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drawings/drawing5.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notesSlides/notesSlide1.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notesSlides/notesSlide2.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3.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drawings/drawing6.xml" ContentType="application/vnd.openxmlformats-officedocument.drawingml.chartshapes+xml"/>
  <Override PartName="/ppt/notesSlides/notesSlide4.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5.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notesSlides/notesSlide6.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notesSlides/notesSlide7.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notesSlides/notesSlide8.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notesSlides/notesSlide9.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notesSlides/notesSlide10.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notesSlides/notesSlide11.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notesSlides/notesSlide12.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drawings/drawing7.xml" ContentType="application/vnd.openxmlformats-officedocument.drawingml.chartshapes+xml"/>
  <Override PartName="/ppt/notesSlides/notesSlide13.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notesSlides/notesSlide14.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notesSlides/notesSlide15.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notesSlides/notesSlide16.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notesSlides/notesSlide17.xml" ContentType="application/vnd.openxmlformats-officedocument.presentationml.notesSlide+xml"/>
  <Override PartName="/ppt/charts/chart38.xml" ContentType="application/vnd.openxmlformats-officedocument.drawingml.chart+xml"/>
  <Override PartName="/ppt/theme/themeOverride38.xml" ContentType="application/vnd.openxmlformats-officedocument.themeOverride+xml"/>
  <Override PartName="/ppt/notesSlides/notesSlide18.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notesSlides/notesSlide19.xml" ContentType="application/vnd.openxmlformats-officedocument.presentationml.notesSlide+xml"/>
  <Override PartName="/ppt/charts/chart40.xml" ContentType="application/vnd.openxmlformats-officedocument.drawingml.chart+xml"/>
  <Override PartName="/ppt/theme/themeOverride40.xml" ContentType="application/vnd.openxmlformats-officedocument.themeOverride+xml"/>
  <Override PartName="/ppt/notesSlides/notesSlide20.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charts/chart42.xml" ContentType="application/vnd.openxmlformats-officedocument.drawingml.chart+xml"/>
  <Override PartName="/ppt/theme/themeOverride42.xml" ContentType="application/vnd.openxmlformats-officedocument.themeOverride+xml"/>
  <Override PartName="/ppt/charts/chart43.xml" ContentType="application/vnd.openxmlformats-officedocument.drawingml.chart+xml"/>
  <Override PartName="/ppt/theme/themeOverride43.xml" ContentType="application/vnd.openxmlformats-officedocument.themeOverride+xml"/>
  <Override PartName="/ppt/drawings/drawing8.xml" ContentType="application/vnd.openxmlformats-officedocument.drawingml.chartshapes+xml"/>
  <Override PartName="/ppt/notesSlides/notesSlide21.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notesSlides/notesSlide22.xml" ContentType="application/vnd.openxmlformats-officedocument.presentationml.notesSlide+xml"/>
  <Override PartName="/ppt/charts/chart45.xml" ContentType="application/vnd.openxmlformats-officedocument.drawingml.chart+xml"/>
  <Override PartName="/ppt/theme/themeOverride45.xml" ContentType="application/vnd.openxmlformats-officedocument.themeOverride+xml"/>
  <Override PartName="/ppt/notesSlides/notesSlide23.xml" ContentType="application/vnd.openxmlformats-officedocument.presentationml.notesSlide+xml"/>
  <Override PartName="/ppt/charts/chart46.xml" ContentType="application/vnd.openxmlformats-officedocument.drawingml.chart+xml"/>
  <Override PartName="/ppt/theme/themeOverride46.xml" ContentType="application/vnd.openxmlformats-officedocument.themeOverride+xml"/>
  <Override PartName="/ppt/charts/chart47.xml" ContentType="application/vnd.openxmlformats-officedocument.drawingml.chart+xml"/>
  <Override PartName="/ppt/theme/themeOverride47.xml" ContentType="application/vnd.openxmlformats-officedocument.themeOverride+xml"/>
  <Override PartName="/ppt/notesSlides/notesSlide24.xml" ContentType="application/vnd.openxmlformats-officedocument.presentationml.notesSlide+xml"/>
  <Override PartName="/ppt/charts/chart48.xml" ContentType="application/vnd.openxmlformats-officedocument.drawingml.chart+xml"/>
  <Override PartName="/ppt/theme/themeOverride48.xml" ContentType="application/vnd.openxmlformats-officedocument.themeOverride+xml"/>
  <Override PartName="/ppt/notesSlides/notesSlide25.xml" ContentType="application/vnd.openxmlformats-officedocument.presentationml.notesSlide+xml"/>
  <Override PartName="/ppt/charts/chart49.xml" ContentType="application/vnd.openxmlformats-officedocument.drawingml.chart+xml"/>
  <Override PartName="/ppt/theme/themeOverride49.xml" ContentType="application/vnd.openxmlformats-officedocument.themeOverride+xml"/>
  <Override PartName="/ppt/charts/chart50.xml" ContentType="application/vnd.openxmlformats-officedocument.drawingml.chart+xml"/>
  <Override PartName="/ppt/theme/themeOverride50.xml" ContentType="application/vnd.openxmlformats-officedocument.themeOverride+xml"/>
  <Override PartName="/ppt/notesSlides/notesSlide26.xml" ContentType="application/vnd.openxmlformats-officedocument.presentationml.notesSlide+xml"/>
  <Override PartName="/ppt/charts/chart51.xml" ContentType="application/vnd.openxmlformats-officedocument.drawingml.chart+xml"/>
  <Override PartName="/ppt/theme/themeOverride51.xml" ContentType="application/vnd.openxmlformats-officedocument.themeOverride+xml"/>
  <Override PartName="/ppt/charts/chart52.xml" ContentType="application/vnd.openxmlformats-officedocument.drawingml.chart+xml"/>
  <Override PartName="/ppt/theme/themeOverride52.xml" ContentType="application/vnd.openxmlformats-officedocument.themeOverride+xml"/>
  <Override PartName="/ppt/notesSlides/notesSlide27.xml" ContentType="application/vnd.openxmlformats-officedocument.presentationml.notesSlide+xml"/>
  <Override PartName="/ppt/charts/chart53.xml" ContentType="application/vnd.openxmlformats-officedocument.drawingml.chart+xml"/>
  <Override PartName="/ppt/theme/themeOverride53.xml" ContentType="application/vnd.openxmlformats-officedocument.themeOverride+xml"/>
  <Override PartName="/ppt/notesSlides/notesSlide28.xml" ContentType="application/vnd.openxmlformats-officedocument.presentationml.notesSlide+xml"/>
  <Override PartName="/ppt/charts/chart54.xml" ContentType="application/vnd.openxmlformats-officedocument.drawingml.chart+xml"/>
  <Override PartName="/ppt/theme/themeOverride54.xml" ContentType="application/vnd.openxmlformats-officedocument.themeOverride+xml"/>
  <Override PartName="/ppt/notesSlides/notesSlide29.xml" ContentType="application/vnd.openxmlformats-officedocument.presentationml.notesSlide+xml"/>
  <Override PartName="/ppt/charts/chart55.xml" ContentType="application/vnd.openxmlformats-officedocument.drawingml.chart+xml"/>
  <Override PartName="/ppt/theme/themeOverride55.xml" ContentType="application/vnd.openxmlformats-officedocument.themeOverride+xml"/>
  <Override PartName="/ppt/notesSlides/notesSlide30.xml" ContentType="application/vnd.openxmlformats-officedocument.presentationml.notesSlide+xml"/>
  <Override PartName="/ppt/charts/chart56.xml" ContentType="application/vnd.openxmlformats-officedocument.drawingml.chart+xml"/>
  <Override PartName="/ppt/theme/themeOverride56.xml" ContentType="application/vnd.openxmlformats-officedocument.themeOverride+xml"/>
  <Override PartName="/ppt/charts/chart57.xml" ContentType="application/vnd.openxmlformats-officedocument.drawingml.chart+xml"/>
  <Override PartName="/ppt/theme/themeOverride57.xml" ContentType="application/vnd.openxmlformats-officedocument.themeOverride+xml"/>
  <Override PartName="/ppt/notesSlides/notesSlide31.xml" ContentType="application/vnd.openxmlformats-officedocument.presentationml.notesSlide+xml"/>
  <Override PartName="/ppt/charts/chart58.xml" ContentType="application/vnd.openxmlformats-officedocument.drawingml.chart+xml"/>
  <Override PartName="/ppt/theme/themeOverride58.xml" ContentType="application/vnd.openxmlformats-officedocument.themeOverride+xml"/>
  <Override PartName="/ppt/notesSlides/notesSlide32.xml" ContentType="application/vnd.openxmlformats-officedocument.presentationml.notesSlide+xml"/>
  <Override PartName="/ppt/charts/chart59.xml" ContentType="application/vnd.openxmlformats-officedocument.drawingml.chart+xml"/>
  <Override PartName="/ppt/theme/themeOverride59.xml" ContentType="application/vnd.openxmlformats-officedocument.themeOverride+xml"/>
  <Override PartName="/ppt/notesSlides/notesSlide33.xml" ContentType="application/vnd.openxmlformats-officedocument.presentationml.notesSlide+xml"/>
  <Override PartName="/ppt/charts/chart60.xml" ContentType="application/vnd.openxmlformats-officedocument.drawingml.chart+xml"/>
  <Override PartName="/ppt/theme/themeOverride60.xml" ContentType="application/vnd.openxmlformats-officedocument.themeOverride+xml"/>
  <Override PartName="/ppt/notesSlides/notesSlide34.xml" ContentType="application/vnd.openxmlformats-officedocument.presentationml.notesSlide+xml"/>
  <Override PartName="/ppt/charts/chart61.xml" ContentType="application/vnd.openxmlformats-officedocument.drawingml.chart+xml"/>
  <Override PartName="/ppt/theme/themeOverride61.xml" ContentType="application/vnd.openxmlformats-officedocument.themeOverride+xml"/>
  <Override PartName="/ppt/notesSlides/notesSlide35.xml" ContentType="application/vnd.openxmlformats-officedocument.presentationml.notesSlide+xml"/>
  <Override PartName="/ppt/charts/chart62.xml" ContentType="application/vnd.openxmlformats-officedocument.drawingml.chart+xml"/>
  <Override PartName="/ppt/theme/themeOverride62.xml" ContentType="application/vnd.openxmlformats-officedocument.themeOverride+xml"/>
  <Override PartName="/ppt/notesSlides/notesSlide36.xml" ContentType="application/vnd.openxmlformats-officedocument.presentationml.notesSlide+xml"/>
  <Override PartName="/ppt/charts/chart63.xml" ContentType="application/vnd.openxmlformats-officedocument.drawingml.chart+xml"/>
  <Override PartName="/ppt/theme/themeOverride63.xml" ContentType="application/vnd.openxmlformats-officedocument.themeOverr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64.xml" ContentType="application/vnd.openxmlformats-officedocument.drawingml.chart+xml"/>
  <Override PartName="/ppt/theme/themeOverride64.xml" ContentType="application/vnd.openxmlformats-officedocument.themeOverride+xml"/>
  <Override PartName="/ppt/charts/chart65.xml" ContentType="application/vnd.openxmlformats-officedocument.drawingml.chart+xml"/>
  <Override PartName="/ppt/theme/themeOverride6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3"/>
  </p:sldMasterIdLst>
  <p:notesMasterIdLst>
    <p:notesMasterId r:id="rId66"/>
  </p:notesMasterIdLst>
  <p:sldIdLst>
    <p:sldId id="273" r:id="rId4"/>
    <p:sldId id="554" r:id="rId5"/>
    <p:sldId id="610" r:id="rId6"/>
    <p:sldId id="611" r:id="rId7"/>
    <p:sldId id="612" r:id="rId8"/>
    <p:sldId id="613" r:id="rId9"/>
    <p:sldId id="614" r:id="rId10"/>
    <p:sldId id="615" r:id="rId11"/>
    <p:sldId id="616" r:id="rId12"/>
    <p:sldId id="623" r:id="rId13"/>
    <p:sldId id="618" r:id="rId14"/>
    <p:sldId id="620" r:id="rId15"/>
    <p:sldId id="621" r:id="rId16"/>
    <p:sldId id="622" r:id="rId17"/>
    <p:sldId id="560" r:id="rId18"/>
    <p:sldId id="561" r:id="rId19"/>
    <p:sldId id="562" r:id="rId20"/>
    <p:sldId id="563" r:id="rId21"/>
    <p:sldId id="564" r:id="rId22"/>
    <p:sldId id="565" r:id="rId23"/>
    <p:sldId id="566" r:id="rId24"/>
    <p:sldId id="567" r:id="rId25"/>
    <p:sldId id="568" r:id="rId26"/>
    <p:sldId id="569" r:id="rId27"/>
    <p:sldId id="570" r:id="rId28"/>
    <p:sldId id="571" r:id="rId29"/>
    <p:sldId id="572" r:id="rId30"/>
    <p:sldId id="573" r:id="rId31"/>
    <p:sldId id="574" r:id="rId32"/>
    <p:sldId id="575" r:id="rId33"/>
    <p:sldId id="576" r:id="rId34"/>
    <p:sldId id="577" r:id="rId35"/>
    <p:sldId id="578" r:id="rId36"/>
    <p:sldId id="608" r:id="rId37"/>
    <p:sldId id="609" r:id="rId38"/>
    <p:sldId id="581" r:id="rId39"/>
    <p:sldId id="582" r:id="rId40"/>
    <p:sldId id="584" r:id="rId41"/>
    <p:sldId id="583" r:id="rId42"/>
    <p:sldId id="585" r:id="rId43"/>
    <p:sldId id="586" r:id="rId44"/>
    <p:sldId id="587" r:id="rId45"/>
    <p:sldId id="588" r:id="rId46"/>
    <p:sldId id="589" r:id="rId47"/>
    <p:sldId id="590" r:id="rId48"/>
    <p:sldId id="591" r:id="rId49"/>
    <p:sldId id="592" r:id="rId50"/>
    <p:sldId id="593" r:id="rId51"/>
    <p:sldId id="594" r:id="rId52"/>
    <p:sldId id="595" r:id="rId53"/>
    <p:sldId id="596" r:id="rId54"/>
    <p:sldId id="597" r:id="rId55"/>
    <p:sldId id="598" r:id="rId56"/>
    <p:sldId id="599" r:id="rId57"/>
    <p:sldId id="600" r:id="rId58"/>
    <p:sldId id="601" r:id="rId59"/>
    <p:sldId id="602" r:id="rId60"/>
    <p:sldId id="603" r:id="rId61"/>
    <p:sldId id="604" r:id="rId62"/>
    <p:sldId id="605" r:id="rId63"/>
    <p:sldId id="606" r:id="rId64"/>
    <p:sldId id="607" r:id="rId6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182" autoAdjust="0"/>
  </p:normalViewPr>
  <p:slideViewPr>
    <p:cSldViewPr snapToGrid="0">
      <p:cViewPr varScale="1">
        <p:scale>
          <a:sx n="106" d="100"/>
          <a:sy n="106" d="100"/>
        </p:scale>
        <p:origin x="126"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ggato\Documents\IOBE\Q%20reports\presentations\0120\Q%20report%20charts%2015Apr2020_short.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mvassiliadis\AppData\Local\Microsoft\Windows\INetCache\Content.Outlook\Y7F19VB7\&#931;&#964;&#959;&#953;&#967;&#949;&#943;&#945;%20&#947;&#953;&#945;%20&#954;&#949;&#966;&#940;&#955;&#945;&#953;&#959;%20&#963;&#965;&#955;&#955;&#959;&#947;&#953;&#954;&#959;&#973;%20&#964;&#972;&#956;&#959;&#965;%20&#928;&#959;&#955;&#943;&#964;&#951;%20new%20II.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iobedc\Shared%20Folders\_&#919;%20&#917;&#955;&#955;&#951;&#957;&#953;&#954;&#942;%20&#927;&#953;&#954;&#959;&#957;&#959;&#956;&#943;&#945;%20(&#913;&#961;&#967;&#949;&#943;&#959;)\&#919;%20&#917;&#955;&#955;&#951;&#957;&#953;&#954;&#942;%20&#927;&#953;&#954;&#959;&#957;&#959;&#956;&#943;&#945;\&#919;%20&#917;&#955;&#955;&#951;&#957;&#953;&#954;&#942;%20&#927;&#953;&#954;&#959;&#957;&#959;&#956;&#943;&#945;%2020_1\Short%20Powerpoint\&#924;&#949;&#964;&#945;&#946;&#959;&#955;&#942;%20&#928;&#961;&#959;&#963;&#948;&#959;&#954;&#953;&#974;&#957;%20&#924;&#945;&#961;&#964;&#943;&#959;&#965;.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exchsrvr\Shared%20Folders\HellenicProduction_Bulletin\&#917;&#952;&#957;&#953;&#954;&#959;&#943;%20&#923;&#959;&#947;&#945;&#961;&#953;&#945;&#963;&#956;&#959;&#943;.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embeddings/oleObject9.bin"/><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ggato\Documents\IOBE\Q%20reports\presentations\0120\Q%20report%20charts%2015Apr2020_short.xls"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embeddings/oleObject10.bin"/><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embeddings/oleObject11.bin"/><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embeddings/oleObject12.bin"/><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embeddings/oleObject13.bin"/><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embeddings/oleObject14.bin"/><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oleObject" Target="../embeddings/oleObject15.bin"/><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oleObject" Target="../embeddings/oleObject16.bin"/><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oleObject" Target="../embeddings/oleObject17.bin"/><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oleObject" Target="https://d.docs.live.net/31774b0f9c6eff49/Facts%20%5e0%20Figures%202019/&#922;&#917;&#921;&#924;&#917;&#925;&#927;-EXCEL/FF2019-figures%2007-04-2020.xlsx" TargetMode="External"/><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ggato\Documents\IOBE\Q%20reports\presentations\0120\Q%20report%20charts%2015Apr2020_short.xls"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oleObject" Target="../embeddings/oleObject18.bin"/><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oleObject" Target="../embeddings/oleObject19.bin"/><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embeddings/oleObject20.bin"/><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oleObject" Target="../embeddings/oleObject21.bin"/><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oleObject" Target="../embeddings/oleObject22.bin"/><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oleObject" Target="../embeddings/oleObject23.bin"/><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oleObject" Target="../embeddings/oleObject24.bin"/><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oleObject" Target="../embeddings/oleObject25.bin"/><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oleObject" Target="../embeddings/oleObject26.bin"/><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oleObject" Target="../embeddings/oleObject27.bin"/><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Users\ggato\Documents\IOBE\Q%20reports\presentations\0120\Q%20report%20charts%2015Apr2020_short.xls"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oleObject" Target="file:///C:\Users\thanathan\OneDrive\Facts%20&amp;%20Figures%202019\&#922;&#917;&#921;&#924;&#917;&#925;&#927;-EXCEL\FF2019-figures%2026-03-2020.xlsx" TargetMode="External"/><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oleObject" Target="../embeddings/oleObject28.bin"/><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oleObject" Target="../embeddings/oleObject29.bin"/><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embeddings/oleObject30.bin"/><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oleObject" Target="../embeddings/oleObject31.bin"/><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oleObject" Target="../embeddings/oleObject32.bin"/><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oleObject" Target="https://d.docs.live.net/31774b0f9c6eff49/Facts%20%5e0%20Figures%202019/&#922;&#917;&#921;&#924;&#917;&#925;&#927;-EXCEL/FF2019-figures%2007-04-2020.xlsx" TargetMode="External"/><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oleObject" Target="https://d.docs.live.net/31774b0f9c6eff49/Facts%20%5e0%20Figures%202019/&#922;&#917;&#921;&#924;&#917;&#925;&#927;-EXCEL/FF2019-figures%2007-04-2020.xlsx" TargetMode="External"/><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oleObject" Target="../embeddings/oleObject33.bin"/><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oleObject" Target="https://d.docs.live.net/31774b0f9c6eff49/Facts%20%5e0%20Figures%202019/&#922;&#917;&#921;&#924;&#917;&#925;&#927;-EXCEL/FF2019-figures%2007-04-2020.xlsx" TargetMode="External"/><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oleObject" Target="file:///C:\Users\mvassiliadis\AppData\Local\Microsoft\Windows\INetCache\Content.Outlook\Z1BUO6S8\Attica%20bank-&#913;&#957;&#949;&#961;&#947;&#943;&#945;.xlsx" TargetMode="External"/><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oleObject" Target="https://d.docs.live.net/31774b0f9c6eff49/Facts%20%5e0%20Figures%202019/&#922;&#917;&#921;&#924;&#917;&#925;&#927;-EXCEL/FF2019-figures%2007-04-2020.xlsx" TargetMode="External"/><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oleObject" Target="../embeddings/oleObject34.bin"/><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2" Type="http://schemas.openxmlformats.org/officeDocument/2006/relationships/oleObject" Target="../embeddings/oleObject35.bin"/><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2" Type="http://schemas.openxmlformats.org/officeDocument/2006/relationships/oleObject" Target="../embeddings/oleObject36.bin"/><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2" Type="http://schemas.openxmlformats.org/officeDocument/2006/relationships/oleObject" Target="../embeddings/oleObject37.bin"/><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2" Type="http://schemas.openxmlformats.org/officeDocument/2006/relationships/oleObject" Target="../embeddings/oleObject38.bin"/><Relationship Id="rId1" Type="http://schemas.openxmlformats.org/officeDocument/2006/relationships/themeOverride" Target="../theme/themeOverride56.xml"/></Relationships>
</file>

<file path=ppt/charts/_rels/chart57.xml.rels><?xml version="1.0" encoding="UTF-8" standalone="yes"?>
<Relationships xmlns="http://schemas.openxmlformats.org/package/2006/relationships"><Relationship Id="rId2" Type="http://schemas.openxmlformats.org/officeDocument/2006/relationships/oleObject" Target="../embeddings/oleObject39.bin"/><Relationship Id="rId1" Type="http://schemas.openxmlformats.org/officeDocument/2006/relationships/themeOverride" Target="../theme/themeOverride57.xml"/></Relationships>
</file>

<file path=ppt/charts/_rels/chart5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8.xml"/></Relationships>
</file>

<file path=ppt/charts/_rels/chart59.xml.rels><?xml version="1.0" encoding="UTF-8" standalone="yes"?>
<Relationships xmlns="http://schemas.openxmlformats.org/package/2006/relationships"><Relationship Id="rId2" Type="http://schemas.openxmlformats.org/officeDocument/2006/relationships/oleObject" Target="../embeddings/oleObject40.bin"/><Relationship Id="rId1" Type="http://schemas.openxmlformats.org/officeDocument/2006/relationships/themeOverride" Target="../theme/themeOverride59.xml"/></Relationships>
</file>

<file path=ppt/charts/_rels/chart6.xml.rels><?xml version="1.0" encoding="UTF-8" standalone="yes"?>
<Relationships xmlns="http://schemas.openxmlformats.org/package/2006/relationships"><Relationship Id="rId2" Type="http://schemas.openxmlformats.org/officeDocument/2006/relationships/oleObject" Target="file:///C:\Users\ggato\Documents\IOBE\Q%20reports\presentations\0120\Q%20report%20charts%2015Apr2020_short.xls" TargetMode="External"/><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2" Type="http://schemas.openxmlformats.org/officeDocument/2006/relationships/oleObject" Target="file:///C:\Users\athanasiadis\Dropbox\F&amp;F_2018\&#932;&#917;&#923;&#921;&#922;&#913;%20&#928;&#913;&#929;&#913;&#916;&#927;&#932;&#917;&#913;\&#917;&#955;&#955;&#951;&#957;&#953;&#954;&#940;%20&#916;&#953;&#940;&#947;&#961;&#945;&#956;&#956;&#945;&#964;&#945;%202018%20(&#934;&#940;&#961;&#956;&#945;&#954;&#959;)_new%20FEB.xlsx" TargetMode="External"/><Relationship Id="rId1" Type="http://schemas.openxmlformats.org/officeDocument/2006/relationships/themeOverride" Target="../theme/themeOverride60.xml"/></Relationships>
</file>

<file path=ppt/charts/_rels/chart61.xml.rels><?xml version="1.0" encoding="UTF-8" standalone="yes"?>
<Relationships xmlns="http://schemas.openxmlformats.org/package/2006/relationships"><Relationship Id="rId2" Type="http://schemas.openxmlformats.org/officeDocument/2006/relationships/oleObject" Target="../embeddings/oleObject41.bin"/><Relationship Id="rId1" Type="http://schemas.openxmlformats.org/officeDocument/2006/relationships/themeOverride" Target="../theme/themeOverride61.xml"/></Relationships>
</file>

<file path=ppt/charts/_rels/chart62.xml.rels><?xml version="1.0" encoding="UTF-8" standalone="yes"?>
<Relationships xmlns="http://schemas.openxmlformats.org/package/2006/relationships"><Relationship Id="rId2" Type="http://schemas.openxmlformats.org/officeDocument/2006/relationships/oleObject" Target="../embeddings/oleObject42.bin"/><Relationship Id="rId1" Type="http://schemas.openxmlformats.org/officeDocument/2006/relationships/themeOverride" Target="../theme/themeOverride62.xml"/></Relationships>
</file>

<file path=ppt/charts/_rels/chart63.xml.rels><?xml version="1.0" encoding="UTF-8" standalone="yes"?>
<Relationships xmlns="http://schemas.openxmlformats.org/package/2006/relationships"><Relationship Id="rId2" Type="http://schemas.openxmlformats.org/officeDocument/2006/relationships/oleObject" Target="../embeddings/oleObject43.bin"/><Relationship Id="rId1" Type="http://schemas.openxmlformats.org/officeDocument/2006/relationships/themeOverride" Target="../theme/themeOverride63.xml"/></Relationships>
</file>

<file path=ppt/charts/_rels/chart64.xml.rels><?xml version="1.0" encoding="UTF-8" standalone="yes"?>
<Relationships xmlns="http://schemas.openxmlformats.org/package/2006/relationships"><Relationship Id="rId2" Type="http://schemas.openxmlformats.org/officeDocument/2006/relationships/oleObject" Target="file:///C:\Users\paratsiokas\Desktop\Participation_%202020\SFEE_2020\SFEE_economic%20impact_year_2018\Data&amp;figures_sfee_economic_impact_2018.xlsx" TargetMode="External"/><Relationship Id="rId1" Type="http://schemas.openxmlformats.org/officeDocument/2006/relationships/themeOverride" Target="../theme/themeOverride64.xml"/></Relationships>
</file>

<file path=ppt/charts/_rels/chart65.xml.rels><?xml version="1.0" encoding="UTF-8" standalone="yes"?>
<Relationships xmlns="http://schemas.openxmlformats.org/package/2006/relationships"><Relationship Id="rId2" Type="http://schemas.openxmlformats.org/officeDocument/2006/relationships/oleObject" Target="file:///C:\Users\paratsiokas\Desktop\Participation_%202020\SFEE_2020\SFEE_economic%20impact_year_2018\Data&amp;figures_sfee_economic_impact_2018.xlsx" TargetMode="External"/><Relationship Id="rId1" Type="http://schemas.openxmlformats.org/officeDocument/2006/relationships/themeOverride" Target="../theme/themeOverride65.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C:\Users\ggato\Documents\IOBE\Q%20reports\presentations\0120\Q%20report%20charts%2015Apr2020_short.xls"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mvassiliadis\AppData\Local\Microsoft\Windows\INetCache\Content.Outlook\Y7F19VB7\&#931;&#964;&#959;&#953;&#967;&#949;&#943;&#945;%20&#947;&#953;&#945;%20&#954;&#949;&#966;&#940;&#955;&#945;&#953;&#959;%20&#963;&#965;&#955;&#955;&#959;&#947;&#953;&#954;&#959;&#973;%20&#964;&#972;&#956;&#959;&#965;%20&#928;&#959;&#955;&#943;&#964;&#951;%20new%20II.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mvassiliadis\Downloads\TPS001031586862604926.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796649456493982E-2"/>
          <c:y val="4.9750018114629375E-2"/>
          <c:w val="0.88821102168393595"/>
          <c:h val="0.81354868240371414"/>
        </c:manualLayout>
      </c:layout>
      <c:barChart>
        <c:barDir val="col"/>
        <c:grouping val="clustered"/>
        <c:varyColors val="0"/>
        <c:ser>
          <c:idx val="1"/>
          <c:order val="1"/>
          <c:tx>
            <c:v>Εξαγωγές αγαθών</c:v>
          </c:tx>
          <c:invertIfNegative val="0"/>
          <c:cat>
            <c:numRef>
              <c:f>BoP!$C$1:$T$1</c:f>
              <c:numCache>
                <c:formatCode>0</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BoP!$C$3:$T$3</c:f>
              <c:numCache>
                <c:formatCode>0</c:formatCode>
                <c:ptCount val="18"/>
                <c:pt idx="0">
                  <c:v>11.184599999999998</c:v>
                </c:pt>
                <c:pt idx="1">
                  <c:v>11.719924000000001</c:v>
                </c:pt>
                <c:pt idx="2">
                  <c:v>13.565972661370001</c:v>
                </c:pt>
                <c:pt idx="3">
                  <c:v>15.160588596029999</c:v>
                </c:pt>
                <c:pt idx="4">
                  <c:v>17.70588317216</c:v>
                </c:pt>
                <c:pt idx="5">
                  <c:v>20.624228736359996</c:v>
                </c:pt>
                <c:pt idx="6">
                  <c:v>21.921372438299997</c:v>
                </c:pt>
                <c:pt idx="7">
                  <c:v>17.720988279</c:v>
                </c:pt>
                <c:pt idx="8">
                  <c:v>20.220714990000001</c:v>
                </c:pt>
                <c:pt idx="9">
                  <c:v>23.026678314000002</c:v>
                </c:pt>
                <c:pt idx="10">
                  <c:v>26.426561595999999</c:v>
                </c:pt>
                <c:pt idx="11">
                  <c:v>26.187382269999997</c:v>
                </c:pt>
                <c:pt idx="12">
                  <c:v>26.150275995999998</c:v>
                </c:pt>
                <c:pt idx="13">
                  <c:v>24.805071255999998</c:v>
                </c:pt>
                <c:pt idx="14">
                  <c:v>24.613226994000001</c:v>
                </c:pt>
                <c:pt idx="15">
                  <c:v>28.040462512999998</c:v>
                </c:pt>
                <c:pt idx="16">
                  <c:v>32.372849307000003</c:v>
                </c:pt>
                <c:pt idx="17">
                  <c:v>32.433620505</c:v>
                </c:pt>
              </c:numCache>
            </c:numRef>
          </c:val>
          <c:extLst xmlns:c16r2="http://schemas.microsoft.com/office/drawing/2015/06/chart">
            <c:ext xmlns:c16="http://schemas.microsoft.com/office/drawing/2014/chart" uri="{C3380CC4-5D6E-409C-BE32-E72D297353CC}">
              <c16:uniqueId val="{00000000-1A23-40CF-B014-111E0AC93898}"/>
            </c:ext>
          </c:extLst>
        </c:ser>
        <c:dLbls>
          <c:showLegendKey val="0"/>
          <c:showVal val="0"/>
          <c:showCatName val="0"/>
          <c:showSerName val="0"/>
          <c:showPercent val="0"/>
          <c:showBubbleSize val="0"/>
        </c:dLbls>
        <c:gapWidth val="150"/>
        <c:axId val="164557760"/>
        <c:axId val="164558320"/>
      </c:barChart>
      <c:lineChart>
        <c:grouping val="standard"/>
        <c:varyColors val="0"/>
        <c:ser>
          <c:idx val="0"/>
          <c:order val="0"/>
          <c:tx>
            <c:v>Ισοζύγιο αγαθών</c:v>
          </c:tx>
          <c:spPr>
            <a:ln w="28575" cap="rnd">
              <a:solidFill>
                <a:schemeClr val="accent1"/>
              </a:solidFill>
              <a:round/>
            </a:ln>
            <a:effectLst/>
          </c:spPr>
          <c:marker>
            <c:symbol val="none"/>
          </c:marker>
          <c:cat>
            <c:numRef>
              <c:f>BoP!$C$1:$T$1</c:f>
              <c:numCache>
                <c:formatCode>0</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BoP!$C$2:$T$2</c:f>
              <c:numCache>
                <c:formatCode>0</c:formatCode>
                <c:ptCount val="18"/>
                <c:pt idx="0">
                  <c:v>-22.525698999999999</c:v>
                </c:pt>
                <c:pt idx="1">
                  <c:v>-25.185127000000001</c:v>
                </c:pt>
                <c:pt idx="2">
                  <c:v>-28.18165814268</c:v>
                </c:pt>
                <c:pt idx="3">
                  <c:v>-29.364891800799999</c:v>
                </c:pt>
                <c:pt idx="4">
                  <c:v>-35.205067271619995</c:v>
                </c:pt>
                <c:pt idx="5">
                  <c:v>-42.787726806169999</c:v>
                </c:pt>
                <c:pt idx="6">
                  <c:v>-44.363354681890002</c:v>
                </c:pt>
                <c:pt idx="7">
                  <c:v>-33.135965616</c:v>
                </c:pt>
                <c:pt idx="8">
                  <c:v>-27.270881930000002</c:v>
                </c:pt>
                <c:pt idx="9">
                  <c:v>-23.391366388999998</c:v>
                </c:pt>
                <c:pt idx="10">
                  <c:v>-20.351663374000005</c:v>
                </c:pt>
                <c:pt idx="11">
                  <c:v>-19.672929505999999</c:v>
                </c:pt>
                <c:pt idx="12">
                  <c:v>-20.630057837999995</c:v>
                </c:pt>
                <c:pt idx="13">
                  <c:v>-17.666087578999999</c:v>
                </c:pt>
                <c:pt idx="14">
                  <c:v>-17.960253910999999</c:v>
                </c:pt>
                <c:pt idx="15">
                  <c:v>-19.833898919999999</c:v>
                </c:pt>
                <c:pt idx="16">
                  <c:v>-22.489085885999998</c:v>
                </c:pt>
                <c:pt idx="17">
                  <c:v>-22.833268652999998</c:v>
                </c:pt>
              </c:numCache>
            </c:numRef>
          </c:val>
          <c:smooth val="0"/>
          <c:extLst xmlns:c16r2="http://schemas.microsoft.com/office/drawing/2015/06/chart">
            <c:ext xmlns:c16="http://schemas.microsoft.com/office/drawing/2014/chart" uri="{C3380CC4-5D6E-409C-BE32-E72D297353CC}">
              <c16:uniqueId val="{00000001-1A23-40CF-B014-111E0AC93898}"/>
            </c:ext>
          </c:extLst>
        </c:ser>
        <c:dLbls>
          <c:showLegendKey val="0"/>
          <c:showVal val="0"/>
          <c:showCatName val="0"/>
          <c:showSerName val="0"/>
          <c:showPercent val="0"/>
          <c:showBubbleSize val="0"/>
        </c:dLbls>
        <c:marker val="1"/>
        <c:smooth val="0"/>
        <c:axId val="164557760"/>
        <c:axId val="164558320"/>
      </c:lineChart>
      <c:catAx>
        <c:axId val="164557760"/>
        <c:scaling>
          <c:orientation val="minMax"/>
        </c:scaling>
        <c:delete val="0"/>
        <c:axPos val="b"/>
        <c:numFmt formatCode="0" sourceLinked="1"/>
        <c:majorTickMark val="none"/>
        <c:minorTickMark val="none"/>
        <c:tickLblPos val="low"/>
        <c:spPr>
          <a:noFill/>
          <a:ln w="9525" cap="flat" cmpd="sng" algn="ctr">
            <a:solidFill>
              <a:schemeClr val="tx1">
                <a:lumMod val="15000"/>
                <a:lumOff val="85000"/>
              </a:schemeClr>
            </a:solidFill>
            <a:round/>
          </a:ln>
          <a:effectLst/>
        </c:spPr>
        <c:txPr>
          <a:bodyPr rot="-5400000" vert="horz"/>
          <a:lstStyle/>
          <a:p>
            <a:pPr>
              <a:defRPr/>
            </a:pPr>
            <a:endParaRPr lang="el-GR"/>
          </a:p>
        </c:txPr>
        <c:crossAx val="164558320"/>
        <c:crosses val="autoZero"/>
        <c:auto val="1"/>
        <c:lblAlgn val="ctr"/>
        <c:lblOffset val="100"/>
        <c:noMultiLvlLbl val="0"/>
      </c:catAx>
      <c:valAx>
        <c:axId val="164558320"/>
        <c:scaling>
          <c:orientation val="minMax"/>
        </c:scaling>
        <c:delete val="0"/>
        <c:axPos val="l"/>
        <c:majorGridlines>
          <c:spPr>
            <a:ln w="9525" cap="flat" cmpd="sng" algn="ctr">
              <a:solidFill>
                <a:schemeClr val="tx1">
                  <a:lumMod val="15000"/>
                  <a:lumOff val="85000"/>
                </a:schemeClr>
              </a:solidFill>
              <a:prstDash val="sysDot"/>
              <a:round/>
            </a:ln>
            <a:effectLst/>
          </c:spPr>
        </c:majorGridlines>
        <c:title>
          <c:tx>
            <c:rich>
              <a:bodyPr rot="-5400000" vert="horz"/>
              <a:lstStyle/>
              <a:p>
                <a:pPr>
                  <a:defRPr/>
                </a:pPr>
                <a:r>
                  <a:rPr lang="el-GR"/>
                  <a:t>`</a:t>
                </a:r>
              </a:p>
            </c:rich>
          </c:tx>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l-GR"/>
          </a:p>
        </c:txPr>
        <c:crossAx val="164557760"/>
        <c:crosses val="autoZero"/>
        <c:crossBetween val="between"/>
      </c:valAx>
      <c:spPr>
        <a:noFill/>
        <a:ln w="25400">
          <a:noFill/>
        </a:ln>
      </c:spPr>
    </c:plotArea>
    <c:legend>
      <c:legendPos val="t"/>
      <c:layout>
        <c:manualLayout>
          <c:xMode val="edge"/>
          <c:yMode val="edge"/>
          <c:x val="0.53902423452408377"/>
          <c:y val="0.6352786740818237"/>
          <c:w val="0.39397379558238255"/>
          <c:h val="0.18890571733048683"/>
        </c:manualLayout>
      </c:layout>
      <c:overlay val="0"/>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l-GR"/>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Πρωτογενές Ισοζύγιο Γενικής Κυβέρνησης</a:t>
            </a:r>
            <a:endParaRPr lang="en-US"/>
          </a:p>
        </c:rich>
      </c:tx>
      <c:layout>
        <c:manualLayout>
          <c:xMode val="edge"/>
          <c:yMode val="edge"/>
          <c:x val="0.23723765528008883"/>
          <c:y val="0"/>
        </c:manualLayout>
      </c:layout>
      <c:overlay val="0"/>
      <c:spPr>
        <a:noFill/>
        <a:ln>
          <a:noFill/>
        </a:ln>
        <a:effectLst/>
      </c:spPr>
    </c:title>
    <c:autoTitleDeleted val="0"/>
    <c:plotArea>
      <c:layout>
        <c:manualLayout>
          <c:layoutTarget val="inner"/>
          <c:xMode val="edge"/>
          <c:yMode val="edge"/>
          <c:x val="7.2372662401574805E-2"/>
          <c:y val="0.13930555555555554"/>
          <c:w val="0.89707164534120731"/>
          <c:h val="0.56259581790686763"/>
        </c:manualLayout>
      </c:layout>
      <c:lineChart>
        <c:grouping val="standard"/>
        <c:varyColors val="0"/>
        <c:ser>
          <c:idx val="0"/>
          <c:order val="0"/>
          <c:tx>
            <c:strRef>
              <c:f>'[Στοιχεία για κεφάλαιο συλλογικού τόμου Πολίτη new II.xlsx]Fiscal - Primary Fiscal Balance'!$B$98</c:f>
              <c:strCache>
                <c:ptCount val="1"/>
                <c:pt idx="0">
                  <c:v>Ελλάδα</c:v>
                </c:pt>
              </c:strCache>
            </c:strRef>
          </c:tx>
          <c:spPr>
            <a:ln w="28575" cap="rnd">
              <a:solidFill>
                <a:schemeClr val="accent6"/>
              </a:solidFill>
              <a:round/>
            </a:ln>
            <a:effectLst/>
          </c:spPr>
          <c:marker>
            <c:symbol val="none"/>
          </c:marker>
          <c:cat>
            <c:strRef>
              <c:f>'[Στοιχεία για κεφάλαιο συλλογικού τόμου Πολίτη new II.xlsx]Fiscal - Primary Fiscal Balance'!$A$104:$A$123</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'[Στοιχεία για κεφάλαιο συλλογικού τόμου Πολίτη new II.xlsx]Fiscal - Primary Fiscal Balance'!$B$104:$B$123</c:f>
              <c:numCache>
                <c:formatCode>0.0</c:formatCode>
                <c:ptCount val="20"/>
                <c:pt idx="0">
                  <c:v>2.7894342000000001</c:v>
                </c:pt>
                <c:pt idx="1">
                  <c:v>0.81934989999999996</c:v>
                </c:pt>
                <c:pt idx="2">
                  <c:v>-0.45515509999999998</c:v>
                </c:pt>
                <c:pt idx="3">
                  <c:v>-2.9334042999999999</c:v>
                </c:pt>
                <c:pt idx="4">
                  <c:v>-4.0430358000000002</c:v>
                </c:pt>
                <c:pt idx="5">
                  <c:v>-1.4936586999999999</c:v>
                </c:pt>
                <c:pt idx="6">
                  <c:v>-1.5289524999999999</c:v>
                </c:pt>
                <c:pt idx="7">
                  <c:v>-2.2080445000000002</c:v>
                </c:pt>
                <c:pt idx="8">
                  <c:v>-5.3605434000000001</c:v>
                </c:pt>
                <c:pt idx="9">
                  <c:v>-10.107597999999999</c:v>
                </c:pt>
                <c:pt idx="10">
                  <c:v>-5.1541499999999996</c:v>
                </c:pt>
                <c:pt idx="11">
                  <c:v>-2.7440616000000002</c:v>
                </c:pt>
                <c:pt idx="12">
                  <c:v>-3.5956378</c:v>
                </c:pt>
                <c:pt idx="13">
                  <c:v>-9.0493289000000008</c:v>
                </c:pt>
                <c:pt idx="14">
                  <c:v>0.40020939999999999</c:v>
                </c:pt>
                <c:pt idx="15">
                  <c:v>-2.0715566999999999</c:v>
                </c:pt>
                <c:pt idx="16">
                  <c:v>3.6659716000000002</c:v>
                </c:pt>
                <c:pt idx="17">
                  <c:v>3.8092754000000002</c:v>
                </c:pt>
                <c:pt idx="18">
                  <c:v>4.2768820999999999</c:v>
                </c:pt>
                <c:pt idx="19">
                  <c:v>4.2768820999999999</c:v>
                </c:pt>
              </c:numCache>
            </c:numRef>
          </c:val>
          <c:smooth val="0"/>
          <c:extLst xmlns:c16r2="http://schemas.microsoft.com/office/drawing/2015/06/chart">
            <c:ext xmlns:c16="http://schemas.microsoft.com/office/drawing/2014/chart" uri="{C3380CC4-5D6E-409C-BE32-E72D297353CC}">
              <c16:uniqueId val="{00000000-0CE5-459C-9E8A-6ACA6F0167ED}"/>
            </c:ext>
          </c:extLst>
        </c:ser>
        <c:dLbls>
          <c:showLegendKey val="0"/>
          <c:showVal val="0"/>
          <c:showCatName val="0"/>
          <c:showSerName val="0"/>
          <c:showPercent val="0"/>
          <c:showBubbleSize val="0"/>
        </c:dLbls>
        <c:smooth val="0"/>
        <c:axId val="168163648"/>
        <c:axId val="168164208"/>
      </c:lineChart>
      <c:catAx>
        <c:axId val="1681636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el-GR"/>
          </a:p>
        </c:txPr>
        <c:crossAx val="168164208"/>
        <c:crosses val="autoZero"/>
        <c:auto val="1"/>
        <c:lblAlgn val="ctr"/>
        <c:lblOffset val="100"/>
        <c:noMultiLvlLbl val="0"/>
      </c:catAx>
      <c:valAx>
        <c:axId val="168164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a:lstStyle/>
              <a:p>
                <a:pPr>
                  <a:defRPr/>
                </a:pPr>
                <a:r>
                  <a:rPr lang="el-GR"/>
                  <a:t>% ΑΕΠ</a:t>
                </a:r>
                <a:endParaRPr lang="en-US"/>
              </a:p>
            </c:rich>
          </c:tx>
          <c:layout>
            <c:manualLayout>
              <c:xMode val="edge"/>
              <c:yMode val="edge"/>
              <c:x val="8.1355108979418375E-3"/>
              <c:y val="1.2986069049061187E-3"/>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168163648"/>
        <c:crosses val="autoZero"/>
        <c:crossBetween val="between"/>
      </c:valAx>
      <c:spPr>
        <a:noFill/>
        <a:ln>
          <a:noFill/>
        </a:ln>
        <a:effectLst/>
      </c:spPr>
    </c:plotArea>
    <c:legend>
      <c:legendPos val="b"/>
      <c:layout>
        <c:manualLayout>
          <c:xMode val="edge"/>
          <c:yMode val="edge"/>
          <c:x val="0.15120822397200351"/>
          <c:y val="0.89081878751170085"/>
          <c:w val="0.66980577427821508"/>
          <c:h val="8.1403446946754027E-2"/>
        </c:manualLayout>
      </c:layout>
      <c:overlay val="0"/>
      <c:spPr>
        <a:noFill/>
        <a:ln>
          <a:noFill/>
        </a:ln>
        <a:effectLst/>
      </c:spPr>
      <c:txPr>
        <a:bodyPr rot="0" vert="horz"/>
        <a:lstStyle/>
        <a:p>
          <a:pPr>
            <a:defRPr/>
          </a:pPr>
          <a:endParaRPr lang="el-GR"/>
        </a:p>
      </c:txPr>
    </c:legend>
    <c:plotVisOnly val="1"/>
    <c:dispBlanksAs val="gap"/>
    <c:showDLblsOverMax val="0"/>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453034491404173E-2"/>
          <c:y val="3.839732405801121E-2"/>
          <c:w val="0.8650313607843565"/>
          <c:h val="0.5419537860129694"/>
        </c:manualLayout>
      </c:layout>
      <c:lineChart>
        <c:grouping val="standard"/>
        <c:varyColors val="0"/>
        <c:ser>
          <c:idx val="0"/>
          <c:order val="0"/>
          <c:tx>
            <c:strRef>
              <c:f>'All sectors'!$G$1</c:f>
              <c:strCache>
                <c:ptCount val="1"/>
                <c:pt idx="0">
                  <c:v>Οικονομικό κλίμα EΕ</c:v>
                </c:pt>
              </c:strCache>
            </c:strRef>
          </c:tx>
          <c:spPr>
            <a:ln w="31750" cap="rnd">
              <a:solidFill>
                <a:srgbClr val="683B65"/>
              </a:solidFill>
              <a:round/>
            </a:ln>
            <a:effectLst>
              <a:outerShdw blurRad="40000" dist="23000" dir="5400000" rotWithShape="0">
                <a:srgbClr val="000000">
                  <a:alpha val="35000"/>
                </a:srgbClr>
              </a:outerShdw>
            </a:effectLst>
          </c:spPr>
          <c:marker>
            <c:symbol val="none"/>
          </c:marker>
          <c:cat>
            <c:numRef>
              <c:f>'All sectors'!$A$294:$A$426</c:f>
              <c:numCache>
                <c:formatCode>[$-408]mmm/yy;@</c:formatCode>
                <c:ptCount val="133"/>
                <c:pt idx="0">
                  <c:v>39935</c:v>
                </c:pt>
                <c:pt idx="1">
                  <c:v>39966</c:v>
                </c:pt>
                <c:pt idx="2">
                  <c:v>39996</c:v>
                </c:pt>
                <c:pt idx="3">
                  <c:v>40027</c:v>
                </c:pt>
                <c:pt idx="4">
                  <c:v>40058</c:v>
                </c:pt>
                <c:pt idx="5">
                  <c:v>40088</c:v>
                </c:pt>
                <c:pt idx="6">
                  <c:v>40119</c:v>
                </c:pt>
                <c:pt idx="7">
                  <c:v>40149</c:v>
                </c:pt>
                <c:pt idx="8">
                  <c:v>40180</c:v>
                </c:pt>
                <c:pt idx="9">
                  <c:v>40211</c:v>
                </c:pt>
                <c:pt idx="10">
                  <c:v>40239</c:v>
                </c:pt>
                <c:pt idx="11">
                  <c:v>40270</c:v>
                </c:pt>
                <c:pt idx="12">
                  <c:v>40300</c:v>
                </c:pt>
                <c:pt idx="13">
                  <c:v>40331</c:v>
                </c:pt>
                <c:pt idx="14">
                  <c:v>40361</c:v>
                </c:pt>
                <c:pt idx="15">
                  <c:v>40392</c:v>
                </c:pt>
                <c:pt idx="16">
                  <c:v>40423</c:v>
                </c:pt>
                <c:pt idx="17">
                  <c:v>40453</c:v>
                </c:pt>
                <c:pt idx="18">
                  <c:v>40484</c:v>
                </c:pt>
                <c:pt idx="19">
                  <c:v>40514</c:v>
                </c:pt>
                <c:pt idx="20">
                  <c:v>40545</c:v>
                </c:pt>
                <c:pt idx="21">
                  <c:v>40576</c:v>
                </c:pt>
                <c:pt idx="22">
                  <c:v>40604</c:v>
                </c:pt>
                <c:pt idx="23">
                  <c:v>40635</c:v>
                </c:pt>
                <c:pt idx="24">
                  <c:v>40665</c:v>
                </c:pt>
                <c:pt idx="25">
                  <c:v>40696</c:v>
                </c:pt>
                <c:pt idx="26">
                  <c:v>40726</c:v>
                </c:pt>
                <c:pt idx="27">
                  <c:v>40757</c:v>
                </c:pt>
                <c:pt idx="28">
                  <c:v>40788</c:v>
                </c:pt>
                <c:pt idx="29">
                  <c:v>40818</c:v>
                </c:pt>
                <c:pt idx="30">
                  <c:v>40849</c:v>
                </c:pt>
                <c:pt idx="31">
                  <c:v>40879</c:v>
                </c:pt>
                <c:pt idx="32">
                  <c:v>40910</c:v>
                </c:pt>
                <c:pt idx="33">
                  <c:v>40941</c:v>
                </c:pt>
                <c:pt idx="34">
                  <c:v>40970</c:v>
                </c:pt>
                <c:pt idx="35">
                  <c:v>41001</c:v>
                </c:pt>
                <c:pt idx="36">
                  <c:v>41031</c:v>
                </c:pt>
                <c:pt idx="37">
                  <c:v>41062</c:v>
                </c:pt>
                <c:pt idx="38">
                  <c:v>41092</c:v>
                </c:pt>
                <c:pt idx="39">
                  <c:v>41123</c:v>
                </c:pt>
                <c:pt idx="40">
                  <c:v>41154</c:v>
                </c:pt>
                <c:pt idx="41">
                  <c:v>41184</c:v>
                </c:pt>
                <c:pt idx="42">
                  <c:v>41215</c:v>
                </c:pt>
                <c:pt idx="43">
                  <c:v>41245</c:v>
                </c:pt>
                <c:pt idx="44">
                  <c:v>41276</c:v>
                </c:pt>
                <c:pt idx="45">
                  <c:v>41307</c:v>
                </c:pt>
                <c:pt idx="46">
                  <c:v>41335</c:v>
                </c:pt>
                <c:pt idx="47">
                  <c:v>41366</c:v>
                </c:pt>
                <c:pt idx="48">
                  <c:v>41396</c:v>
                </c:pt>
                <c:pt idx="49">
                  <c:v>41427</c:v>
                </c:pt>
                <c:pt idx="50">
                  <c:v>41457</c:v>
                </c:pt>
                <c:pt idx="51">
                  <c:v>41488</c:v>
                </c:pt>
                <c:pt idx="52">
                  <c:v>41519</c:v>
                </c:pt>
                <c:pt idx="53">
                  <c:v>41549</c:v>
                </c:pt>
                <c:pt idx="54">
                  <c:v>41580</c:v>
                </c:pt>
                <c:pt idx="55">
                  <c:v>41610</c:v>
                </c:pt>
                <c:pt idx="56">
                  <c:v>41641</c:v>
                </c:pt>
                <c:pt idx="57">
                  <c:v>41672</c:v>
                </c:pt>
                <c:pt idx="58">
                  <c:v>41700</c:v>
                </c:pt>
                <c:pt idx="59">
                  <c:v>41731</c:v>
                </c:pt>
                <c:pt idx="60">
                  <c:v>41761</c:v>
                </c:pt>
                <c:pt idx="61">
                  <c:v>41792</c:v>
                </c:pt>
                <c:pt idx="62">
                  <c:v>41822</c:v>
                </c:pt>
                <c:pt idx="63">
                  <c:v>41853</c:v>
                </c:pt>
                <c:pt idx="64">
                  <c:v>41884</c:v>
                </c:pt>
                <c:pt idx="65">
                  <c:v>41914</c:v>
                </c:pt>
                <c:pt idx="66">
                  <c:v>41945</c:v>
                </c:pt>
                <c:pt idx="67">
                  <c:v>41975</c:v>
                </c:pt>
                <c:pt idx="68">
                  <c:v>42006</c:v>
                </c:pt>
                <c:pt idx="69">
                  <c:v>42037</c:v>
                </c:pt>
                <c:pt idx="70">
                  <c:v>42065</c:v>
                </c:pt>
                <c:pt idx="71">
                  <c:v>42096</c:v>
                </c:pt>
                <c:pt idx="72">
                  <c:v>42126</c:v>
                </c:pt>
                <c:pt idx="73">
                  <c:v>42157</c:v>
                </c:pt>
                <c:pt idx="74">
                  <c:v>42187</c:v>
                </c:pt>
                <c:pt idx="75">
                  <c:v>42218</c:v>
                </c:pt>
                <c:pt idx="76">
                  <c:v>42249</c:v>
                </c:pt>
                <c:pt idx="77">
                  <c:v>42279</c:v>
                </c:pt>
                <c:pt idx="78">
                  <c:v>42310</c:v>
                </c:pt>
                <c:pt idx="79">
                  <c:v>42340</c:v>
                </c:pt>
                <c:pt idx="80">
                  <c:v>42371</c:v>
                </c:pt>
                <c:pt idx="81">
                  <c:v>42403</c:v>
                </c:pt>
                <c:pt idx="82">
                  <c:v>42435</c:v>
                </c:pt>
                <c:pt idx="83">
                  <c:v>42467</c:v>
                </c:pt>
                <c:pt idx="84">
                  <c:v>42499</c:v>
                </c:pt>
                <c:pt idx="85">
                  <c:v>42531</c:v>
                </c:pt>
                <c:pt idx="86">
                  <c:v>42563</c:v>
                </c:pt>
                <c:pt idx="87">
                  <c:v>42595</c:v>
                </c:pt>
                <c:pt idx="88">
                  <c:v>42627</c:v>
                </c:pt>
                <c:pt idx="89">
                  <c:v>42659</c:v>
                </c:pt>
                <c:pt idx="90">
                  <c:v>42691</c:v>
                </c:pt>
                <c:pt idx="91">
                  <c:v>42723</c:v>
                </c:pt>
                <c:pt idx="92">
                  <c:v>42755</c:v>
                </c:pt>
                <c:pt idx="93">
                  <c:v>42767</c:v>
                </c:pt>
                <c:pt idx="94">
                  <c:v>42807</c:v>
                </c:pt>
                <c:pt idx="95">
                  <c:v>42847</c:v>
                </c:pt>
                <c:pt idx="96">
                  <c:v>42864</c:v>
                </c:pt>
                <c:pt idx="97">
                  <c:v>42899</c:v>
                </c:pt>
                <c:pt idx="98">
                  <c:v>42928</c:v>
                </c:pt>
                <c:pt idx="99">
                  <c:v>42960</c:v>
                </c:pt>
                <c:pt idx="100">
                  <c:v>42992</c:v>
                </c:pt>
                <c:pt idx="101">
                  <c:v>43024</c:v>
                </c:pt>
                <c:pt idx="102">
                  <c:v>43056</c:v>
                </c:pt>
                <c:pt idx="103">
                  <c:v>43088</c:v>
                </c:pt>
                <c:pt idx="104">
                  <c:v>43120</c:v>
                </c:pt>
                <c:pt idx="105">
                  <c:v>43152</c:v>
                </c:pt>
                <c:pt idx="106">
                  <c:v>43184</c:v>
                </c:pt>
                <c:pt idx="107">
                  <c:v>43216</c:v>
                </c:pt>
                <c:pt idx="108">
                  <c:v>43248</c:v>
                </c:pt>
                <c:pt idx="109">
                  <c:v>43280</c:v>
                </c:pt>
                <c:pt idx="110">
                  <c:v>43312</c:v>
                </c:pt>
                <c:pt idx="111">
                  <c:v>43313</c:v>
                </c:pt>
                <c:pt idx="112">
                  <c:v>43345</c:v>
                </c:pt>
                <c:pt idx="113">
                  <c:v>43374</c:v>
                </c:pt>
                <c:pt idx="114">
                  <c:v>43434</c:v>
                </c:pt>
                <c:pt idx="115">
                  <c:v>43453</c:v>
                </c:pt>
                <c:pt idx="116">
                  <c:v>43472</c:v>
                </c:pt>
                <c:pt idx="117">
                  <c:v>43522</c:v>
                </c:pt>
                <c:pt idx="118">
                  <c:v>43541</c:v>
                </c:pt>
                <c:pt idx="119">
                  <c:v>43562</c:v>
                </c:pt>
                <c:pt idx="120">
                  <c:v>43611</c:v>
                </c:pt>
                <c:pt idx="121">
                  <c:v>43623</c:v>
                </c:pt>
                <c:pt idx="122">
                  <c:v>43653</c:v>
                </c:pt>
                <c:pt idx="123">
                  <c:v>43685</c:v>
                </c:pt>
                <c:pt idx="124">
                  <c:v>43717</c:v>
                </c:pt>
                <c:pt idx="125">
                  <c:v>43749</c:v>
                </c:pt>
                <c:pt idx="126">
                  <c:v>43781</c:v>
                </c:pt>
                <c:pt idx="127">
                  <c:v>43813</c:v>
                </c:pt>
                <c:pt idx="128">
                  <c:v>43845</c:v>
                </c:pt>
                <c:pt idx="129">
                  <c:v>43877</c:v>
                </c:pt>
                <c:pt idx="130">
                  <c:v>43909</c:v>
                </c:pt>
                <c:pt idx="131">
                  <c:v>43941</c:v>
                </c:pt>
                <c:pt idx="132">
                  <c:v>43973</c:v>
                </c:pt>
              </c:numCache>
            </c:numRef>
          </c:cat>
          <c:val>
            <c:numRef>
              <c:f>'All sectors'!$G$293:$G$425</c:f>
              <c:numCache>
                <c:formatCode>0.0</c:formatCode>
                <c:ptCount val="133"/>
                <c:pt idx="0">
                  <c:v>66.8</c:v>
                </c:pt>
                <c:pt idx="1">
                  <c:v>70.2</c:v>
                </c:pt>
                <c:pt idx="2">
                  <c:v>73</c:v>
                </c:pt>
                <c:pt idx="3">
                  <c:v>76</c:v>
                </c:pt>
                <c:pt idx="4">
                  <c:v>80.400000000000006</c:v>
                </c:pt>
                <c:pt idx="5">
                  <c:v>83.1</c:v>
                </c:pt>
                <c:pt idx="6">
                  <c:v>85.9</c:v>
                </c:pt>
                <c:pt idx="7">
                  <c:v>88.5</c:v>
                </c:pt>
                <c:pt idx="8">
                  <c:v>91.1</c:v>
                </c:pt>
                <c:pt idx="9">
                  <c:v>93.2</c:v>
                </c:pt>
                <c:pt idx="10">
                  <c:v>94.4</c:v>
                </c:pt>
                <c:pt idx="11">
                  <c:v>96.5</c:v>
                </c:pt>
                <c:pt idx="12">
                  <c:v>99.3</c:v>
                </c:pt>
                <c:pt idx="13">
                  <c:v>97.5</c:v>
                </c:pt>
                <c:pt idx="14">
                  <c:v>98.1</c:v>
                </c:pt>
                <c:pt idx="15">
                  <c:v>99.9</c:v>
                </c:pt>
                <c:pt idx="16">
                  <c:v>100.5</c:v>
                </c:pt>
                <c:pt idx="17">
                  <c:v>101.2</c:v>
                </c:pt>
                <c:pt idx="18">
                  <c:v>102</c:v>
                </c:pt>
                <c:pt idx="19">
                  <c:v>104</c:v>
                </c:pt>
                <c:pt idx="20">
                  <c:v>105.2</c:v>
                </c:pt>
                <c:pt idx="21">
                  <c:v>105.7</c:v>
                </c:pt>
                <c:pt idx="22">
                  <c:v>107.1</c:v>
                </c:pt>
                <c:pt idx="23">
                  <c:v>106.3</c:v>
                </c:pt>
                <c:pt idx="24">
                  <c:v>104.5</c:v>
                </c:pt>
                <c:pt idx="25">
                  <c:v>103.2</c:v>
                </c:pt>
                <c:pt idx="26">
                  <c:v>103</c:v>
                </c:pt>
                <c:pt idx="27">
                  <c:v>100.6</c:v>
                </c:pt>
                <c:pt idx="28">
                  <c:v>96.7</c:v>
                </c:pt>
                <c:pt idx="29">
                  <c:v>93.4</c:v>
                </c:pt>
                <c:pt idx="30">
                  <c:v>92.8</c:v>
                </c:pt>
                <c:pt idx="31">
                  <c:v>92.6</c:v>
                </c:pt>
                <c:pt idx="32">
                  <c:v>91.4</c:v>
                </c:pt>
                <c:pt idx="33">
                  <c:v>91.4</c:v>
                </c:pt>
                <c:pt idx="34">
                  <c:v>92.8</c:v>
                </c:pt>
                <c:pt idx="35">
                  <c:v>93.1</c:v>
                </c:pt>
                <c:pt idx="36">
                  <c:v>91.7</c:v>
                </c:pt>
                <c:pt idx="37">
                  <c:v>89</c:v>
                </c:pt>
                <c:pt idx="38">
                  <c:v>88.8</c:v>
                </c:pt>
                <c:pt idx="39">
                  <c:v>86.8</c:v>
                </c:pt>
                <c:pt idx="40">
                  <c:v>85.4</c:v>
                </c:pt>
                <c:pt idx="41">
                  <c:v>83.9</c:v>
                </c:pt>
                <c:pt idx="42">
                  <c:v>83.1</c:v>
                </c:pt>
                <c:pt idx="43">
                  <c:v>84.3</c:v>
                </c:pt>
                <c:pt idx="44">
                  <c:v>85.6</c:v>
                </c:pt>
                <c:pt idx="45">
                  <c:v>86.9</c:v>
                </c:pt>
                <c:pt idx="46">
                  <c:v>87.7</c:v>
                </c:pt>
                <c:pt idx="47">
                  <c:v>87.7</c:v>
                </c:pt>
                <c:pt idx="48">
                  <c:v>85.9</c:v>
                </c:pt>
                <c:pt idx="49">
                  <c:v>86.8</c:v>
                </c:pt>
                <c:pt idx="50">
                  <c:v>88.3</c:v>
                </c:pt>
                <c:pt idx="51">
                  <c:v>89.5</c:v>
                </c:pt>
                <c:pt idx="52">
                  <c:v>91.6</c:v>
                </c:pt>
                <c:pt idx="53">
                  <c:v>94.5</c:v>
                </c:pt>
                <c:pt idx="54">
                  <c:v>95.3</c:v>
                </c:pt>
                <c:pt idx="55">
                  <c:v>96.7</c:v>
                </c:pt>
                <c:pt idx="56">
                  <c:v>98.2</c:v>
                </c:pt>
                <c:pt idx="57">
                  <c:v>99.1</c:v>
                </c:pt>
                <c:pt idx="58">
                  <c:v>99.2</c:v>
                </c:pt>
                <c:pt idx="59">
                  <c:v>100.4</c:v>
                </c:pt>
                <c:pt idx="60">
                  <c:v>100.1</c:v>
                </c:pt>
                <c:pt idx="61">
                  <c:v>100.3</c:v>
                </c:pt>
                <c:pt idx="62">
                  <c:v>100.1</c:v>
                </c:pt>
                <c:pt idx="63">
                  <c:v>100.2</c:v>
                </c:pt>
                <c:pt idx="64">
                  <c:v>99.3</c:v>
                </c:pt>
                <c:pt idx="65">
                  <c:v>98.5</c:v>
                </c:pt>
                <c:pt idx="66">
                  <c:v>99.3</c:v>
                </c:pt>
                <c:pt idx="67">
                  <c:v>99.2</c:v>
                </c:pt>
                <c:pt idx="68">
                  <c:v>99.4</c:v>
                </c:pt>
                <c:pt idx="69">
                  <c:v>99.8</c:v>
                </c:pt>
                <c:pt idx="70">
                  <c:v>100.7</c:v>
                </c:pt>
                <c:pt idx="71">
                  <c:v>101.7</c:v>
                </c:pt>
                <c:pt idx="72">
                  <c:v>102</c:v>
                </c:pt>
                <c:pt idx="73">
                  <c:v>102.3</c:v>
                </c:pt>
                <c:pt idx="74">
                  <c:v>102.3</c:v>
                </c:pt>
                <c:pt idx="75">
                  <c:v>102.8</c:v>
                </c:pt>
                <c:pt idx="76">
                  <c:v>103.2</c:v>
                </c:pt>
                <c:pt idx="77">
                  <c:v>104.4</c:v>
                </c:pt>
                <c:pt idx="78">
                  <c:v>105.2</c:v>
                </c:pt>
                <c:pt idx="79">
                  <c:v>105.2</c:v>
                </c:pt>
                <c:pt idx="80">
                  <c:v>105.7</c:v>
                </c:pt>
                <c:pt idx="81">
                  <c:v>104.9</c:v>
                </c:pt>
                <c:pt idx="82">
                  <c:v>103.5</c:v>
                </c:pt>
                <c:pt idx="83">
                  <c:v>102.3</c:v>
                </c:pt>
                <c:pt idx="84">
                  <c:v>103.2</c:v>
                </c:pt>
                <c:pt idx="85">
                  <c:v>103.5</c:v>
                </c:pt>
                <c:pt idx="86">
                  <c:v>103.6</c:v>
                </c:pt>
                <c:pt idx="87">
                  <c:v>103.7</c:v>
                </c:pt>
                <c:pt idx="88">
                  <c:v>103</c:v>
                </c:pt>
                <c:pt idx="89">
                  <c:v>103.8</c:v>
                </c:pt>
                <c:pt idx="90">
                  <c:v>105.4</c:v>
                </c:pt>
                <c:pt idx="91">
                  <c:v>105.7</c:v>
                </c:pt>
                <c:pt idx="92">
                  <c:v>107.2</c:v>
                </c:pt>
                <c:pt idx="93">
                  <c:v>107.2</c:v>
                </c:pt>
                <c:pt idx="94">
                  <c:v>107.2</c:v>
                </c:pt>
                <c:pt idx="95">
                  <c:v>106.9</c:v>
                </c:pt>
                <c:pt idx="96">
                  <c:v>108.4</c:v>
                </c:pt>
                <c:pt idx="97">
                  <c:v>108.5</c:v>
                </c:pt>
                <c:pt idx="98">
                  <c:v>110.1</c:v>
                </c:pt>
                <c:pt idx="99">
                  <c:v>111.3</c:v>
                </c:pt>
                <c:pt idx="100">
                  <c:v>111.2</c:v>
                </c:pt>
                <c:pt idx="101">
                  <c:v>112.3</c:v>
                </c:pt>
                <c:pt idx="102">
                  <c:v>113.4</c:v>
                </c:pt>
                <c:pt idx="103">
                  <c:v>113.8</c:v>
                </c:pt>
                <c:pt idx="104">
                  <c:v>114.7</c:v>
                </c:pt>
                <c:pt idx="105">
                  <c:v>114.2</c:v>
                </c:pt>
                <c:pt idx="106">
                  <c:v>114.1</c:v>
                </c:pt>
                <c:pt idx="107">
                  <c:v>112.4</c:v>
                </c:pt>
                <c:pt idx="108">
                  <c:v>112.5</c:v>
                </c:pt>
                <c:pt idx="109">
                  <c:v>111.9</c:v>
                </c:pt>
                <c:pt idx="110">
                  <c:v>112.2</c:v>
                </c:pt>
                <c:pt idx="111">
                  <c:v>111.6</c:v>
                </c:pt>
                <c:pt idx="112">
                  <c:v>111.3</c:v>
                </c:pt>
                <c:pt idx="113">
                  <c:v>110.7</c:v>
                </c:pt>
                <c:pt idx="114">
                  <c:v>109.8</c:v>
                </c:pt>
                <c:pt idx="115">
                  <c:v>109.5</c:v>
                </c:pt>
                <c:pt idx="116">
                  <c:v>107.8</c:v>
                </c:pt>
                <c:pt idx="117">
                  <c:v>106.2</c:v>
                </c:pt>
                <c:pt idx="118">
                  <c:v>106.2</c:v>
                </c:pt>
                <c:pt idx="119">
                  <c:v>105.7</c:v>
                </c:pt>
                <c:pt idx="120">
                  <c:v>104</c:v>
                </c:pt>
                <c:pt idx="121">
                  <c:v>105</c:v>
                </c:pt>
                <c:pt idx="122">
                  <c:v>103.1</c:v>
                </c:pt>
                <c:pt idx="123">
                  <c:v>102.4</c:v>
                </c:pt>
                <c:pt idx="124">
                  <c:v>102.7</c:v>
                </c:pt>
                <c:pt idx="125">
                  <c:v>101.3</c:v>
                </c:pt>
                <c:pt idx="126">
                  <c:v>100.4</c:v>
                </c:pt>
                <c:pt idx="127">
                  <c:v>100.9</c:v>
                </c:pt>
                <c:pt idx="128">
                  <c:v>101</c:v>
                </c:pt>
                <c:pt idx="129">
                  <c:v>102.5</c:v>
                </c:pt>
                <c:pt idx="130">
                  <c:v>103</c:v>
                </c:pt>
                <c:pt idx="131">
                  <c:v>94.6</c:v>
                </c:pt>
                <c:pt idx="132">
                  <c:v>63.8</c:v>
                </c:pt>
              </c:numCache>
            </c:numRef>
          </c:val>
          <c:smooth val="0"/>
          <c:extLst xmlns:c16r2="http://schemas.microsoft.com/office/drawing/2015/06/chart">
            <c:ext xmlns:c16="http://schemas.microsoft.com/office/drawing/2014/chart" uri="{C3380CC4-5D6E-409C-BE32-E72D297353CC}">
              <c16:uniqueId val="{00000000-DA1C-4E9F-A10F-A79FAF1EF37B}"/>
            </c:ext>
          </c:extLst>
        </c:ser>
        <c:ser>
          <c:idx val="1"/>
          <c:order val="1"/>
          <c:tx>
            <c:strRef>
              <c:f>'All sectors'!$H$1</c:f>
              <c:strCache>
                <c:ptCount val="1"/>
                <c:pt idx="0">
                  <c:v>Οικονομικό κλίμα Ευρωζώνη</c:v>
                </c:pt>
              </c:strCache>
            </c:strRef>
          </c:tx>
          <c:spPr>
            <a:ln w="31750" cap="rnd">
              <a:solidFill>
                <a:srgbClr val="D2C4D1">
                  <a:lumMod val="75000"/>
                </a:srgbClr>
              </a:solidFill>
              <a:round/>
            </a:ln>
            <a:effectLst>
              <a:outerShdw blurRad="40000" dist="23000" dir="5400000" rotWithShape="0">
                <a:srgbClr val="000000">
                  <a:alpha val="35000"/>
                </a:srgbClr>
              </a:outerShdw>
            </a:effectLst>
          </c:spPr>
          <c:marker>
            <c:symbol val="none"/>
          </c:marker>
          <c:cat>
            <c:numRef>
              <c:f>'All sectors'!$A$294:$A$426</c:f>
              <c:numCache>
                <c:formatCode>[$-408]mmm/yy;@</c:formatCode>
                <c:ptCount val="133"/>
                <c:pt idx="0">
                  <c:v>39935</c:v>
                </c:pt>
                <c:pt idx="1">
                  <c:v>39966</c:v>
                </c:pt>
                <c:pt idx="2">
                  <c:v>39996</c:v>
                </c:pt>
                <c:pt idx="3">
                  <c:v>40027</c:v>
                </c:pt>
                <c:pt idx="4">
                  <c:v>40058</c:v>
                </c:pt>
                <c:pt idx="5">
                  <c:v>40088</c:v>
                </c:pt>
                <c:pt idx="6">
                  <c:v>40119</c:v>
                </c:pt>
                <c:pt idx="7">
                  <c:v>40149</c:v>
                </c:pt>
                <c:pt idx="8">
                  <c:v>40180</c:v>
                </c:pt>
                <c:pt idx="9">
                  <c:v>40211</c:v>
                </c:pt>
                <c:pt idx="10">
                  <c:v>40239</c:v>
                </c:pt>
                <c:pt idx="11">
                  <c:v>40270</c:v>
                </c:pt>
                <c:pt idx="12">
                  <c:v>40300</c:v>
                </c:pt>
                <c:pt idx="13">
                  <c:v>40331</c:v>
                </c:pt>
                <c:pt idx="14">
                  <c:v>40361</c:v>
                </c:pt>
                <c:pt idx="15">
                  <c:v>40392</c:v>
                </c:pt>
                <c:pt idx="16">
                  <c:v>40423</c:v>
                </c:pt>
                <c:pt idx="17">
                  <c:v>40453</c:v>
                </c:pt>
                <c:pt idx="18">
                  <c:v>40484</c:v>
                </c:pt>
                <c:pt idx="19">
                  <c:v>40514</c:v>
                </c:pt>
                <c:pt idx="20">
                  <c:v>40545</c:v>
                </c:pt>
                <c:pt idx="21">
                  <c:v>40576</c:v>
                </c:pt>
                <c:pt idx="22">
                  <c:v>40604</c:v>
                </c:pt>
                <c:pt idx="23">
                  <c:v>40635</c:v>
                </c:pt>
                <c:pt idx="24">
                  <c:v>40665</c:v>
                </c:pt>
                <c:pt idx="25">
                  <c:v>40696</c:v>
                </c:pt>
                <c:pt idx="26">
                  <c:v>40726</c:v>
                </c:pt>
                <c:pt idx="27">
                  <c:v>40757</c:v>
                </c:pt>
                <c:pt idx="28">
                  <c:v>40788</c:v>
                </c:pt>
                <c:pt idx="29">
                  <c:v>40818</c:v>
                </c:pt>
                <c:pt idx="30">
                  <c:v>40849</c:v>
                </c:pt>
                <c:pt idx="31">
                  <c:v>40879</c:v>
                </c:pt>
                <c:pt idx="32">
                  <c:v>40910</c:v>
                </c:pt>
                <c:pt idx="33">
                  <c:v>40941</c:v>
                </c:pt>
                <c:pt idx="34">
                  <c:v>40970</c:v>
                </c:pt>
                <c:pt idx="35">
                  <c:v>41001</c:v>
                </c:pt>
                <c:pt idx="36">
                  <c:v>41031</c:v>
                </c:pt>
                <c:pt idx="37">
                  <c:v>41062</c:v>
                </c:pt>
                <c:pt idx="38">
                  <c:v>41092</c:v>
                </c:pt>
                <c:pt idx="39">
                  <c:v>41123</c:v>
                </c:pt>
                <c:pt idx="40">
                  <c:v>41154</c:v>
                </c:pt>
                <c:pt idx="41">
                  <c:v>41184</c:v>
                </c:pt>
                <c:pt idx="42">
                  <c:v>41215</c:v>
                </c:pt>
                <c:pt idx="43">
                  <c:v>41245</c:v>
                </c:pt>
                <c:pt idx="44">
                  <c:v>41276</c:v>
                </c:pt>
                <c:pt idx="45">
                  <c:v>41307</c:v>
                </c:pt>
                <c:pt idx="46">
                  <c:v>41335</c:v>
                </c:pt>
                <c:pt idx="47">
                  <c:v>41366</c:v>
                </c:pt>
                <c:pt idx="48">
                  <c:v>41396</c:v>
                </c:pt>
                <c:pt idx="49">
                  <c:v>41427</c:v>
                </c:pt>
                <c:pt idx="50">
                  <c:v>41457</c:v>
                </c:pt>
                <c:pt idx="51">
                  <c:v>41488</c:v>
                </c:pt>
                <c:pt idx="52">
                  <c:v>41519</c:v>
                </c:pt>
                <c:pt idx="53">
                  <c:v>41549</c:v>
                </c:pt>
                <c:pt idx="54">
                  <c:v>41580</c:v>
                </c:pt>
                <c:pt idx="55">
                  <c:v>41610</c:v>
                </c:pt>
                <c:pt idx="56">
                  <c:v>41641</c:v>
                </c:pt>
                <c:pt idx="57">
                  <c:v>41672</c:v>
                </c:pt>
                <c:pt idx="58">
                  <c:v>41700</c:v>
                </c:pt>
                <c:pt idx="59">
                  <c:v>41731</c:v>
                </c:pt>
                <c:pt idx="60">
                  <c:v>41761</c:v>
                </c:pt>
                <c:pt idx="61">
                  <c:v>41792</c:v>
                </c:pt>
                <c:pt idx="62">
                  <c:v>41822</c:v>
                </c:pt>
                <c:pt idx="63">
                  <c:v>41853</c:v>
                </c:pt>
                <c:pt idx="64">
                  <c:v>41884</c:v>
                </c:pt>
                <c:pt idx="65">
                  <c:v>41914</c:v>
                </c:pt>
                <c:pt idx="66">
                  <c:v>41945</c:v>
                </c:pt>
                <c:pt idx="67">
                  <c:v>41975</c:v>
                </c:pt>
                <c:pt idx="68">
                  <c:v>42006</c:v>
                </c:pt>
                <c:pt idx="69">
                  <c:v>42037</c:v>
                </c:pt>
                <c:pt idx="70">
                  <c:v>42065</c:v>
                </c:pt>
                <c:pt idx="71">
                  <c:v>42096</c:v>
                </c:pt>
                <c:pt idx="72">
                  <c:v>42126</c:v>
                </c:pt>
                <c:pt idx="73">
                  <c:v>42157</c:v>
                </c:pt>
                <c:pt idx="74">
                  <c:v>42187</c:v>
                </c:pt>
                <c:pt idx="75">
                  <c:v>42218</c:v>
                </c:pt>
                <c:pt idx="76">
                  <c:v>42249</c:v>
                </c:pt>
                <c:pt idx="77">
                  <c:v>42279</c:v>
                </c:pt>
                <c:pt idx="78">
                  <c:v>42310</c:v>
                </c:pt>
                <c:pt idx="79">
                  <c:v>42340</c:v>
                </c:pt>
                <c:pt idx="80">
                  <c:v>42371</c:v>
                </c:pt>
                <c:pt idx="81">
                  <c:v>42403</c:v>
                </c:pt>
                <c:pt idx="82">
                  <c:v>42435</c:v>
                </c:pt>
                <c:pt idx="83">
                  <c:v>42467</c:v>
                </c:pt>
                <c:pt idx="84">
                  <c:v>42499</c:v>
                </c:pt>
                <c:pt idx="85">
                  <c:v>42531</c:v>
                </c:pt>
                <c:pt idx="86">
                  <c:v>42563</c:v>
                </c:pt>
                <c:pt idx="87">
                  <c:v>42595</c:v>
                </c:pt>
                <c:pt idx="88">
                  <c:v>42627</c:v>
                </c:pt>
                <c:pt idx="89">
                  <c:v>42659</c:v>
                </c:pt>
                <c:pt idx="90">
                  <c:v>42691</c:v>
                </c:pt>
                <c:pt idx="91">
                  <c:v>42723</c:v>
                </c:pt>
                <c:pt idx="92">
                  <c:v>42755</c:v>
                </c:pt>
                <c:pt idx="93">
                  <c:v>42767</c:v>
                </c:pt>
                <c:pt idx="94">
                  <c:v>42807</c:v>
                </c:pt>
                <c:pt idx="95">
                  <c:v>42847</c:v>
                </c:pt>
                <c:pt idx="96">
                  <c:v>42864</c:v>
                </c:pt>
                <c:pt idx="97">
                  <c:v>42899</c:v>
                </c:pt>
                <c:pt idx="98">
                  <c:v>42928</c:v>
                </c:pt>
                <c:pt idx="99">
                  <c:v>42960</c:v>
                </c:pt>
                <c:pt idx="100">
                  <c:v>42992</c:v>
                </c:pt>
                <c:pt idx="101">
                  <c:v>43024</c:v>
                </c:pt>
                <c:pt idx="102">
                  <c:v>43056</c:v>
                </c:pt>
                <c:pt idx="103">
                  <c:v>43088</c:v>
                </c:pt>
                <c:pt idx="104">
                  <c:v>43120</c:v>
                </c:pt>
                <c:pt idx="105">
                  <c:v>43152</c:v>
                </c:pt>
                <c:pt idx="106">
                  <c:v>43184</c:v>
                </c:pt>
                <c:pt idx="107">
                  <c:v>43216</c:v>
                </c:pt>
                <c:pt idx="108">
                  <c:v>43248</c:v>
                </c:pt>
                <c:pt idx="109">
                  <c:v>43280</c:v>
                </c:pt>
                <c:pt idx="110">
                  <c:v>43312</c:v>
                </c:pt>
                <c:pt idx="111">
                  <c:v>43313</c:v>
                </c:pt>
                <c:pt idx="112">
                  <c:v>43345</c:v>
                </c:pt>
                <c:pt idx="113">
                  <c:v>43374</c:v>
                </c:pt>
                <c:pt idx="114">
                  <c:v>43434</c:v>
                </c:pt>
                <c:pt idx="115">
                  <c:v>43453</c:v>
                </c:pt>
                <c:pt idx="116">
                  <c:v>43472</c:v>
                </c:pt>
                <c:pt idx="117">
                  <c:v>43522</c:v>
                </c:pt>
                <c:pt idx="118">
                  <c:v>43541</c:v>
                </c:pt>
                <c:pt idx="119">
                  <c:v>43562</c:v>
                </c:pt>
                <c:pt idx="120">
                  <c:v>43611</c:v>
                </c:pt>
                <c:pt idx="121">
                  <c:v>43623</c:v>
                </c:pt>
                <c:pt idx="122">
                  <c:v>43653</c:v>
                </c:pt>
                <c:pt idx="123">
                  <c:v>43685</c:v>
                </c:pt>
                <c:pt idx="124">
                  <c:v>43717</c:v>
                </c:pt>
                <c:pt idx="125">
                  <c:v>43749</c:v>
                </c:pt>
                <c:pt idx="126">
                  <c:v>43781</c:v>
                </c:pt>
                <c:pt idx="127">
                  <c:v>43813</c:v>
                </c:pt>
                <c:pt idx="128">
                  <c:v>43845</c:v>
                </c:pt>
                <c:pt idx="129">
                  <c:v>43877</c:v>
                </c:pt>
                <c:pt idx="130">
                  <c:v>43909</c:v>
                </c:pt>
                <c:pt idx="131">
                  <c:v>43941</c:v>
                </c:pt>
                <c:pt idx="132">
                  <c:v>43973</c:v>
                </c:pt>
              </c:numCache>
            </c:numRef>
          </c:cat>
          <c:val>
            <c:numRef>
              <c:f>'All sectors'!$H$294:$H$426</c:f>
              <c:numCache>
                <c:formatCode>0.0</c:formatCode>
                <c:ptCount val="133"/>
                <c:pt idx="0">
                  <c:v>70.2</c:v>
                </c:pt>
                <c:pt idx="1">
                  <c:v>73</c:v>
                </c:pt>
                <c:pt idx="2">
                  <c:v>75.900000000000006</c:v>
                </c:pt>
                <c:pt idx="3">
                  <c:v>80.5</c:v>
                </c:pt>
                <c:pt idx="4">
                  <c:v>83.3</c:v>
                </c:pt>
                <c:pt idx="5">
                  <c:v>86.3</c:v>
                </c:pt>
                <c:pt idx="6">
                  <c:v>88.6</c:v>
                </c:pt>
                <c:pt idx="7">
                  <c:v>91.3</c:v>
                </c:pt>
                <c:pt idx="8">
                  <c:v>93.1</c:v>
                </c:pt>
                <c:pt idx="9">
                  <c:v>94</c:v>
                </c:pt>
                <c:pt idx="10">
                  <c:v>96</c:v>
                </c:pt>
                <c:pt idx="11">
                  <c:v>99.2</c:v>
                </c:pt>
                <c:pt idx="12">
                  <c:v>97</c:v>
                </c:pt>
                <c:pt idx="13">
                  <c:v>97.7</c:v>
                </c:pt>
                <c:pt idx="14">
                  <c:v>99.5</c:v>
                </c:pt>
                <c:pt idx="15">
                  <c:v>100.3</c:v>
                </c:pt>
                <c:pt idx="16">
                  <c:v>101</c:v>
                </c:pt>
                <c:pt idx="17">
                  <c:v>102.2</c:v>
                </c:pt>
                <c:pt idx="18">
                  <c:v>104.1</c:v>
                </c:pt>
                <c:pt idx="19">
                  <c:v>105.5</c:v>
                </c:pt>
                <c:pt idx="20">
                  <c:v>105.7</c:v>
                </c:pt>
                <c:pt idx="21">
                  <c:v>107.1</c:v>
                </c:pt>
                <c:pt idx="22">
                  <c:v>106.4</c:v>
                </c:pt>
                <c:pt idx="23">
                  <c:v>104.8</c:v>
                </c:pt>
                <c:pt idx="24">
                  <c:v>103.5</c:v>
                </c:pt>
                <c:pt idx="25">
                  <c:v>103.3</c:v>
                </c:pt>
                <c:pt idx="26">
                  <c:v>101.1</c:v>
                </c:pt>
                <c:pt idx="27">
                  <c:v>96.7</c:v>
                </c:pt>
                <c:pt idx="28">
                  <c:v>93.2</c:v>
                </c:pt>
                <c:pt idx="29">
                  <c:v>92.7</c:v>
                </c:pt>
                <c:pt idx="30">
                  <c:v>92.6</c:v>
                </c:pt>
                <c:pt idx="31">
                  <c:v>91.9</c:v>
                </c:pt>
                <c:pt idx="32">
                  <c:v>92.1</c:v>
                </c:pt>
                <c:pt idx="33">
                  <c:v>93.1</c:v>
                </c:pt>
                <c:pt idx="34">
                  <c:v>93.5</c:v>
                </c:pt>
                <c:pt idx="35">
                  <c:v>91.6</c:v>
                </c:pt>
                <c:pt idx="36">
                  <c:v>89.2</c:v>
                </c:pt>
                <c:pt idx="37">
                  <c:v>88.8</c:v>
                </c:pt>
                <c:pt idx="38">
                  <c:v>86.7</c:v>
                </c:pt>
                <c:pt idx="39">
                  <c:v>85.2</c:v>
                </c:pt>
                <c:pt idx="40">
                  <c:v>83.7</c:v>
                </c:pt>
                <c:pt idx="41">
                  <c:v>83.1</c:v>
                </c:pt>
                <c:pt idx="42">
                  <c:v>84.6</c:v>
                </c:pt>
                <c:pt idx="43">
                  <c:v>85.6</c:v>
                </c:pt>
                <c:pt idx="44">
                  <c:v>87.2</c:v>
                </c:pt>
                <c:pt idx="45">
                  <c:v>87.7</c:v>
                </c:pt>
                <c:pt idx="46">
                  <c:v>87.7</c:v>
                </c:pt>
                <c:pt idx="47">
                  <c:v>85.9</c:v>
                </c:pt>
                <c:pt idx="48">
                  <c:v>86.9</c:v>
                </c:pt>
                <c:pt idx="49">
                  <c:v>88.3</c:v>
                </c:pt>
                <c:pt idx="50">
                  <c:v>89.5</c:v>
                </c:pt>
                <c:pt idx="51">
                  <c:v>91.7</c:v>
                </c:pt>
                <c:pt idx="52">
                  <c:v>94.6</c:v>
                </c:pt>
                <c:pt idx="53">
                  <c:v>95.3</c:v>
                </c:pt>
                <c:pt idx="54">
                  <c:v>96.6</c:v>
                </c:pt>
                <c:pt idx="55">
                  <c:v>98.1</c:v>
                </c:pt>
                <c:pt idx="56">
                  <c:v>98.9</c:v>
                </c:pt>
                <c:pt idx="57">
                  <c:v>99.2</c:v>
                </c:pt>
                <c:pt idx="58">
                  <c:v>100.4</c:v>
                </c:pt>
                <c:pt idx="59">
                  <c:v>100</c:v>
                </c:pt>
                <c:pt idx="60">
                  <c:v>100.5</c:v>
                </c:pt>
                <c:pt idx="61">
                  <c:v>100.1</c:v>
                </c:pt>
                <c:pt idx="62">
                  <c:v>100.3</c:v>
                </c:pt>
                <c:pt idx="63">
                  <c:v>98.9</c:v>
                </c:pt>
                <c:pt idx="64">
                  <c:v>98.3</c:v>
                </c:pt>
                <c:pt idx="65">
                  <c:v>98.9</c:v>
                </c:pt>
                <c:pt idx="66">
                  <c:v>98.8</c:v>
                </c:pt>
                <c:pt idx="67">
                  <c:v>99</c:v>
                </c:pt>
                <c:pt idx="68">
                  <c:v>99.5</c:v>
                </c:pt>
                <c:pt idx="69">
                  <c:v>100.5</c:v>
                </c:pt>
                <c:pt idx="70">
                  <c:v>101.9</c:v>
                </c:pt>
                <c:pt idx="71">
                  <c:v>102.2</c:v>
                </c:pt>
                <c:pt idx="72">
                  <c:v>102.3</c:v>
                </c:pt>
                <c:pt idx="73">
                  <c:v>102.4</c:v>
                </c:pt>
                <c:pt idx="74">
                  <c:v>102.9</c:v>
                </c:pt>
                <c:pt idx="75">
                  <c:v>103.2</c:v>
                </c:pt>
                <c:pt idx="76">
                  <c:v>104.4</c:v>
                </c:pt>
                <c:pt idx="77">
                  <c:v>105.1</c:v>
                </c:pt>
                <c:pt idx="78">
                  <c:v>105.1</c:v>
                </c:pt>
                <c:pt idx="79">
                  <c:v>105.5</c:v>
                </c:pt>
                <c:pt idx="80">
                  <c:v>104.5</c:v>
                </c:pt>
                <c:pt idx="81">
                  <c:v>103.2</c:v>
                </c:pt>
                <c:pt idx="82">
                  <c:v>102</c:v>
                </c:pt>
                <c:pt idx="83">
                  <c:v>103</c:v>
                </c:pt>
                <c:pt idx="84">
                  <c:v>103.5</c:v>
                </c:pt>
                <c:pt idx="85">
                  <c:v>103.5</c:v>
                </c:pt>
                <c:pt idx="86">
                  <c:v>103.5</c:v>
                </c:pt>
                <c:pt idx="87">
                  <c:v>103.1</c:v>
                </c:pt>
                <c:pt idx="88">
                  <c:v>103.7</c:v>
                </c:pt>
                <c:pt idx="89">
                  <c:v>105.4</c:v>
                </c:pt>
                <c:pt idx="90">
                  <c:v>105.5</c:v>
                </c:pt>
                <c:pt idx="91">
                  <c:v>106.9</c:v>
                </c:pt>
                <c:pt idx="92">
                  <c:v>106.9</c:v>
                </c:pt>
                <c:pt idx="93">
                  <c:v>106.9</c:v>
                </c:pt>
                <c:pt idx="94">
                  <c:v>106.7</c:v>
                </c:pt>
                <c:pt idx="95">
                  <c:v>108.2</c:v>
                </c:pt>
                <c:pt idx="96">
                  <c:v>108.4</c:v>
                </c:pt>
                <c:pt idx="97">
                  <c:v>109.9</c:v>
                </c:pt>
                <c:pt idx="98">
                  <c:v>111.2</c:v>
                </c:pt>
                <c:pt idx="99">
                  <c:v>111.4</c:v>
                </c:pt>
                <c:pt idx="100">
                  <c:v>112.3</c:v>
                </c:pt>
                <c:pt idx="101">
                  <c:v>113.5</c:v>
                </c:pt>
                <c:pt idx="102">
                  <c:v>113.9</c:v>
                </c:pt>
                <c:pt idx="103">
                  <c:v>115</c:v>
                </c:pt>
                <c:pt idx="104">
                  <c:v>114.4</c:v>
                </c:pt>
                <c:pt idx="105">
                  <c:v>114.1</c:v>
                </c:pt>
                <c:pt idx="106">
                  <c:v>112.4</c:v>
                </c:pt>
                <c:pt idx="107">
                  <c:v>112.6</c:v>
                </c:pt>
                <c:pt idx="108">
                  <c:v>111.8</c:v>
                </c:pt>
                <c:pt idx="109">
                  <c:v>112.1</c:v>
                </c:pt>
                <c:pt idx="110">
                  <c:v>111.5</c:v>
                </c:pt>
                <c:pt idx="111">
                  <c:v>111.3</c:v>
                </c:pt>
                <c:pt idx="112">
                  <c:v>110.7</c:v>
                </c:pt>
                <c:pt idx="113">
                  <c:v>109.8</c:v>
                </c:pt>
                <c:pt idx="114">
                  <c:v>109.6</c:v>
                </c:pt>
                <c:pt idx="115">
                  <c:v>107.6</c:v>
                </c:pt>
                <c:pt idx="116">
                  <c:v>106.1</c:v>
                </c:pt>
                <c:pt idx="117">
                  <c:v>106</c:v>
                </c:pt>
                <c:pt idx="118">
                  <c:v>105.4</c:v>
                </c:pt>
                <c:pt idx="119">
                  <c:v>103.6</c:v>
                </c:pt>
                <c:pt idx="120">
                  <c:v>105</c:v>
                </c:pt>
                <c:pt idx="121">
                  <c:v>102.9</c:v>
                </c:pt>
                <c:pt idx="122">
                  <c:v>102.3</c:v>
                </c:pt>
                <c:pt idx="123">
                  <c:v>102.6</c:v>
                </c:pt>
                <c:pt idx="124">
                  <c:v>101.1</c:v>
                </c:pt>
                <c:pt idx="125">
                  <c:v>100.2</c:v>
                </c:pt>
                <c:pt idx="126">
                  <c:v>100.7</c:v>
                </c:pt>
                <c:pt idx="127">
                  <c:v>100.9</c:v>
                </c:pt>
                <c:pt idx="128">
                  <c:v>102.6</c:v>
                </c:pt>
                <c:pt idx="129">
                  <c:v>103.4</c:v>
                </c:pt>
                <c:pt idx="130">
                  <c:v>94.2</c:v>
                </c:pt>
                <c:pt idx="131">
                  <c:v>64.900000000000006</c:v>
                </c:pt>
                <c:pt idx="132">
                  <c:v>67.5</c:v>
                </c:pt>
              </c:numCache>
            </c:numRef>
          </c:val>
          <c:smooth val="0"/>
          <c:extLst xmlns:c16r2="http://schemas.microsoft.com/office/drawing/2015/06/chart">
            <c:ext xmlns:c16="http://schemas.microsoft.com/office/drawing/2014/chart" uri="{C3380CC4-5D6E-409C-BE32-E72D297353CC}">
              <c16:uniqueId val="{00000001-DA1C-4E9F-A10F-A79FAF1EF37B}"/>
            </c:ext>
          </c:extLst>
        </c:ser>
        <c:ser>
          <c:idx val="2"/>
          <c:order val="2"/>
          <c:tx>
            <c:strRef>
              <c:f>'All sectors'!$I$1</c:f>
              <c:strCache>
                <c:ptCount val="1"/>
                <c:pt idx="0">
                  <c:v>Οικονομικό κλίμα Ελλάδα</c:v>
                </c:pt>
              </c:strCache>
            </c:strRef>
          </c:tx>
          <c:spPr>
            <a:ln w="31750" cap="rnd">
              <a:solidFill>
                <a:srgbClr val="0070C0"/>
              </a:solidFill>
              <a:round/>
            </a:ln>
            <a:effectLst>
              <a:outerShdw blurRad="40000" dist="23000" dir="5400000" rotWithShape="0">
                <a:srgbClr val="000000">
                  <a:alpha val="35000"/>
                </a:srgbClr>
              </a:outerShdw>
            </a:effectLst>
          </c:spPr>
          <c:marker>
            <c:symbol val="none"/>
          </c:marker>
          <c:cat>
            <c:numRef>
              <c:f>'All sectors'!$A$294:$A$426</c:f>
              <c:numCache>
                <c:formatCode>[$-408]mmm/yy;@</c:formatCode>
                <c:ptCount val="133"/>
                <c:pt idx="0">
                  <c:v>39935</c:v>
                </c:pt>
                <c:pt idx="1">
                  <c:v>39966</c:v>
                </c:pt>
                <c:pt idx="2">
                  <c:v>39996</c:v>
                </c:pt>
                <c:pt idx="3">
                  <c:v>40027</c:v>
                </c:pt>
                <c:pt idx="4">
                  <c:v>40058</c:v>
                </c:pt>
                <c:pt idx="5">
                  <c:v>40088</c:v>
                </c:pt>
                <c:pt idx="6">
                  <c:v>40119</c:v>
                </c:pt>
                <c:pt idx="7">
                  <c:v>40149</c:v>
                </c:pt>
                <c:pt idx="8">
                  <c:v>40180</c:v>
                </c:pt>
                <c:pt idx="9">
                  <c:v>40211</c:v>
                </c:pt>
                <c:pt idx="10">
                  <c:v>40239</c:v>
                </c:pt>
                <c:pt idx="11">
                  <c:v>40270</c:v>
                </c:pt>
                <c:pt idx="12">
                  <c:v>40300</c:v>
                </c:pt>
                <c:pt idx="13">
                  <c:v>40331</c:v>
                </c:pt>
                <c:pt idx="14">
                  <c:v>40361</c:v>
                </c:pt>
                <c:pt idx="15">
                  <c:v>40392</c:v>
                </c:pt>
                <c:pt idx="16">
                  <c:v>40423</c:v>
                </c:pt>
                <c:pt idx="17">
                  <c:v>40453</c:v>
                </c:pt>
                <c:pt idx="18">
                  <c:v>40484</c:v>
                </c:pt>
                <c:pt idx="19">
                  <c:v>40514</c:v>
                </c:pt>
                <c:pt idx="20">
                  <c:v>40545</c:v>
                </c:pt>
                <c:pt idx="21">
                  <c:v>40576</c:v>
                </c:pt>
                <c:pt idx="22">
                  <c:v>40604</c:v>
                </c:pt>
                <c:pt idx="23">
                  <c:v>40635</c:v>
                </c:pt>
                <c:pt idx="24">
                  <c:v>40665</c:v>
                </c:pt>
                <c:pt idx="25">
                  <c:v>40696</c:v>
                </c:pt>
                <c:pt idx="26">
                  <c:v>40726</c:v>
                </c:pt>
                <c:pt idx="27">
                  <c:v>40757</c:v>
                </c:pt>
                <c:pt idx="28">
                  <c:v>40788</c:v>
                </c:pt>
                <c:pt idx="29">
                  <c:v>40818</c:v>
                </c:pt>
                <c:pt idx="30">
                  <c:v>40849</c:v>
                </c:pt>
                <c:pt idx="31">
                  <c:v>40879</c:v>
                </c:pt>
                <c:pt idx="32">
                  <c:v>40910</c:v>
                </c:pt>
                <c:pt idx="33">
                  <c:v>40941</c:v>
                </c:pt>
                <c:pt idx="34">
                  <c:v>40970</c:v>
                </c:pt>
                <c:pt idx="35">
                  <c:v>41001</c:v>
                </c:pt>
                <c:pt idx="36">
                  <c:v>41031</c:v>
                </c:pt>
                <c:pt idx="37">
                  <c:v>41062</c:v>
                </c:pt>
                <c:pt idx="38">
                  <c:v>41092</c:v>
                </c:pt>
                <c:pt idx="39">
                  <c:v>41123</c:v>
                </c:pt>
                <c:pt idx="40">
                  <c:v>41154</c:v>
                </c:pt>
                <c:pt idx="41">
                  <c:v>41184</c:v>
                </c:pt>
                <c:pt idx="42">
                  <c:v>41215</c:v>
                </c:pt>
                <c:pt idx="43">
                  <c:v>41245</c:v>
                </c:pt>
                <c:pt idx="44">
                  <c:v>41276</c:v>
                </c:pt>
                <c:pt idx="45">
                  <c:v>41307</c:v>
                </c:pt>
                <c:pt idx="46">
                  <c:v>41335</c:v>
                </c:pt>
                <c:pt idx="47">
                  <c:v>41366</c:v>
                </c:pt>
                <c:pt idx="48">
                  <c:v>41396</c:v>
                </c:pt>
                <c:pt idx="49">
                  <c:v>41427</c:v>
                </c:pt>
                <c:pt idx="50">
                  <c:v>41457</c:v>
                </c:pt>
                <c:pt idx="51">
                  <c:v>41488</c:v>
                </c:pt>
                <c:pt idx="52">
                  <c:v>41519</c:v>
                </c:pt>
                <c:pt idx="53">
                  <c:v>41549</c:v>
                </c:pt>
                <c:pt idx="54">
                  <c:v>41580</c:v>
                </c:pt>
                <c:pt idx="55">
                  <c:v>41610</c:v>
                </c:pt>
                <c:pt idx="56">
                  <c:v>41641</c:v>
                </c:pt>
                <c:pt idx="57">
                  <c:v>41672</c:v>
                </c:pt>
                <c:pt idx="58">
                  <c:v>41700</c:v>
                </c:pt>
                <c:pt idx="59">
                  <c:v>41731</c:v>
                </c:pt>
                <c:pt idx="60">
                  <c:v>41761</c:v>
                </c:pt>
                <c:pt idx="61">
                  <c:v>41792</c:v>
                </c:pt>
                <c:pt idx="62">
                  <c:v>41822</c:v>
                </c:pt>
                <c:pt idx="63">
                  <c:v>41853</c:v>
                </c:pt>
                <c:pt idx="64">
                  <c:v>41884</c:v>
                </c:pt>
                <c:pt idx="65">
                  <c:v>41914</c:v>
                </c:pt>
                <c:pt idx="66">
                  <c:v>41945</c:v>
                </c:pt>
                <c:pt idx="67">
                  <c:v>41975</c:v>
                </c:pt>
                <c:pt idx="68">
                  <c:v>42006</c:v>
                </c:pt>
                <c:pt idx="69">
                  <c:v>42037</c:v>
                </c:pt>
                <c:pt idx="70">
                  <c:v>42065</c:v>
                </c:pt>
                <c:pt idx="71">
                  <c:v>42096</c:v>
                </c:pt>
                <c:pt idx="72">
                  <c:v>42126</c:v>
                </c:pt>
                <c:pt idx="73">
                  <c:v>42157</c:v>
                </c:pt>
                <c:pt idx="74">
                  <c:v>42187</c:v>
                </c:pt>
                <c:pt idx="75">
                  <c:v>42218</c:v>
                </c:pt>
                <c:pt idx="76">
                  <c:v>42249</c:v>
                </c:pt>
                <c:pt idx="77">
                  <c:v>42279</c:v>
                </c:pt>
                <c:pt idx="78">
                  <c:v>42310</c:v>
                </c:pt>
                <c:pt idx="79">
                  <c:v>42340</c:v>
                </c:pt>
                <c:pt idx="80">
                  <c:v>42371</c:v>
                </c:pt>
                <c:pt idx="81">
                  <c:v>42403</c:v>
                </c:pt>
                <c:pt idx="82">
                  <c:v>42435</c:v>
                </c:pt>
                <c:pt idx="83">
                  <c:v>42467</c:v>
                </c:pt>
                <c:pt idx="84">
                  <c:v>42499</c:v>
                </c:pt>
                <c:pt idx="85">
                  <c:v>42531</c:v>
                </c:pt>
                <c:pt idx="86">
                  <c:v>42563</c:v>
                </c:pt>
                <c:pt idx="87">
                  <c:v>42595</c:v>
                </c:pt>
                <c:pt idx="88">
                  <c:v>42627</c:v>
                </c:pt>
                <c:pt idx="89">
                  <c:v>42659</c:v>
                </c:pt>
                <c:pt idx="90">
                  <c:v>42691</c:v>
                </c:pt>
                <c:pt idx="91">
                  <c:v>42723</c:v>
                </c:pt>
                <c:pt idx="92">
                  <c:v>42755</c:v>
                </c:pt>
                <c:pt idx="93">
                  <c:v>42767</c:v>
                </c:pt>
                <c:pt idx="94">
                  <c:v>42807</c:v>
                </c:pt>
                <c:pt idx="95">
                  <c:v>42847</c:v>
                </c:pt>
                <c:pt idx="96">
                  <c:v>42864</c:v>
                </c:pt>
                <c:pt idx="97">
                  <c:v>42899</c:v>
                </c:pt>
                <c:pt idx="98">
                  <c:v>42928</c:v>
                </c:pt>
                <c:pt idx="99">
                  <c:v>42960</c:v>
                </c:pt>
                <c:pt idx="100">
                  <c:v>42992</c:v>
                </c:pt>
                <c:pt idx="101">
                  <c:v>43024</c:v>
                </c:pt>
                <c:pt idx="102">
                  <c:v>43056</c:v>
                </c:pt>
                <c:pt idx="103">
                  <c:v>43088</c:v>
                </c:pt>
                <c:pt idx="104">
                  <c:v>43120</c:v>
                </c:pt>
                <c:pt idx="105">
                  <c:v>43152</c:v>
                </c:pt>
                <c:pt idx="106">
                  <c:v>43184</c:v>
                </c:pt>
                <c:pt idx="107">
                  <c:v>43216</c:v>
                </c:pt>
                <c:pt idx="108">
                  <c:v>43248</c:v>
                </c:pt>
                <c:pt idx="109">
                  <c:v>43280</c:v>
                </c:pt>
                <c:pt idx="110">
                  <c:v>43312</c:v>
                </c:pt>
                <c:pt idx="111">
                  <c:v>43313</c:v>
                </c:pt>
                <c:pt idx="112">
                  <c:v>43345</c:v>
                </c:pt>
                <c:pt idx="113">
                  <c:v>43374</c:v>
                </c:pt>
                <c:pt idx="114">
                  <c:v>43434</c:v>
                </c:pt>
                <c:pt idx="115">
                  <c:v>43453</c:v>
                </c:pt>
                <c:pt idx="116">
                  <c:v>43472</c:v>
                </c:pt>
                <c:pt idx="117">
                  <c:v>43522</c:v>
                </c:pt>
                <c:pt idx="118">
                  <c:v>43541</c:v>
                </c:pt>
                <c:pt idx="119">
                  <c:v>43562</c:v>
                </c:pt>
                <c:pt idx="120">
                  <c:v>43611</c:v>
                </c:pt>
                <c:pt idx="121">
                  <c:v>43623</c:v>
                </c:pt>
                <c:pt idx="122">
                  <c:v>43653</c:v>
                </c:pt>
                <c:pt idx="123">
                  <c:v>43685</c:v>
                </c:pt>
                <c:pt idx="124">
                  <c:v>43717</c:v>
                </c:pt>
                <c:pt idx="125">
                  <c:v>43749</c:v>
                </c:pt>
                <c:pt idx="126">
                  <c:v>43781</c:v>
                </c:pt>
                <c:pt idx="127">
                  <c:v>43813</c:v>
                </c:pt>
                <c:pt idx="128">
                  <c:v>43845</c:v>
                </c:pt>
                <c:pt idx="129">
                  <c:v>43877</c:v>
                </c:pt>
                <c:pt idx="130">
                  <c:v>43909</c:v>
                </c:pt>
                <c:pt idx="131">
                  <c:v>43941</c:v>
                </c:pt>
                <c:pt idx="132">
                  <c:v>43973</c:v>
                </c:pt>
              </c:numCache>
            </c:numRef>
          </c:cat>
          <c:val>
            <c:numRef>
              <c:f>'All sectors'!$I$294:$I$426</c:f>
              <c:numCache>
                <c:formatCode>0.0</c:formatCode>
                <c:ptCount val="133"/>
                <c:pt idx="0">
                  <c:v>82.2</c:v>
                </c:pt>
                <c:pt idx="1">
                  <c:v>87.6</c:v>
                </c:pt>
                <c:pt idx="2">
                  <c:v>86.7</c:v>
                </c:pt>
                <c:pt idx="3">
                  <c:v>86.9</c:v>
                </c:pt>
                <c:pt idx="4">
                  <c:v>89.2</c:v>
                </c:pt>
                <c:pt idx="5">
                  <c:v>92.1</c:v>
                </c:pt>
                <c:pt idx="6">
                  <c:v>90.9</c:v>
                </c:pt>
                <c:pt idx="7">
                  <c:v>90.7</c:v>
                </c:pt>
                <c:pt idx="8">
                  <c:v>90.9</c:v>
                </c:pt>
                <c:pt idx="9">
                  <c:v>88.6</c:v>
                </c:pt>
                <c:pt idx="10">
                  <c:v>87</c:v>
                </c:pt>
                <c:pt idx="11">
                  <c:v>87</c:v>
                </c:pt>
                <c:pt idx="12">
                  <c:v>82.5</c:v>
                </c:pt>
                <c:pt idx="13">
                  <c:v>83.8</c:v>
                </c:pt>
                <c:pt idx="14">
                  <c:v>85.5</c:v>
                </c:pt>
                <c:pt idx="15">
                  <c:v>85.9</c:v>
                </c:pt>
                <c:pt idx="16">
                  <c:v>85.4</c:v>
                </c:pt>
                <c:pt idx="17">
                  <c:v>86.9</c:v>
                </c:pt>
                <c:pt idx="18">
                  <c:v>86.1</c:v>
                </c:pt>
                <c:pt idx="19">
                  <c:v>85.7</c:v>
                </c:pt>
                <c:pt idx="20">
                  <c:v>87</c:v>
                </c:pt>
                <c:pt idx="21">
                  <c:v>89.4</c:v>
                </c:pt>
                <c:pt idx="22">
                  <c:v>88.5</c:v>
                </c:pt>
                <c:pt idx="23">
                  <c:v>85.7</c:v>
                </c:pt>
                <c:pt idx="24">
                  <c:v>85.4</c:v>
                </c:pt>
                <c:pt idx="25">
                  <c:v>82.8</c:v>
                </c:pt>
                <c:pt idx="26">
                  <c:v>83.4</c:v>
                </c:pt>
                <c:pt idx="27">
                  <c:v>85.4</c:v>
                </c:pt>
                <c:pt idx="28">
                  <c:v>83</c:v>
                </c:pt>
                <c:pt idx="29">
                  <c:v>81.3</c:v>
                </c:pt>
                <c:pt idx="30">
                  <c:v>82</c:v>
                </c:pt>
                <c:pt idx="31">
                  <c:v>83.4</c:v>
                </c:pt>
                <c:pt idx="32">
                  <c:v>82.4</c:v>
                </c:pt>
                <c:pt idx="33">
                  <c:v>82.7</c:v>
                </c:pt>
                <c:pt idx="34">
                  <c:v>83.3</c:v>
                </c:pt>
                <c:pt idx="35">
                  <c:v>84.4</c:v>
                </c:pt>
                <c:pt idx="36">
                  <c:v>83.4</c:v>
                </c:pt>
                <c:pt idx="37">
                  <c:v>81.2</c:v>
                </c:pt>
                <c:pt idx="38">
                  <c:v>82.4</c:v>
                </c:pt>
                <c:pt idx="39">
                  <c:v>83.2</c:v>
                </c:pt>
                <c:pt idx="40">
                  <c:v>83.2</c:v>
                </c:pt>
                <c:pt idx="41">
                  <c:v>83</c:v>
                </c:pt>
                <c:pt idx="42">
                  <c:v>85.3</c:v>
                </c:pt>
                <c:pt idx="43">
                  <c:v>89.7</c:v>
                </c:pt>
                <c:pt idx="44">
                  <c:v>88.8</c:v>
                </c:pt>
                <c:pt idx="45">
                  <c:v>90.5</c:v>
                </c:pt>
                <c:pt idx="46">
                  <c:v>91.5</c:v>
                </c:pt>
                <c:pt idx="47">
                  <c:v>92.2</c:v>
                </c:pt>
                <c:pt idx="48">
                  <c:v>96.3</c:v>
                </c:pt>
                <c:pt idx="49">
                  <c:v>96.5</c:v>
                </c:pt>
                <c:pt idx="50">
                  <c:v>95</c:v>
                </c:pt>
                <c:pt idx="51">
                  <c:v>93.2</c:v>
                </c:pt>
                <c:pt idx="52">
                  <c:v>96.3</c:v>
                </c:pt>
                <c:pt idx="53">
                  <c:v>94.5</c:v>
                </c:pt>
                <c:pt idx="54">
                  <c:v>94.4</c:v>
                </c:pt>
                <c:pt idx="55">
                  <c:v>94.2</c:v>
                </c:pt>
                <c:pt idx="56">
                  <c:v>95.5</c:v>
                </c:pt>
                <c:pt idx="57">
                  <c:v>97.8</c:v>
                </c:pt>
                <c:pt idx="58">
                  <c:v>100.4</c:v>
                </c:pt>
                <c:pt idx="59">
                  <c:v>98.1</c:v>
                </c:pt>
                <c:pt idx="60">
                  <c:v>101.1</c:v>
                </c:pt>
                <c:pt idx="61">
                  <c:v>105.9</c:v>
                </c:pt>
                <c:pt idx="62">
                  <c:v>105.3</c:v>
                </c:pt>
                <c:pt idx="63">
                  <c:v>104.8</c:v>
                </c:pt>
                <c:pt idx="64">
                  <c:v>101.9</c:v>
                </c:pt>
                <c:pt idx="65">
                  <c:v>104.8</c:v>
                </c:pt>
                <c:pt idx="66">
                  <c:v>105.8</c:v>
                </c:pt>
                <c:pt idx="67">
                  <c:v>102.3</c:v>
                </c:pt>
                <c:pt idx="68">
                  <c:v>97.9</c:v>
                </c:pt>
                <c:pt idx="69">
                  <c:v>99.5</c:v>
                </c:pt>
                <c:pt idx="70">
                  <c:v>98.5</c:v>
                </c:pt>
                <c:pt idx="71">
                  <c:v>94.9</c:v>
                </c:pt>
                <c:pt idx="72">
                  <c:v>93.7</c:v>
                </c:pt>
                <c:pt idx="73">
                  <c:v>93.3</c:v>
                </c:pt>
                <c:pt idx="74">
                  <c:v>84.8</c:v>
                </c:pt>
                <c:pt idx="75">
                  <c:v>79.3</c:v>
                </c:pt>
                <c:pt idx="76">
                  <c:v>87.1</c:v>
                </c:pt>
                <c:pt idx="77">
                  <c:v>89.9</c:v>
                </c:pt>
                <c:pt idx="78">
                  <c:v>90.1</c:v>
                </c:pt>
                <c:pt idx="79">
                  <c:v>90.9</c:v>
                </c:pt>
                <c:pt idx="80">
                  <c:v>94.5</c:v>
                </c:pt>
                <c:pt idx="81">
                  <c:v>91.7</c:v>
                </c:pt>
                <c:pt idx="82">
                  <c:v>93</c:v>
                </c:pt>
                <c:pt idx="83">
                  <c:v>93.5</c:v>
                </c:pt>
                <c:pt idx="84">
                  <c:v>92.8</c:v>
                </c:pt>
                <c:pt idx="85">
                  <c:v>92.8</c:v>
                </c:pt>
                <c:pt idx="86">
                  <c:v>94.2</c:v>
                </c:pt>
                <c:pt idx="87">
                  <c:v>95.7</c:v>
                </c:pt>
                <c:pt idx="88">
                  <c:v>94.5</c:v>
                </c:pt>
                <c:pt idx="89">
                  <c:v>96.7</c:v>
                </c:pt>
                <c:pt idx="90">
                  <c:v>95.5</c:v>
                </c:pt>
                <c:pt idx="91">
                  <c:v>97.3</c:v>
                </c:pt>
                <c:pt idx="92">
                  <c:v>97.5</c:v>
                </c:pt>
                <c:pt idx="93">
                  <c:v>95.7</c:v>
                </c:pt>
                <c:pt idx="94">
                  <c:v>95.9</c:v>
                </c:pt>
                <c:pt idx="95">
                  <c:v>98</c:v>
                </c:pt>
                <c:pt idx="96">
                  <c:v>96.1</c:v>
                </c:pt>
                <c:pt idx="97">
                  <c:v>96.4</c:v>
                </c:pt>
                <c:pt idx="98">
                  <c:v>100</c:v>
                </c:pt>
                <c:pt idx="99">
                  <c:v>101.2</c:v>
                </c:pt>
                <c:pt idx="100">
                  <c:v>102.4</c:v>
                </c:pt>
                <c:pt idx="101">
                  <c:v>100.3</c:v>
                </c:pt>
                <c:pt idx="102">
                  <c:v>100.4</c:v>
                </c:pt>
                <c:pt idx="103">
                  <c:v>102.5</c:v>
                </c:pt>
                <c:pt idx="104">
                  <c:v>103</c:v>
                </c:pt>
                <c:pt idx="105">
                  <c:v>105.4</c:v>
                </c:pt>
                <c:pt idx="106">
                  <c:v>101.1</c:v>
                </c:pt>
                <c:pt idx="107">
                  <c:v>104.4</c:v>
                </c:pt>
                <c:pt idx="108">
                  <c:v>105.3</c:v>
                </c:pt>
                <c:pt idx="109">
                  <c:v>103.8</c:v>
                </c:pt>
                <c:pt idx="110">
                  <c:v>106.2</c:v>
                </c:pt>
                <c:pt idx="111">
                  <c:v>105.9</c:v>
                </c:pt>
                <c:pt idx="112">
                  <c:v>102.3</c:v>
                </c:pt>
                <c:pt idx="113">
                  <c:v>102.2</c:v>
                </c:pt>
                <c:pt idx="114">
                  <c:v>102.8</c:v>
                </c:pt>
                <c:pt idx="115">
                  <c:v>102.7</c:v>
                </c:pt>
                <c:pt idx="116">
                  <c:v>101.3</c:v>
                </c:pt>
                <c:pt idx="117">
                  <c:v>102.9</c:v>
                </c:pt>
                <c:pt idx="118">
                  <c:v>103</c:v>
                </c:pt>
                <c:pt idx="119">
                  <c:v>102</c:v>
                </c:pt>
                <c:pt idx="120">
                  <c:v>102.4</c:v>
                </c:pt>
                <c:pt idx="121">
                  <c:v>102.7</c:v>
                </c:pt>
                <c:pt idx="122">
                  <c:v>106.6</c:v>
                </c:pt>
                <c:pt idx="123">
                  <c:v>109.5</c:v>
                </c:pt>
                <c:pt idx="124">
                  <c:v>108.3</c:v>
                </c:pt>
                <c:pt idx="125">
                  <c:v>107.8</c:v>
                </c:pt>
                <c:pt idx="126">
                  <c:v>108.1</c:v>
                </c:pt>
                <c:pt idx="127">
                  <c:v>110.4</c:v>
                </c:pt>
                <c:pt idx="128">
                  <c:v>109.5</c:v>
                </c:pt>
                <c:pt idx="129">
                  <c:v>113.2</c:v>
                </c:pt>
                <c:pt idx="130">
                  <c:v>109.4</c:v>
                </c:pt>
                <c:pt idx="131">
                  <c:v>99.3</c:v>
                </c:pt>
                <c:pt idx="132">
                  <c:v>88.5</c:v>
                </c:pt>
              </c:numCache>
            </c:numRef>
          </c:val>
          <c:smooth val="0"/>
          <c:extLst xmlns:c16r2="http://schemas.microsoft.com/office/drawing/2015/06/chart">
            <c:ext xmlns:c16="http://schemas.microsoft.com/office/drawing/2014/chart" uri="{C3380CC4-5D6E-409C-BE32-E72D297353CC}">
              <c16:uniqueId val="{00000002-DA1C-4E9F-A10F-A79FAF1EF37B}"/>
            </c:ext>
          </c:extLst>
        </c:ser>
        <c:ser>
          <c:idx val="3"/>
          <c:order val="3"/>
          <c:tx>
            <c:strRef>
              <c:f>'All sectors'!$J$1</c:f>
              <c:strCache>
                <c:ptCount val="1"/>
                <c:pt idx="0">
                  <c:v> Μέσος Όρος Ελ. (2001-2019)</c:v>
                </c:pt>
              </c:strCache>
            </c:strRef>
          </c:tx>
          <c:spPr>
            <a:ln w="34925" cap="rnd">
              <a:solidFill>
                <a:schemeClr val="accent4"/>
              </a:solidFill>
              <a:prstDash val="sysDot"/>
              <a:round/>
            </a:ln>
            <a:effectLst>
              <a:outerShdw blurRad="40000" dist="23000" dir="5400000" rotWithShape="0">
                <a:srgbClr val="000000">
                  <a:alpha val="35000"/>
                </a:srgbClr>
              </a:outerShdw>
            </a:effectLst>
          </c:spPr>
          <c:marker>
            <c:symbol val="none"/>
          </c:marker>
          <c:cat>
            <c:numRef>
              <c:f>'All sectors'!$A$294:$A$426</c:f>
              <c:numCache>
                <c:formatCode>[$-408]mmm/yy;@</c:formatCode>
                <c:ptCount val="133"/>
                <c:pt idx="0">
                  <c:v>39935</c:v>
                </c:pt>
                <c:pt idx="1">
                  <c:v>39966</c:v>
                </c:pt>
                <c:pt idx="2">
                  <c:v>39996</c:v>
                </c:pt>
                <c:pt idx="3">
                  <c:v>40027</c:v>
                </c:pt>
                <c:pt idx="4">
                  <c:v>40058</c:v>
                </c:pt>
                <c:pt idx="5">
                  <c:v>40088</c:v>
                </c:pt>
                <c:pt idx="6">
                  <c:v>40119</c:v>
                </c:pt>
                <c:pt idx="7">
                  <c:v>40149</c:v>
                </c:pt>
                <c:pt idx="8">
                  <c:v>40180</c:v>
                </c:pt>
                <c:pt idx="9">
                  <c:v>40211</c:v>
                </c:pt>
                <c:pt idx="10">
                  <c:v>40239</c:v>
                </c:pt>
                <c:pt idx="11">
                  <c:v>40270</c:v>
                </c:pt>
                <c:pt idx="12">
                  <c:v>40300</c:v>
                </c:pt>
                <c:pt idx="13">
                  <c:v>40331</c:v>
                </c:pt>
                <c:pt idx="14">
                  <c:v>40361</c:v>
                </c:pt>
                <c:pt idx="15">
                  <c:v>40392</c:v>
                </c:pt>
                <c:pt idx="16">
                  <c:v>40423</c:v>
                </c:pt>
                <c:pt idx="17">
                  <c:v>40453</c:v>
                </c:pt>
                <c:pt idx="18">
                  <c:v>40484</c:v>
                </c:pt>
                <c:pt idx="19">
                  <c:v>40514</c:v>
                </c:pt>
                <c:pt idx="20">
                  <c:v>40545</c:v>
                </c:pt>
                <c:pt idx="21">
                  <c:v>40576</c:v>
                </c:pt>
                <c:pt idx="22">
                  <c:v>40604</c:v>
                </c:pt>
                <c:pt idx="23">
                  <c:v>40635</c:v>
                </c:pt>
                <c:pt idx="24">
                  <c:v>40665</c:v>
                </c:pt>
                <c:pt idx="25">
                  <c:v>40696</c:v>
                </c:pt>
                <c:pt idx="26">
                  <c:v>40726</c:v>
                </c:pt>
                <c:pt idx="27">
                  <c:v>40757</c:v>
                </c:pt>
                <c:pt idx="28">
                  <c:v>40788</c:v>
                </c:pt>
                <c:pt idx="29">
                  <c:v>40818</c:v>
                </c:pt>
                <c:pt idx="30">
                  <c:v>40849</c:v>
                </c:pt>
                <c:pt idx="31">
                  <c:v>40879</c:v>
                </c:pt>
                <c:pt idx="32">
                  <c:v>40910</c:v>
                </c:pt>
                <c:pt idx="33">
                  <c:v>40941</c:v>
                </c:pt>
                <c:pt idx="34">
                  <c:v>40970</c:v>
                </c:pt>
                <c:pt idx="35">
                  <c:v>41001</c:v>
                </c:pt>
                <c:pt idx="36">
                  <c:v>41031</c:v>
                </c:pt>
                <c:pt idx="37">
                  <c:v>41062</c:v>
                </c:pt>
                <c:pt idx="38">
                  <c:v>41092</c:v>
                </c:pt>
                <c:pt idx="39">
                  <c:v>41123</c:v>
                </c:pt>
                <c:pt idx="40">
                  <c:v>41154</c:v>
                </c:pt>
                <c:pt idx="41">
                  <c:v>41184</c:v>
                </c:pt>
                <c:pt idx="42">
                  <c:v>41215</c:v>
                </c:pt>
                <c:pt idx="43">
                  <c:v>41245</c:v>
                </c:pt>
                <c:pt idx="44">
                  <c:v>41276</c:v>
                </c:pt>
                <c:pt idx="45">
                  <c:v>41307</c:v>
                </c:pt>
                <c:pt idx="46">
                  <c:v>41335</c:v>
                </c:pt>
                <c:pt idx="47">
                  <c:v>41366</c:v>
                </c:pt>
                <c:pt idx="48">
                  <c:v>41396</c:v>
                </c:pt>
                <c:pt idx="49">
                  <c:v>41427</c:v>
                </c:pt>
                <c:pt idx="50">
                  <c:v>41457</c:v>
                </c:pt>
                <c:pt idx="51">
                  <c:v>41488</c:v>
                </c:pt>
                <c:pt idx="52">
                  <c:v>41519</c:v>
                </c:pt>
                <c:pt idx="53">
                  <c:v>41549</c:v>
                </c:pt>
                <c:pt idx="54">
                  <c:v>41580</c:v>
                </c:pt>
                <c:pt idx="55">
                  <c:v>41610</c:v>
                </c:pt>
                <c:pt idx="56">
                  <c:v>41641</c:v>
                </c:pt>
                <c:pt idx="57">
                  <c:v>41672</c:v>
                </c:pt>
                <c:pt idx="58">
                  <c:v>41700</c:v>
                </c:pt>
                <c:pt idx="59">
                  <c:v>41731</c:v>
                </c:pt>
                <c:pt idx="60">
                  <c:v>41761</c:v>
                </c:pt>
                <c:pt idx="61">
                  <c:v>41792</c:v>
                </c:pt>
                <c:pt idx="62">
                  <c:v>41822</c:v>
                </c:pt>
                <c:pt idx="63">
                  <c:v>41853</c:v>
                </c:pt>
                <c:pt idx="64">
                  <c:v>41884</c:v>
                </c:pt>
                <c:pt idx="65">
                  <c:v>41914</c:v>
                </c:pt>
                <c:pt idx="66">
                  <c:v>41945</c:v>
                </c:pt>
                <c:pt idx="67">
                  <c:v>41975</c:v>
                </c:pt>
                <c:pt idx="68">
                  <c:v>42006</c:v>
                </c:pt>
                <c:pt idx="69">
                  <c:v>42037</c:v>
                </c:pt>
                <c:pt idx="70">
                  <c:v>42065</c:v>
                </c:pt>
                <c:pt idx="71">
                  <c:v>42096</c:v>
                </c:pt>
                <c:pt idx="72">
                  <c:v>42126</c:v>
                </c:pt>
                <c:pt idx="73">
                  <c:v>42157</c:v>
                </c:pt>
                <c:pt idx="74">
                  <c:v>42187</c:v>
                </c:pt>
                <c:pt idx="75">
                  <c:v>42218</c:v>
                </c:pt>
                <c:pt idx="76">
                  <c:v>42249</c:v>
                </c:pt>
                <c:pt idx="77">
                  <c:v>42279</c:v>
                </c:pt>
                <c:pt idx="78">
                  <c:v>42310</c:v>
                </c:pt>
                <c:pt idx="79">
                  <c:v>42340</c:v>
                </c:pt>
                <c:pt idx="80">
                  <c:v>42371</c:v>
                </c:pt>
                <c:pt idx="81">
                  <c:v>42403</c:v>
                </c:pt>
                <c:pt idx="82">
                  <c:v>42435</c:v>
                </c:pt>
                <c:pt idx="83">
                  <c:v>42467</c:v>
                </c:pt>
                <c:pt idx="84">
                  <c:v>42499</c:v>
                </c:pt>
                <c:pt idx="85">
                  <c:v>42531</c:v>
                </c:pt>
                <c:pt idx="86">
                  <c:v>42563</c:v>
                </c:pt>
                <c:pt idx="87">
                  <c:v>42595</c:v>
                </c:pt>
                <c:pt idx="88">
                  <c:v>42627</c:v>
                </c:pt>
                <c:pt idx="89">
                  <c:v>42659</c:v>
                </c:pt>
                <c:pt idx="90">
                  <c:v>42691</c:v>
                </c:pt>
                <c:pt idx="91">
                  <c:v>42723</c:v>
                </c:pt>
                <c:pt idx="92">
                  <c:v>42755</c:v>
                </c:pt>
                <c:pt idx="93">
                  <c:v>42767</c:v>
                </c:pt>
                <c:pt idx="94">
                  <c:v>42807</c:v>
                </c:pt>
                <c:pt idx="95">
                  <c:v>42847</c:v>
                </c:pt>
                <c:pt idx="96">
                  <c:v>42864</c:v>
                </c:pt>
                <c:pt idx="97">
                  <c:v>42899</c:v>
                </c:pt>
                <c:pt idx="98">
                  <c:v>42928</c:v>
                </c:pt>
                <c:pt idx="99">
                  <c:v>42960</c:v>
                </c:pt>
                <c:pt idx="100">
                  <c:v>42992</c:v>
                </c:pt>
                <c:pt idx="101">
                  <c:v>43024</c:v>
                </c:pt>
                <c:pt idx="102">
                  <c:v>43056</c:v>
                </c:pt>
                <c:pt idx="103">
                  <c:v>43088</c:v>
                </c:pt>
                <c:pt idx="104">
                  <c:v>43120</c:v>
                </c:pt>
                <c:pt idx="105">
                  <c:v>43152</c:v>
                </c:pt>
                <c:pt idx="106">
                  <c:v>43184</c:v>
                </c:pt>
                <c:pt idx="107">
                  <c:v>43216</c:v>
                </c:pt>
                <c:pt idx="108">
                  <c:v>43248</c:v>
                </c:pt>
                <c:pt idx="109">
                  <c:v>43280</c:v>
                </c:pt>
                <c:pt idx="110">
                  <c:v>43312</c:v>
                </c:pt>
                <c:pt idx="111">
                  <c:v>43313</c:v>
                </c:pt>
                <c:pt idx="112">
                  <c:v>43345</c:v>
                </c:pt>
                <c:pt idx="113">
                  <c:v>43374</c:v>
                </c:pt>
                <c:pt idx="114">
                  <c:v>43434</c:v>
                </c:pt>
                <c:pt idx="115">
                  <c:v>43453</c:v>
                </c:pt>
                <c:pt idx="116">
                  <c:v>43472</c:v>
                </c:pt>
                <c:pt idx="117">
                  <c:v>43522</c:v>
                </c:pt>
                <c:pt idx="118">
                  <c:v>43541</c:v>
                </c:pt>
                <c:pt idx="119">
                  <c:v>43562</c:v>
                </c:pt>
                <c:pt idx="120">
                  <c:v>43611</c:v>
                </c:pt>
                <c:pt idx="121">
                  <c:v>43623</c:v>
                </c:pt>
                <c:pt idx="122">
                  <c:v>43653</c:v>
                </c:pt>
                <c:pt idx="123">
                  <c:v>43685</c:v>
                </c:pt>
                <c:pt idx="124">
                  <c:v>43717</c:v>
                </c:pt>
                <c:pt idx="125">
                  <c:v>43749</c:v>
                </c:pt>
                <c:pt idx="126">
                  <c:v>43781</c:v>
                </c:pt>
                <c:pt idx="127">
                  <c:v>43813</c:v>
                </c:pt>
                <c:pt idx="128">
                  <c:v>43845</c:v>
                </c:pt>
                <c:pt idx="129">
                  <c:v>43877</c:v>
                </c:pt>
                <c:pt idx="130">
                  <c:v>43909</c:v>
                </c:pt>
                <c:pt idx="131">
                  <c:v>43941</c:v>
                </c:pt>
                <c:pt idx="132">
                  <c:v>43973</c:v>
                </c:pt>
              </c:numCache>
            </c:numRef>
          </c:cat>
          <c:val>
            <c:numRef>
              <c:f>'All sectors'!$J$294:$J$426</c:f>
              <c:numCache>
                <c:formatCode>0.0</c:formatCode>
                <c:ptCount val="133"/>
                <c:pt idx="0">
                  <c:v>98.694907407407413</c:v>
                </c:pt>
                <c:pt idx="1">
                  <c:v>98.694907407407413</c:v>
                </c:pt>
                <c:pt idx="2">
                  <c:v>98.694907407407413</c:v>
                </c:pt>
                <c:pt idx="3">
                  <c:v>98.694907407407413</c:v>
                </c:pt>
                <c:pt idx="4">
                  <c:v>98.694907407407413</c:v>
                </c:pt>
                <c:pt idx="5">
                  <c:v>98.694907407407413</c:v>
                </c:pt>
                <c:pt idx="6">
                  <c:v>98.694907407407413</c:v>
                </c:pt>
                <c:pt idx="7">
                  <c:v>98.694907407407413</c:v>
                </c:pt>
                <c:pt idx="8">
                  <c:v>98.694907407407413</c:v>
                </c:pt>
                <c:pt idx="9">
                  <c:v>98.694907407407413</c:v>
                </c:pt>
                <c:pt idx="10">
                  <c:v>98.694907407407413</c:v>
                </c:pt>
                <c:pt idx="11">
                  <c:v>98.694907407407413</c:v>
                </c:pt>
                <c:pt idx="12">
                  <c:v>98.694907407407413</c:v>
                </c:pt>
                <c:pt idx="13">
                  <c:v>98.694907407407413</c:v>
                </c:pt>
                <c:pt idx="14">
                  <c:v>98.694907407407413</c:v>
                </c:pt>
                <c:pt idx="15">
                  <c:v>98.694907407407413</c:v>
                </c:pt>
                <c:pt idx="16">
                  <c:v>98.694907407407413</c:v>
                </c:pt>
                <c:pt idx="17">
                  <c:v>98.694907407407413</c:v>
                </c:pt>
                <c:pt idx="18">
                  <c:v>98.694907407407413</c:v>
                </c:pt>
                <c:pt idx="19">
                  <c:v>98.694907407407413</c:v>
                </c:pt>
                <c:pt idx="20">
                  <c:v>98.694907407407413</c:v>
                </c:pt>
                <c:pt idx="21">
                  <c:v>98.694907407407413</c:v>
                </c:pt>
                <c:pt idx="22">
                  <c:v>98.694907407407413</c:v>
                </c:pt>
                <c:pt idx="23">
                  <c:v>98.694907407407413</c:v>
                </c:pt>
                <c:pt idx="24">
                  <c:v>98.694907407407413</c:v>
                </c:pt>
                <c:pt idx="25">
                  <c:v>98.694907407407413</c:v>
                </c:pt>
                <c:pt idx="26">
                  <c:v>98.694907407407413</c:v>
                </c:pt>
                <c:pt idx="27">
                  <c:v>98.694907407407413</c:v>
                </c:pt>
                <c:pt idx="28">
                  <c:v>98.694907407407413</c:v>
                </c:pt>
                <c:pt idx="29">
                  <c:v>98.694907407407413</c:v>
                </c:pt>
                <c:pt idx="30">
                  <c:v>98.694907407407413</c:v>
                </c:pt>
                <c:pt idx="31">
                  <c:v>98.694907407407413</c:v>
                </c:pt>
                <c:pt idx="32">
                  <c:v>98.694907407407413</c:v>
                </c:pt>
                <c:pt idx="33">
                  <c:v>98.694907407407413</c:v>
                </c:pt>
                <c:pt idx="34">
                  <c:v>98.694907407407413</c:v>
                </c:pt>
                <c:pt idx="35">
                  <c:v>98.694907407407413</c:v>
                </c:pt>
                <c:pt idx="36">
                  <c:v>98.694907407407413</c:v>
                </c:pt>
                <c:pt idx="37">
                  <c:v>98.694907407407413</c:v>
                </c:pt>
                <c:pt idx="38">
                  <c:v>98.694907407407413</c:v>
                </c:pt>
                <c:pt idx="39">
                  <c:v>98.694907407407413</c:v>
                </c:pt>
                <c:pt idx="40">
                  <c:v>98.694907407407413</c:v>
                </c:pt>
                <c:pt idx="41">
                  <c:v>98.694907407407413</c:v>
                </c:pt>
                <c:pt idx="42">
                  <c:v>98.694907407407413</c:v>
                </c:pt>
                <c:pt idx="43">
                  <c:v>98.694907407407413</c:v>
                </c:pt>
                <c:pt idx="44">
                  <c:v>98.694907407407413</c:v>
                </c:pt>
                <c:pt idx="45">
                  <c:v>98.694907407407413</c:v>
                </c:pt>
                <c:pt idx="46">
                  <c:v>98.694907407407413</c:v>
                </c:pt>
                <c:pt idx="47">
                  <c:v>98.694907407407413</c:v>
                </c:pt>
                <c:pt idx="48">
                  <c:v>98.694907407407413</c:v>
                </c:pt>
                <c:pt idx="49">
                  <c:v>98.694907407407413</c:v>
                </c:pt>
                <c:pt idx="50">
                  <c:v>98.694907407407413</c:v>
                </c:pt>
                <c:pt idx="51">
                  <c:v>98.694907407407413</c:v>
                </c:pt>
                <c:pt idx="52">
                  <c:v>98.694907407407413</c:v>
                </c:pt>
                <c:pt idx="53">
                  <c:v>98.694907407407413</c:v>
                </c:pt>
                <c:pt idx="54">
                  <c:v>98.694907407407413</c:v>
                </c:pt>
                <c:pt idx="55">
                  <c:v>98.694907407407413</c:v>
                </c:pt>
                <c:pt idx="56">
                  <c:v>98.694907407407413</c:v>
                </c:pt>
                <c:pt idx="57">
                  <c:v>98.694907407407413</c:v>
                </c:pt>
                <c:pt idx="58">
                  <c:v>98.694907407407413</c:v>
                </c:pt>
                <c:pt idx="59">
                  <c:v>98.694907407407413</c:v>
                </c:pt>
                <c:pt idx="60">
                  <c:v>98.694907407407413</c:v>
                </c:pt>
                <c:pt idx="61">
                  <c:v>98.694907407407413</c:v>
                </c:pt>
                <c:pt idx="62">
                  <c:v>98.694907407407413</c:v>
                </c:pt>
                <c:pt idx="63">
                  <c:v>98.694907407407413</c:v>
                </c:pt>
                <c:pt idx="64">
                  <c:v>98.694907407407413</c:v>
                </c:pt>
                <c:pt idx="65">
                  <c:v>98.694907407407413</c:v>
                </c:pt>
                <c:pt idx="66">
                  <c:v>98.694907407407413</c:v>
                </c:pt>
                <c:pt idx="67">
                  <c:v>98.694907407407413</c:v>
                </c:pt>
                <c:pt idx="68">
                  <c:v>98.694907407407413</c:v>
                </c:pt>
                <c:pt idx="69">
                  <c:v>98.694907407407413</c:v>
                </c:pt>
                <c:pt idx="70">
                  <c:v>98.694907407407413</c:v>
                </c:pt>
                <c:pt idx="71">
                  <c:v>98.694907407407413</c:v>
                </c:pt>
                <c:pt idx="72">
                  <c:v>98.694907407407413</c:v>
                </c:pt>
                <c:pt idx="73">
                  <c:v>98.694907407407413</c:v>
                </c:pt>
                <c:pt idx="74">
                  <c:v>98.694907407407413</c:v>
                </c:pt>
                <c:pt idx="75">
                  <c:v>98.694907407407413</c:v>
                </c:pt>
                <c:pt idx="76">
                  <c:v>98.694907407407413</c:v>
                </c:pt>
                <c:pt idx="77">
                  <c:v>98.694907407407413</c:v>
                </c:pt>
                <c:pt idx="78">
                  <c:v>98.694907407407413</c:v>
                </c:pt>
                <c:pt idx="79">
                  <c:v>98.694907407407413</c:v>
                </c:pt>
                <c:pt idx="80">
                  <c:v>98.694907407407413</c:v>
                </c:pt>
                <c:pt idx="81">
                  <c:v>98.694907407407413</c:v>
                </c:pt>
                <c:pt idx="82">
                  <c:v>98.694907407407413</c:v>
                </c:pt>
                <c:pt idx="83">
                  <c:v>98.694907407407413</c:v>
                </c:pt>
                <c:pt idx="84">
                  <c:v>98.694907407407413</c:v>
                </c:pt>
                <c:pt idx="85">
                  <c:v>98.694907407407413</c:v>
                </c:pt>
                <c:pt idx="86">
                  <c:v>98.694907407407413</c:v>
                </c:pt>
                <c:pt idx="87">
                  <c:v>98.694907407407413</c:v>
                </c:pt>
                <c:pt idx="88">
                  <c:v>98.694907407407413</c:v>
                </c:pt>
                <c:pt idx="89">
                  <c:v>98.694907407407413</c:v>
                </c:pt>
                <c:pt idx="90">
                  <c:v>98.694907407407413</c:v>
                </c:pt>
                <c:pt idx="91">
                  <c:v>98.694907407407413</c:v>
                </c:pt>
                <c:pt idx="92">
                  <c:v>98.694907407407413</c:v>
                </c:pt>
                <c:pt idx="93">
                  <c:v>98.694907407407413</c:v>
                </c:pt>
                <c:pt idx="94">
                  <c:v>98.694907407407413</c:v>
                </c:pt>
                <c:pt idx="95">
                  <c:v>98.694907407407413</c:v>
                </c:pt>
                <c:pt idx="96">
                  <c:v>98.694907407407413</c:v>
                </c:pt>
                <c:pt idx="97">
                  <c:v>98.694907407407413</c:v>
                </c:pt>
                <c:pt idx="98">
                  <c:v>98.694907407407413</c:v>
                </c:pt>
                <c:pt idx="99">
                  <c:v>98.694907407407413</c:v>
                </c:pt>
                <c:pt idx="100">
                  <c:v>98.694907407407413</c:v>
                </c:pt>
                <c:pt idx="101">
                  <c:v>98.694907407407413</c:v>
                </c:pt>
                <c:pt idx="102">
                  <c:v>98.694907407407413</c:v>
                </c:pt>
                <c:pt idx="103">
                  <c:v>98.694907407407413</c:v>
                </c:pt>
                <c:pt idx="104">
                  <c:v>98.694907407407413</c:v>
                </c:pt>
                <c:pt idx="105">
                  <c:v>98.694907407407413</c:v>
                </c:pt>
                <c:pt idx="106">
                  <c:v>98.694907407407413</c:v>
                </c:pt>
                <c:pt idx="107">
                  <c:v>98.694907407407413</c:v>
                </c:pt>
                <c:pt idx="108">
                  <c:v>98.694907407407413</c:v>
                </c:pt>
                <c:pt idx="109">
                  <c:v>98.694907407407413</c:v>
                </c:pt>
                <c:pt idx="110">
                  <c:v>98.694907407407413</c:v>
                </c:pt>
                <c:pt idx="111">
                  <c:v>98.694907407407413</c:v>
                </c:pt>
                <c:pt idx="112">
                  <c:v>98.694907407407413</c:v>
                </c:pt>
                <c:pt idx="113">
                  <c:v>98.694907407407413</c:v>
                </c:pt>
                <c:pt idx="114">
                  <c:v>98.694907407407413</c:v>
                </c:pt>
                <c:pt idx="115">
                  <c:v>98.694907407407413</c:v>
                </c:pt>
                <c:pt idx="116">
                  <c:v>98.694907407407413</c:v>
                </c:pt>
                <c:pt idx="117">
                  <c:v>98.694907407407413</c:v>
                </c:pt>
                <c:pt idx="118">
                  <c:v>98.694907407407413</c:v>
                </c:pt>
                <c:pt idx="119">
                  <c:v>98.694907407407413</c:v>
                </c:pt>
                <c:pt idx="120">
                  <c:v>98.694907407407413</c:v>
                </c:pt>
                <c:pt idx="121">
                  <c:v>98.694907407407413</c:v>
                </c:pt>
                <c:pt idx="122">
                  <c:v>98.694907407407413</c:v>
                </c:pt>
                <c:pt idx="123">
                  <c:v>98.694907407407413</c:v>
                </c:pt>
                <c:pt idx="124">
                  <c:v>98.694907407407413</c:v>
                </c:pt>
                <c:pt idx="125">
                  <c:v>98.694907407407413</c:v>
                </c:pt>
                <c:pt idx="126">
                  <c:v>98.694907407407413</c:v>
                </c:pt>
                <c:pt idx="127">
                  <c:v>98.694907407407413</c:v>
                </c:pt>
                <c:pt idx="128">
                  <c:v>98.694907407407413</c:v>
                </c:pt>
                <c:pt idx="129">
                  <c:v>98.694907407407413</c:v>
                </c:pt>
                <c:pt idx="130">
                  <c:v>98.694907407407413</c:v>
                </c:pt>
                <c:pt idx="131">
                  <c:v>98.694907407407413</c:v>
                </c:pt>
                <c:pt idx="132">
                  <c:v>98.694907407407413</c:v>
                </c:pt>
              </c:numCache>
            </c:numRef>
          </c:val>
          <c:smooth val="0"/>
          <c:extLst xmlns:c16r2="http://schemas.microsoft.com/office/drawing/2015/06/chart">
            <c:ext xmlns:c16="http://schemas.microsoft.com/office/drawing/2014/chart" uri="{C3380CC4-5D6E-409C-BE32-E72D297353CC}">
              <c16:uniqueId val="{00000003-DA1C-4E9F-A10F-A79FAF1EF37B}"/>
            </c:ext>
          </c:extLst>
        </c:ser>
        <c:dLbls>
          <c:showLegendKey val="0"/>
          <c:showVal val="0"/>
          <c:showCatName val="0"/>
          <c:showSerName val="0"/>
          <c:showPercent val="0"/>
          <c:showBubbleSize val="0"/>
        </c:dLbls>
        <c:smooth val="0"/>
        <c:axId val="168947440"/>
        <c:axId val="168948000"/>
      </c:lineChart>
      <c:dateAx>
        <c:axId val="168947440"/>
        <c:scaling>
          <c:orientation val="minMax"/>
          <c:max val="43952"/>
          <c:min val="42856"/>
        </c:scaling>
        <c:delete val="0"/>
        <c:axPos val="b"/>
        <c:numFmt formatCode="[$-408]mmm/yy;@" sourceLinked="1"/>
        <c:majorTickMark val="none"/>
        <c:minorTickMark val="none"/>
        <c:tickLblPos val="nextTo"/>
        <c:spPr>
          <a:noFill/>
          <a:ln w="12700" cap="flat" cmpd="sng" algn="ctr">
            <a:solidFill>
              <a:schemeClr val="tx1">
                <a:lumMod val="15000"/>
                <a:lumOff val="85000"/>
              </a:schemeClr>
            </a:solidFill>
            <a:round/>
          </a:ln>
          <a:effectLst/>
        </c:spPr>
        <c:txPr>
          <a:bodyPr rot="-5400000"/>
          <a:lstStyle/>
          <a:p>
            <a:pPr>
              <a:defRPr/>
            </a:pPr>
            <a:endParaRPr lang="el-GR"/>
          </a:p>
        </c:txPr>
        <c:crossAx val="168948000"/>
        <c:crosses val="autoZero"/>
        <c:auto val="1"/>
        <c:lblOffset val="100"/>
        <c:baseTimeUnit val="months"/>
        <c:majorUnit val="3"/>
        <c:majorTimeUnit val="months"/>
      </c:dateAx>
      <c:valAx>
        <c:axId val="168948000"/>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a:lstStyle/>
          <a:p>
            <a:pPr>
              <a:defRPr/>
            </a:pPr>
            <a:endParaRPr lang="el-GR"/>
          </a:p>
        </c:txPr>
        <c:crossAx val="168947440"/>
        <c:crosses val="autoZero"/>
        <c:crossBetween val="between"/>
      </c:valAx>
      <c:spPr>
        <a:noFill/>
        <a:ln>
          <a:noFill/>
        </a:ln>
        <a:effectLst/>
      </c:spPr>
    </c:plotArea>
    <c:legend>
      <c:legendPos val="b"/>
      <c:layout>
        <c:manualLayout>
          <c:xMode val="edge"/>
          <c:yMode val="edge"/>
          <c:x val="1.4874784027828325E-2"/>
          <c:y val="0.84172722743732076"/>
          <c:w val="0.94861370767232756"/>
          <c:h val="0.15686488168722368"/>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2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998917831509902E-2"/>
          <c:y val="4.368404306503966E-2"/>
          <c:w val="0.89728057666548844"/>
          <c:h val="0.55514931353346841"/>
        </c:manualLayout>
      </c:layout>
      <c:lineChart>
        <c:grouping val="standard"/>
        <c:varyColors val="0"/>
        <c:ser>
          <c:idx val="0"/>
          <c:order val="0"/>
          <c:tx>
            <c:strRef>
              <c:f>'All sectors'!$C$1</c:f>
              <c:strCache>
                <c:ptCount val="1"/>
                <c:pt idx="0">
                  <c:v>Καταναλωτική εμπιστοσύνη E.E</c:v>
                </c:pt>
              </c:strCache>
            </c:strRef>
          </c:tx>
          <c:spPr>
            <a:ln w="31750" cap="rnd">
              <a:solidFill>
                <a:srgbClr val="683B65"/>
              </a:solidFill>
              <a:round/>
            </a:ln>
            <a:effectLst>
              <a:outerShdw blurRad="40000" dist="23000" dir="5400000" rotWithShape="0">
                <a:srgbClr val="000000">
                  <a:alpha val="35000"/>
                </a:srgbClr>
              </a:outerShdw>
            </a:effectLst>
          </c:spPr>
          <c:marker>
            <c:symbol val="none"/>
          </c:marker>
          <c:cat>
            <c:numRef>
              <c:f>'All sectors'!$A$294:$A$426</c:f>
              <c:numCache>
                <c:formatCode>[$-408]mmm/yy;@</c:formatCode>
                <c:ptCount val="133"/>
                <c:pt idx="0">
                  <c:v>39935</c:v>
                </c:pt>
                <c:pt idx="1">
                  <c:v>39966</c:v>
                </c:pt>
                <c:pt idx="2">
                  <c:v>39996</c:v>
                </c:pt>
                <c:pt idx="3">
                  <c:v>40027</c:v>
                </c:pt>
                <c:pt idx="4">
                  <c:v>40058</c:v>
                </c:pt>
                <c:pt idx="5">
                  <c:v>40088</c:v>
                </c:pt>
                <c:pt idx="6">
                  <c:v>40119</c:v>
                </c:pt>
                <c:pt idx="7">
                  <c:v>40149</c:v>
                </c:pt>
                <c:pt idx="8">
                  <c:v>40180</c:v>
                </c:pt>
                <c:pt idx="9">
                  <c:v>40211</c:v>
                </c:pt>
                <c:pt idx="10">
                  <c:v>40239</c:v>
                </c:pt>
                <c:pt idx="11">
                  <c:v>40270</c:v>
                </c:pt>
                <c:pt idx="12">
                  <c:v>40300</c:v>
                </c:pt>
                <c:pt idx="13">
                  <c:v>40331</c:v>
                </c:pt>
                <c:pt idx="14">
                  <c:v>40361</c:v>
                </c:pt>
                <c:pt idx="15">
                  <c:v>40392</c:v>
                </c:pt>
                <c:pt idx="16">
                  <c:v>40423</c:v>
                </c:pt>
                <c:pt idx="17">
                  <c:v>40453</c:v>
                </c:pt>
                <c:pt idx="18">
                  <c:v>40484</c:v>
                </c:pt>
                <c:pt idx="19">
                  <c:v>40514</c:v>
                </c:pt>
                <c:pt idx="20">
                  <c:v>40545</c:v>
                </c:pt>
                <c:pt idx="21">
                  <c:v>40576</c:v>
                </c:pt>
                <c:pt idx="22">
                  <c:v>40604</c:v>
                </c:pt>
                <c:pt idx="23">
                  <c:v>40635</c:v>
                </c:pt>
                <c:pt idx="24">
                  <c:v>40665</c:v>
                </c:pt>
                <c:pt idx="25">
                  <c:v>40696</c:v>
                </c:pt>
                <c:pt idx="26">
                  <c:v>40726</c:v>
                </c:pt>
                <c:pt idx="27">
                  <c:v>40757</c:v>
                </c:pt>
                <c:pt idx="28">
                  <c:v>40788</c:v>
                </c:pt>
                <c:pt idx="29">
                  <c:v>40818</c:v>
                </c:pt>
                <c:pt idx="30">
                  <c:v>40849</c:v>
                </c:pt>
                <c:pt idx="31">
                  <c:v>40879</c:v>
                </c:pt>
                <c:pt idx="32">
                  <c:v>40910</c:v>
                </c:pt>
                <c:pt idx="33">
                  <c:v>40941</c:v>
                </c:pt>
                <c:pt idx="34">
                  <c:v>40970</c:v>
                </c:pt>
                <c:pt idx="35">
                  <c:v>41001</c:v>
                </c:pt>
                <c:pt idx="36">
                  <c:v>41031</c:v>
                </c:pt>
                <c:pt idx="37">
                  <c:v>41062</c:v>
                </c:pt>
                <c:pt idx="38">
                  <c:v>41092</c:v>
                </c:pt>
                <c:pt idx="39">
                  <c:v>41123</c:v>
                </c:pt>
                <c:pt idx="40">
                  <c:v>41154</c:v>
                </c:pt>
                <c:pt idx="41">
                  <c:v>41184</c:v>
                </c:pt>
                <c:pt idx="42">
                  <c:v>41215</c:v>
                </c:pt>
                <c:pt idx="43">
                  <c:v>41245</c:v>
                </c:pt>
                <c:pt idx="44">
                  <c:v>41276</c:v>
                </c:pt>
                <c:pt idx="45">
                  <c:v>41307</c:v>
                </c:pt>
                <c:pt idx="46">
                  <c:v>41335</c:v>
                </c:pt>
                <c:pt idx="47">
                  <c:v>41366</c:v>
                </c:pt>
                <c:pt idx="48">
                  <c:v>41396</c:v>
                </c:pt>
                <c:pt idx="49">
                  <c:v>41427</c:v>
                </c:pt>
                <c:pt idx="50">
                  <c:v>41457</c:v>
                </c:pt>
                <c:pt idx="51">
                  <c:v>41488</c:v>
                </c:pt>
                <c:pt idx="52">
                  <c:v>41519</c:v>
                </c:pt>
                <c:pt idx="53">
                  <c:v>41549</c:v>
                </c:pt>
                <c:pt idx="54">
                  <c:v>41580</c:v>
                </c:pt>
                <c:pt idx="55">
                  <c:v>41610</c:v>
                </c:pt>
                <c:pt idx="56">
                  <c:v>41641</c:v>
                </c:pt>
                <c:pt idx="57">
                  <c:v>41672</c:v>
                </c:pt>
                <c:pt idx="58">
                  <c:v>41700</c:v>
                </c:pt>
                <c:pt idx="59">
                  <c:v>41731</c:v>
                </c:pt>
                <c:pt idx="60">
                  <c:v>41761</c:v>
                </c:pt>
                <c:pt idx="61">
                  <c:v>41792</c:v>
                </c:pt>
                <c:pt idx="62">
                  <c:v>41822</c:v>
                </c:pt>
                <c:pt idx="63">
                  <c:v>41853</c:v>
                </c:pt>
                <c:pt idx="64">
                  <c:v>41884</c:v>
                </c:pt>
                <c:pt idx="65">
                  <c:v>41914</c:v>
                </c:pt>
                <c:pt idx="66">
                  <c:v>41945</c:v>
                </c:pt>
                <c:pt idx="67">
                  <c:v>41975</c:v>
                </c:pt>
                <c:pt idx="68">
                  <c:v>42006</c:v>
                </c:pt>
                <c:pt idx="69">
                  <c:v>42037</c:v>
                </c:pt>
                <c:pt idx="70">
                  <c:v>42065</c:v>
                </c:pt>
                <c:pt idx="71">
                  <c:v>42096</c:v>
                </c:pt>
                <c:pt idx="72">
                  <c:v>42126</c:v>
                </c:pt>
                <c:pt idx="73">
                  <c:v>42157</c:v>
                </c:pt>
                <c:pt idx="74">
                  <c:v>42187</c:v>
                </c:pt>
                <c:pt idx="75">
                  <c:v>42218</c:v>
                </c:pt>
                <c:pt idx="76">
                  <c:v>42249</c:v>
                </c:pt>
                <c:pt idx="77">
                  <c:v>42279</c:v>
                </c:pt>
                <c:pt idx="78">
                  <c:v>42310</c:v>
                </c:pt>
                <c:pt idx="79">
                  <c:v>42340</c:v>
                </c:pt>
                <c:pt idx="80">
                  <c:v>42371</c:v>
                </c:pt>
                <c:pt idx="81">
                  <c:v>42403</c:v>
                </c:pt>
                <c:pt idx="82">
                  <c:v>42435</c:v>
                </c:pt>
                <c:pt idx="83">
                  <c:v>42467</c:v>
                </c:pt>
                <c:pt idx="84">
                  <c:v>42499</c:v>
                </c:pt>
                <c:pt idx="85">
                  <c:v>42531</c:v>
                </c:pt>
                <c:pt idx="86">
                  <c:v>42563</c:v>
                </c:pt>
                <c:pt idx="87">
                  <c:v>42595</c:v>
                </c:pt>
                <c:pt idx="88">
                  <c:v>42627</c:v>
                </c:pt>
                <c:pt idx="89">
                  <c:v>42659</c:v>
                </c:pt>
                <c:pt idx="90">
                  <c:v>42691</c:v>
                </c:pt>
                <c:pt idx="91">
                  <c:v>42723</c:v>
                </c:pt>
                <c:pt idx="92">
                  <c:v>42755</c:v>
                </c:pt>
                <c:pt idx="93">
                  <c:v>42767</c:v>
                </c:pt>
                <c:pt idx="94">
                  <c:v>42807</c:v>
                </c:pt>
                <c:pt idx="95">
                  <c:v>42847</c:v>
                </c:pt>
                <c:pt idx="96">
                  <c:v>42864</c:v>
                </c:pt>
                <c:pt idx="97">
                  <c:v>42899</c:v>
                </c:pt>
                <c:pt idx="98">
                  <c:v>42928</c:v>
                </c:pt>
                <c:pt idx="99">
                  <c:v>42960</c:v>
                </c:pt>
                <c:pt idx="100">
                  <c:v>42992</c:v>
                </c:pt>
                <c:pt idx="101">
                  <c:v>43024</c:v>
                </c:pt>
                <c:pt idx="102">
                  <c:v>43056</c:v>
                </c:pt>
                <c:pt idx="103">
                  <c:v>43088</c:v>
                </c:pt>
                <c:pt idx="104">
                  <c:v>43120</c:v>
                </c:pt>
                <c:pt idx="105">
                  <c:v>43152</c:v>
                </c:pt>
                <c:pt idx="106">
                  <c:v>43184</c:v>
                </c:pt>
                <c:pt idx="107">
                  <c:v>43216</c:v>
                </c:pt>
                <c:pt idx="108">
                  <c:v>43248</c:v>
                </c:pt>
                <c:pt idx="109">
                  <c:v>43280</c:v>
                </c:pt>
                <c:pt idx="110">
                  <c:v>43312</c:v>
                </c:pt>
                <c:pt idx="111">
                  <c:v>43313</c:v>
                </c:pt>
                <c:pt idx="112">
                  <c:v>43345</c:v>
                </c:pt>
                <c:pt idx="113">
                  <c:v>43374</c:v>
                </c:pt>
                <c:pt idx="114">
                  <c:v>43434</c:v>
                </c:pt>
                <c:pt idx="115">
                  <c:v>43453</c:v>
                </c:pt>
                <c:pt idx="116">
                  <c:v>43472</c:v>
                </c:pt>
                <c:pt idx="117">
                  <c:v>43522</c:v>
                </c:pt>
                <c:pt idx="118">
                  <c:v>43541</c:v>
                </c:pt>
                <c:pt idx="119">
                  <c:v>43562</c:v>
                </c:pt>
                <c:pt idx="120">
                  <c:v>43611</c:v>
                </c:pt>
                <c:pt idx="121">
                  <c:v>43623</c:v>
                </c:pt>
                <c:pt idx="122">
                  <c:v>43653</c:v>
                </c:pt>
                <c:pt idx="123">
                  <c:v>43685</c:v>
                </c:pt>
                <c:pt idx="124">
                  <c:v>43717</c:v>
                </c:pt>
                <c:pt idx="125">
                  <c:v>43749</c:v>
                </c:pt>
                <c:pt idx="126">
                  <c:v>43781</c:v>
                </c:pt>
                <c:pt idx="127">
                  <c:v>43813</c:v>
                </c:pt>
                <c:pt idx="128">
                  <c:v>43845</c:v>
                </c:pt>
                <c:pt idx="129">
                  <c:v>43877</c:v>
                </c:pt>
                <c:pt idx="130">
                  <c:v>43909</c:v>
                </c:pt>
                <c:pt idx="131">
                  <c:v>43941</c:v>
                </c:pt>
                <c:pt idx="132">
                  <c:v>43973</c:v>
                </c:pt>
              </c:numCache>
            </c:numRef>
          </c:cat>
          <c:val>
            <c:numRef>
              <c:f>'All sectors'!$C$294:$C$426</c:f>
              <c:numCache>
                <c:formatCode>0.0</c:formatCode>
                <c:ptCount val="133"/>
                <c:pt idx="0">
                  <c:v>-19.8</c:v>
                </c:pt>
                <c:pt idx="1">
                  <c:v>-17.7</c:v>
                </c:pt>
                <c:pt idx="2">
                  <c:v>-16.3</c:v>
                </c:pt>
                <c:pt idx="3">
                  <c:v>-15</c:v>
                </c:pt>
                <c:pt idx="4">
                  <c:v>-13.6</c:v>
                </c:pt>
                <c:pt idx="5">
                  <c:v>-12.1</c:v>
                </c:pt>
                <c:pt idx="6">
                  <c:v>-11.6</c:v>
                </c:pt>
                <c:pt idx="7">
                  <c:v>-11.4</c:v>
                </c:pt>
                <c:pt idx="8">
                  <c:v>-11</c:v>
                </c:pt>
                <c:pt idx="9">
                  <c:v>-12.2</c:v>
                </c:pt>
                <c:pt idx="10">
                  <c:v>-12.5</c:v>
                </c:pt>
                <c:pt idx="11">
                  <c:v>-12</c:v>
                </c:pt>
                <c:pt idx="12">
                  <c:v>-14.8</c:v>
                </c:pt>
                <c:pt idx="13">
                  <c:v>-14.8</c:v>
                </c:pt>
                <c:pt idx="14">
                  <c:v>-13.6</c:v>
                </c:pt>
                <c:pt idx="15">
                  <c:v>-12.2</c:v>
                </c:pt>
                <c:pt idx="16">
                  <c:v>-12.9</c:v>
                </c:pt>
                <c:pt idx="17">
                  <c:v>-13.1</c:v>
                </c:pt>
                <c:pt idx="18">
                  <c:v>-11.6</c:v>
                </c:pt>
                <c:pt idx="19">
                  <c:v>-12.7</c:v>
                </c:pt>
                <c:pt idx="20">
                  <c:v>-12.7</c:v>
                </c:pt>
                <c:pt idx="21">
                  <c:v>-12</c:v>
                </c:pt>
                <c:pt idx="22">
                  <c:v>-12.8</c:v>
                </c:pt>
                <c:pt idx="23">
                  <c:v>-14.7</c:v>
                </c:pt>
                <c:pt idx="24">
                  <c:v>-14.3</c:v>
                </c:pt>
                <c:pt idx="25">
                  <c:v>-13.4</c:v>
                </c:pt>
                <c:pt idx="26">
                  <c:v>-13.8</c:v>
                </c:pt>
                <c:pt idx="27">
                  <c:v>-16.899999999999999</c:v>
                </c:pt>
                <c:pt idx="28">
                  <c:v>-18.100000000000001</c:v>
                </c:pt>
                <c:pt idx="29">
                  <c:v>-18.8</c:v>
                </c:pt>
                <c:pt idx="30">
                  <c:v>-18.399999999999999</c:v>
                </c:pt>
                <c:pt idx="31">
                  <c:v>-18.899999999999999</c:v>
                </c:pt>
                <c:pt idx="32">
                  <c:v>-18.5</c:v>
                </c:pt>
                <c:pt idx="33">
                  <c:v>-17.7</c:v>
                </c:pt>
                <c:pt idx="34">
                  <c:v>-16.7</c:v>
                </c:pt>
                <c:pt idx="35">
                  <c:v>-17.899999999999999</c:v>
                </c:pt>
                <c:pt idx="36">
                  <c:v>-17.899999999999999</c:v>
                </c:pt>
                <c:pt idx="37">
                  <c:v>-17.7</c:v>
                </c:pt>
                <c:pt idx="38">
                  <c:v>-18.399999999999999</c:v>
                </c:pt>
                <c:pt idx="39">
                  <c:v>-19.399999999999999</c:v>
                </c:pt>
                <c:pt idx="40">
                  <c:v>-21</c:v>
                </c:pt>
                <c:pt idx="41">
                  <c:v>-20.8</c:v>
                </c:pt>
                <c:pt idx="42">
                  <c:v>-21.3</c:v>
                </c:pt>
                <c:pt idx="43">
                  <c:v>-21.3</c:v>
                </c:pt>
                <c:pt idx="44">
                  <c:v>-19.7</c:v>
                </c:pt>
                <c:pt idx="45">
                  <c:v>-19.5</c:v>
                </c:pt>
                <c:pt idx="46">
                  <c:v>-19.2</c:v>
                </c:pt>
                <c:pt idx="47">
                  <c:v>-18.600000000000001</c:v>
                </c:pt>
                <c:pt idx="48">
                  <c:v>-18.5</c:v>
                </c:pt>
                <c:pt idx="49">
                  <c:v>-17.600000000000001</c:v>
                </c:pt>
                <c:pt idx="50">
                  <c:v>-17</c:v>
                </c:pt>
                <c:pt idx="51">
                  <c:v>-16.100000000000001</c:v>
                </c:pt>
                <c:pt idx="52">
                  <c:v>-14.4</c:v>
                </c:pt>
                <c:pt idx="53">
                  <c:v>-14.2</c:v>
                </c:pt>
                <c:pt idx="54">
                  <c:v>-14.1</c:v>
                </c:pt>
                <c:pt idx="55">
                  <c:v>-13</c:v>
                </c:pt>
                <c:pt idx="56">
                  <c:v>-12.2</c:v>
                </c:pt>
                <c:pt idx="57">
                  <c:v>-12</c:v>
                </c:pt>
                <c:pt idx="58">
                  <c:v>-10.7</c:v>
                </c:pt>
                <c:pt idx="59">
                  <c:v>-10.6</c:v>
                </c:pt>
                <c:pt idx="60">
                  <c:v>-9.5</c:v>
                </c:pt>
                <c:pt idx="61">
                  <c:v>-9.4</c:v>
                </c:pt>
                <c:pt idx="62">
                  <c:v>-9.8000000000000007</c:v>
                </c:pt>
                <c:pt idx="63">
                  <c:v>-10.7</c:v>
                </c:pt>
                <c:pt idx="64">
                  <c:v>-11.1</c:v>
                </c:pt>
                <c:pt idx="65">
                  <c:v>-10.5</c:v>
                </c:pt>
                <c:pt idx="66">
                  <c:v>-10.9</c:v>
                </c:pt>
                <c:pt idx="67">
                  <c:v>-10.1</c:v>
                </c:pt>
                <c:pt idx="68">
                  <c:v>-9.3000000000000007</c:v>
                </c:pt>
                <c:pt idx="69">
                  <c:v>-7.7</c:v>
                </c:pt>
                <c:pt idx="70">
                  <c:v>-6.8</c:v>
                </c:pt>
                <c:pt idx="71">
                  <c:v>-6.8</c:v>
                </c:pt>
                <c:pt idx="72">
                  <c:v>-7.1</c:v>
                </c:pt>
                <c:pt idx="73">
                  <c:v>-7.6</c:v>
                </c:pt>
                <c:pt idx="74">
                  <c:v>-8.5</c:v>
                </c:pt>
                <c:pt idx="75">
                  <c:v>-7.4</c:v>
                </c:pt>
                <c:pt idx="76">
                  <c:v>-7.3</c:v>
                </c:pt>
                <c:pt idx="77">
                  <c:v>-6.7</c:v>
                </c:pt>
                <c:pt idx="78">
                  <c:v>-6.3</c:v>
                </c:pt>
                <c:pt idx="79">
                  <c:v>-5.4</c:v>
                </c:pt>
                <c:pt idx="80">
                  <c:v>-6.2</c:v>
                </c:pt>
                <c:pt idx="81">
                  <c:v>-7.4</c:v>
                </c:pt>
                <c:pt idx="82">
                  <c:v>-8.6999999999999993</c:v>
                </c:pt>
                <c:pt idx="83">
                  <c:v>-8.1999999999999993</c:v>
                </c:pt>
                <c:pt idx="84">
                  <c:v>-7.9</c:v>
                </c:pt>
                <c:pt idx="85">
                  <c:v>-7.7</c:v>
                </c:pt>
                <c:pt idx="86">
                  <c:v>-8</c:v>
                </c:pt>
                <c:pt idx="87">
                  <c:v>-7.8</c:v>
                </c:pt>
                <c:pt idx="88">
                  <c:v>-7.5</c:v>
                </c:pt>
                <c:pt idx="89">
                  <c:v>-6.7</c:v>
                </c:pt>
                <c:pt idx="90">
                  <c:v>-6.1</c:v>
                </c:pt>
                <c:pt idx="91">
                  <c:v>-5.8</c:v>
                </c:pt>
                <c:pt idx="92">
                  <c:v>-6.1</c:v>
                </c:pt>
                <c:pt idx="93">
                  <c:v>-7.1</c:v>
                </c:pt>
                <c:pt idx="94">
                  <c:v>-6.6</c:v>
                </c:pt>
                <c:pt idx="95">
                  <c:v>-6.1</c:v>
                </c:pt>
                <c:pt idx="96">
                  <c:v>-5.9</c:v>
                </c:pt>
                <c:pt idx="97">
                  <c:v>-4.8</c:v>
                </c:pt>
                <c:pt idx="98">
                  <c:v>-4.0999999999999996</c:v>
                </c:pt>
                <c:pt idx="99">
                  <c:v>-4</c:v>
                </c:pt>
                <c:pt idx="100">
                  <c:v>-3.4</c:v>
                </c:pt>
                <c:pt idx="101">
                  <c:v>-3</c:v>
                </c:pt>
                <c:pt idx="102">
                  <c:v>-2.8</c:v>
                </c:pt>
                <c:pt idx="103">
                  <c:v>-2.4</c:v>
                </c:pt>
                <c:pt idx="104">
                  <c:v>-2.6</c:v>
                </c:pt>
                <c:pt idx="105">
                  <c:v>-3</c:v>
                </c:pt>
                <c:pt idx="106">
                  <c:v>-3.6</c:v>
                </c:pt>
                <c:pt idx="107">
                  <c:v>-3.7</c:v>
                </c:pt>
                <c:pt idx="108">
                  <c:v>-4.0999999999999996</c:v>
                </c:pt>
                <c:pt idx="109">
                  <c:v>-4.0999999999999996</c:v>
                </c:pt>
                <c:pt idx="110">
                  <c:v>-3.9</c:v>
                </c:pt>
                <c:pt idx="111">
                  <c:v>-4.3</c:v>
                </c:pt>
                <c:pt idx="112">
                  <c:v>-4.7</c:v>
                </c:pt>
                <c:pt idx="113">
                  <c:v>-4.7</c:v>
                </c:pt>
                <c:pt idx="114">
                  <c:v>-5.4</c:v>
                </c:pt>
                <c:pt idx="115">
                  <c:v>-6.9</c:v>
                </c:pt>
                <c:pt idx="116">
                  <c:v>-6.7</c:v>
                </c:pt>
                <c:pt idx="117">
                  <c:v>-6.1</c:v>
                </c:pt>
                <c:pt idx="118">
                  <c:v>-5.8</c:v>
                </c:pt>
                <c:pt idx="119">
                  <c:v>-6.5</c:v>
                </c:pt>
                <c:pt idx="120">
                  <c:v>-5.8</c:v>
                </c:pt>
                <c:pt idx="121">
                  <c:v>-6.2</c:v>
                </c:pt>
                <c:pt idx="122">
                  <c:v>-5.7</c:v>
                </c:pt>
                <c:pt idx="123">
                  <c:v>-6.2</c:v>
                </c:pt>
                <c:pt idx="124">
                  <c:v>-5.7</c:v>
                </c:pt>
                <c:pt idx="125">
                  <c:v>-6.7</c:v>
                </c:pt>
                <c:pt idx="126">
                  <c:v>-6.3</c:v>
                </c:pt>
                <c:pt idx="127">
                  <c:v>-7</c:v>
                </c:pt>
                <c:pt idx="128">
                  <c:v>-7.1</c:v>
                </c:pt>
                <c:pt idx="129">
                  <c:v>-5.9</c:v>
                </c:pt>
                <c:pt idx="130">
                  <c:v>-10.4</c:v>
                </c:pt>
                <c:pt idx="131">
                  <c:v>-22</c:v>
                </c:pt>
                <c:pt idx="132">
                  <c:v>-19.5</c:v>
                </c:pt>
              </c:numCache>
            </c:numRef>
          </c:val>
          <c:smooth val="0"/>
          <c:extLst xmlns:c16r2="http://schemas.microsoft.com/office/drawing/2015/06/chart">
            <c:ext xmlns:c16="http://schemas.microsoft.com/office/drawing/2014/chart" uri="{C3380CC4-5D6E-409C-BE32-E72D297353CC}">
              <c16:uniqueId val="{00000000-3BBC-485F-B507-E91484F58326}"/>
            </c:ext>
          </c:extLst>
        </c:ser>
        <c:ser>
          <c:idx val="1"/>
          <c:order val="1"/>
          <c:tx>
            <c:strRef>
              <c:f>'All sectors'!$D$1</c:f>
              <c:strCache>
                <c:ptCount val="1"/>
                <c:pt idx="0">
                  <c:v>Καταναλωτική εμπιστοσύνη Ευρωζώνη</c:v>
                </c:pt>
              </c:strCache>
            </c:strRef>
          </c:tx>
          <c:spPr>
            <a:ln w="31750" cap="rnd">
              <a:solidFill>
                <a:srgbClr val="D2C4D1">
                  <a:lumMod val="75000"/>
                </a:srgbClr>
              </a:solidFill>
              <a:round/>
            </a:ln>
            <a:effectLst>
              <a:outerShdw blurRad="40000" dist="23000" dir="5400000" rotWithShape="0">
                <a:srgbClr val="000000">
                  <a:alpha val="35000"/>
                </a:srgbClr>
              </a:outerShdw>
            </a:effectLst>
          </c:spPr>
          <c:marker>
            <c:symbol val="none"/>
          </c:marker>
          <c:cat>
            <c:numRef>
              <c:f>'All sectors'!$A$294:$A$426</c:f>
              <c:numCache>
                <c:formatCode>[$-408]mmm/yy;@</c:formatCode>
                <c:ptCount val="133"/>
                <c:pt idx="0">
                  <c:v>39935</c:v>
                </c:pt>
                <c:pt idx="1">
                  <c:v>39966</c:v>
                </c:pt>
                <c:pt idx="2">
                  <c:v>39996</c:v>
                </c:pt>
                <c:pt idx="3">
                  <c:v>40027</c:v>
                </c:pt>
                <c:pt idx="4">
                  <c:v>40058</c:v>
                </c:pt>
                <c:pt idx="5">
                  <c:v>40088</c:v>
                </c:pt>
                <c:pt idx="6">
                  <c:v>40119</c:v>
                </c:pt>
                <c:pt idx="7">
                  <c:v>40149</c:v>
                </c:pt>
                <c:pt idx="8">
                  <c:v>40180</c:v>
                </c:pt>
                <c:pt idx="9">
                  <c:v>40211</c:v>
                </c:pt>
                <c:pt idx="10">
                  <c:v>40239</c:v>
                </c:pt>
                <c:pt idx="11">
                  <c:v>40270</c:v>
                </c:pt>
                <c:pt idx="12">
                  <c:v>40300</c:v>
                </c:pt>
                <c:pt idx="13">
                  <c:v>40331</c:v>
                </c:pt>
                <c:pt idx="14">
                  <c:v>40361</c:v>
                </c:pt>
                <c:pt idx="15">
                  <c:v>40392</c:v>
                </c:pt>
                <c:pt idx="16">
                  <c:v>40423</c:v>
                </c:pt>
                <c:pt idx="17">
                  <c:v>40453</c:v>
                </c:pt>
                <c:pt idx="18">
                  <c:v>40484</c:v>
                </c:pt>
                <c:pt idx="19">
                  <c:v>40514</c:v>
                </c:pt>
                <c:pt idx="20">
                  <c:v>40545</c:v>
                </c:pt>
                <c:pt idx="21">
                  <c:v>40576</c:v>
                </c:pt>
                <c:pt idx="22">
                  <c:v>40604</c:v>
                </c:pt>
                <c:pt idx="23">
                  <c:v>40635</c:v>
                </c:pt>
                <c:pt idx="24">
                  <c:v>40665</c:v>
                </c:pt>
                <c:pt idx="25">
                  <c:v>40696</c:v>
                </c:pt>
                <c:pt idx="26">
                  <c:v>40726</c:v>
                </c:pt>
                <c:pt idx="27">
                  <c:v>40757</c:v>
                </c:pt>
                <c:pt idx="28">
                  <c:v>40788</c:v>
                </c:pt>
                <c:pt idx="29">
                  <c:v>40818</c:v>
                </c:pt>
                <c:pt idx="30">
                  <c:v>40849</c:v>
                </c:pt>
                <c:pt idx="31">
                  <c:v>40879</c:v>
                </c:pt>
                <c:pt idx="32">
                  <c:v>40910</c:v>
                </c:pt>
                <c:pt idx="33">
                  <c:v>40941</c:v>
                </c:pt>
                <c:pt idx="34">
                  <c:v>40970</c:v>
                </c:pt>
                <c:pt idx="35">
                  <c:v>41001</c:v>
                </c:pt>
                <c:pt idx="36">
                  <c:v>41031</c:v>
                </c:pt>
                <c:pt idx="37">
                  <c:v>41062</c:v>
                </c:pt>
                <c:pt idx="38">
                  <c:v>41092</c:v>
                </c:pt>
                <c:pt idx="39">
                  <c:v>41123</c:v>
                </c:pt>
                <c:pt idx="40">
                  <c:v>41154</c:v>
                </c:pt>
                <c:pt idx="41">
                  <c:v>41184</c:v>
                </c:pt>
                <c:pt idx="42">
                  <c:v>41215</c:v>
                </c:pt>
                <c:pt idx="43">
                  <c:v>41245</c:v>
                </c:pt>
                <c:pt idx="44">
                  <c:v>41276</c:v>
                </c:pt>
                <c:pt idx="45">
                  <c:v>41307</c:v>
                </c:pt>
                <c:pt idx="46">
                  <c:v>41335</c:v>
                </c:pt>
                <c:pt idx="47">
                  <c:v>41366</c:v>
                </c:pt>
                <c:pt idx="48">
                  <c:v>41396</c:v>
                </c:pt>
                <c:pt idx="49">
                  <c:v>41427</c:v>
                </c:pt>
                <c:pt idx="50">
                  <c:v>41457</c:v>
                </c:pt>
                <c:pt idx="51">
                  <c:v>41488</c:v>
                </c:pt>
                <c:pt idx="52">
                  <c:v>41519</c:v>
                </c:pt>
                <c:pt idx="53">
                  <c:v>41549</c:v>
                </c:pt>
                <c:pt idx="54">
                  <c:v>41580</c:v>
                </c:pt>
                <c:pt idx="55">
                  <c:v>41610</c:v>
                </c:pt>
                <c:pt idx="56">
                  <c:v>41641</c:v>
                </c:pt>
                <c:pt idx="57">
                  <c:v>41672</c:v>
                </c:pt>
                <c:pt idx="58">
                  <c:v>41700</c:v>
                </c:pt>
                <c:pt idx="59">
                  <c:v>41731</c:v>
                </c:pt>
                <c:pt idx="60">
                  <c:v>41761</c:v>
                </c:pt>
                <c:pt idx="61">
                  <c:v>41792</c:v>
                </c:pt>
                <c:pt idx="62">
                  <c:v>41822</c:v>
                </c:pt>
                <c:pt idx="63">
                  <c:v>41853</c:v>
                </c:pt>
                <c:pt idx="64">
                  <c:v>41884</c:v>
                </c:pt>
                <c:pt idx="65">
                  <c:v>41914</c:v>
                </c:pt>
                <c:pt idx="66">
                  <c:v>41945</c:v>
                </c:pt>
                <c:pt idx="67">
                  <c:v>41975</c:v>
                </c:pt>
                <c:pt idx="68">
                  <c:v>42006</c:v>
                </c:pt>
                <c:pt idx="69">
                  <c:v>42037</c:v>
                </c:pt>
                <c:pt idx="70">
                  <c:v>42065</c:v>
                </c:pt>
                <c:pt idx="71">
                  <c:v>42096</c:v>
                </c:pt>
                <c:pt idx="72">
                  <c:v>42126</c:v>
                </c:pt>
                <c:pt idx="73">
                  <c:v>42157</c:v>
                </c:pt>
                <c:pt idx="74">
                  <c:v>42187</c:v>
                </c:pt>
                <c:pt idx="75">
                  <c:v>42218</c:v>
                </c:pt>
                <c:pt idx="76">
                  <c:v>42249</c:v>
                </c:pt>
                <c:pt idx="77">
                  <c:v>42279</c:v>
                </c:pt>
                <c:pt idx="78">
                  <c:v>42310</c:v>
                </c:pt>
                <c:pt idx="79">
                  <c:v>42340</c:v>
                </c:pt>
                <c:pt idx="80">
                  <c:v>42371</c:v>
                </c:pt>
                <c:pt idx="81">
                  <c:v>42403</c:v>
                </c:pt>
                <c:pt idx="82">
                  <c:v>42435</c:v>
                </c:pt>
                <c:pt idx="83">
                  <c:v>42467</c:v>
                </c:pt>
                <c:pt idx="84">
                  <c:v>42499</c:v>
                </c:pt>
                <c:pt idx="85">
                  <c:v>42531</c:v>
                </c:pt>
                <c:pt idx="86">
                  <c:v>42563</c:v>
                </c:pt>
                <c:pt idx="87">
                  <c:v>42595</c:v>
                </c:pt>
                <c:pt idx="88">
                  <c:v>42627</c:v>
                </c:pt>
                <c:pt idx="89">
                  <c:v>42659</c:v>
                </c:pt>
                <c:pt idx="90">
                  <c:v>42691</c:v>
                </c:pt>
                <c:pt idx="91">
                  <c:v>42723</c:v>
                </c:pt>
                <c:pt idx="92">
                  <c:v>42755</c:v>
                </c:pt>
                <c:pt idx="93">
                  <c:v>42767</c:v>
                </c:pt>
                <c:pt idx="94">
                  <c:v>42807</c:v>
                </c:pt>
                <c:pt idx="95">
                  <c:v>42847</c:v>
                </c:pt>
                <c:pt idx="96">
                  <c:v>42864</c:v>
                </c:pt>
                <c:pt idx="97">
                  <c:v>42899</c:v>
                </c:pt>
                <c:pt idx="98">
                  <c:v>42928</c:v>
                </c:pt>
                <c:pt idx="99">
                  <c:v>42960</c:v>
                </c:pt>
                <c:pt idx="100">
                  <c:v>42992</c:v>
                </c:pt>
                <c:pt idx="101">
                  <c:v>43024</c:v>
                </c:pt>
                <c:pt idx="102">
                  <c:v>43056</c:v>
                </c:pt>
                <c:pt idx="103">
                  <c:v>43088</c:v>
                </c:pt>
                <c:pt idx="104">
                  <c:v>43120</c:v>
                </c:pt>
                <c:pt idx="105">
                  <c:v>43152</c:v>
                </c:pt>
                <c:pt idx="106">
                  <c:v>43184</c:v>
                </c:pt>
                <c:pt idx="107">
                  <c:v>43216</c:v>
                </c:pt>
                <c:pt idx="108">
                  <c:v>43248</c:v>
                </c:pt>
                <c:pt idx="109">
                  <c:v>43280</c:v>
                </c:pt>
                <c:pt idx="110">
                  <c:v>43312</c:v>
                </c:pt>
                <c:pt idx="111">
                  <c:v>43313</c:v>
                </c:pt>
                <c:pt idx="112">
                  <c:v>43345</c:v>
                </c:pt>
                <c:pt idx="113">
                  <c:v>43374</c:v>
                </c:pt>
                <c:pt idx="114">
                  <c:v>43434</c:v>
                </c:pt>
                <c:pt idx="115">
                  <c:v>43453</c:v>
                </c:pt>
                <c:pt idx="116">
                  <c:v>43472</c:v>
                </c:pt>
                <c:pt idx="117">
                  <c:v>43522</c:v>
                </c:pt>
                <c:pt idx="118">
                  <c:v>43541</c:v>
                </c:pt>
                <c:pt idx="119">
                  <c:v>43562</c:v>
                </c:pt>
                <c:pt idx="120">
                  <c:v>43611</c:v>
                </c:pt>
                <c:pt idx="121">
                  <c:v>43623</c:v>
                </c:pt>
                <c:pt idx="122">
                  <c:v>43653</c:v>
                </c:pt>
                <c:pt idx="123">
                  <c:v>43685</c:v>
                </c:pt>
                <c:pt idx="124">
                  <c:v>43717</c:v>
                </c:pt>
                <c:pt idx="125">
                  <c:v>43749</c:v>
                </c:pt>
                <c:pt idx="126">
                  <c:v>43781</c:v>
                </c:pt>
                <c:pt idx="127">
                  <c:v>43813</c:v>
                </c:pt>
                <c:pt idx="128">
                  <c:v>43845</c:v>
                </c:pt>
                <c:pt idx="129">
                  <c:v>43877</c:v>
                </c:pt>
                <c:pt idx="130">
                  <c:v>43909</c:v>
                </c:pt>
                <c:pt idx="131">
                  <c:v>43941</c:v>
                </c:pt>
                <c:pt idx="132">
                  <c:v>43973</c:v>
                </c:pt>
              </c:numCache>
            </c:numRef>
          </c:cat>
          <c:val>
            <c:numRef>
              <c:f>'All sectors'!$D$294:$D$426</c:f>
              <c:numCache>
                <c:formatCode>0.0</c:formatCode>
                <c:ptCount val="133"/>
                <c:pt idx="0">
                  <c:v>-20.7</c:v>
                </c:pt>
                <c:pt idx="1">
                  <c:v>-18.5</c:v>
                </c:pt>
                <c:pt idx="2">
                  <c:v>-16.8</c:v>
                </c:pt>
                <c:pt idx="3">
                  <c:v>-15.6</c:v>
                </c:pt>
                <c:pt idx="4">
                  <c:v>-13.9</c:v>
                </c:pt>
                <c:pt idx="5">
                  <c:v>-12.3</c:v>
                </c:pt>
                <c:pt idx="6">
                  <c:v>-11.7</c:v>
                </c:pt>
                <c:pt idx="7">
                  <c:v>-11.6</c:v>
                </c:pt>
                <c:pt idx="8">
                  <c:v>-11.2</c:v>
                </c:pt>
                <c:pt idx="9">
                  <c:v>-12.7</c:v>
                </c:pt>
                <c:pt idx="10">
                  <c:v>-13.2</c:v>
                </c:pt>
                <c:pt idx="11">
                  <c:v>-12.6</c:v>
                </c:pt>
                <c:pt idx="12">
                  <c:v>-15.6</c:v>
                </c:pt>
                <c:pt idx="13">
                  <c:v>-15.5</c:v>
                </c:pt>
                <c:pt idx="14">
                  <c:v>-14.4</c:v>
                </c:pt>
                <c:pt idx="15">
                  <c:v>-12.6</c:v>
                </c:pt>
                <c:pt idx="16">
                  <c:v>-13.3</c:v>
                </c:pt>
                <c:pt idx="17">
                  <c:v>-13.5</c:v>
                </c:pt>
                <c:pt idx="18">
                  <c:v>-11.9</c:v>
                </c:pt>
                <c:pt idx="19">
                  <c:v>-13</c:v>
                </c:pt>
                <c:pt idx="20">
                  <c:v>-13.3</c:v>
                </c:pt>
                <c:pt idx="21">
                  <c:v>-12.3</c:v>
                </c:pt>
                <c:pt idx="22">
                  <c:v>-13</c:v>
                </c:pt>
                <c:pt idx="23">
                  <c:v>-14.9</c:v>
                </c:pt>
                <c:pt idx="24">
                  <c:v>-14.6</c:v>
                </c:pt>
                <c:pt idx="25">
                  <c:v>-13.6</c:v>
                </c:pt>
                <c:pt idx="26">
                  <c:v>-14.1</c:v>
                </c:pt>
                <c:pt idx="27">
                  <c:v>-17.3</c:v>
                </c:pt>
                <c:pt idx="28">
                  <c:v>-18.7</c:v>
                </c:pt>
                <c:pt idx="29">
                  <c:v>-19.399999999999999</c:v>
                </c:pt>
                <c:pt idx="30">
                  <c:v>-18.8</c:v>
                </c:pt>
                <c:pt idx="31">
                  <c:v>-19.100000000000001</c:v>
                </c:pt>
                <c:pt idx="32">
                  <c:v>-18.899999999999999</c:v>
                </c:pt>
                <c:pt idx="33">
                  <c:v>-18.100000000000001</c:v>
                </c:pt>
                <c:pt idx="34">
                  <c:v>-17.100000000000001</c:v>
                </c:pt>
                <c:pt idx="35">
                  <c:v>-18.399999999999999</c:v>
                </c:pt>
                <c:pt idx="36">
                  <c:v>-18.3</c:v>
                </c:pt>
                <c:pt idx="37">
                  <c:v>-18</c:v>
                </c:pt>
                <c:pt idx="38">
                  <c:v>-19.100000000000001</c:v>
                </c:pt>
                <c:pt idx="39">
                  <c:v>-20.100000000000001</c:v>
                </c:pt>
                <c:pt idx="40">
                  <c:v>-21.8</c:v>
                </c:pt>
                <c:pt idx="41">
                  <c:v>-21.4</c:v>
                </c:pt>
                <c:pt idx="42">
                  <c:v>-22.1</c:v>
                </c:pt>
                <c:pt idx="43">
                  <c:v>-22.2</c:v>
                </c:pt>
                <c:pt idx="44">
                  <c:v>-20.5</c:v>
                </c:pt>
                <c:pt idx="45">
                  <c:v>-20.399999999999999</c:v>
                </c:pt>
                <c:pt idx="46">
                  <c:v>-20.2</c:v>
                </c:pt>
                <c:pt idx="47">
                  <c:v>-19.5</c:v>
                </c:pt>
                <c:pt idx="48">
                  <c:v>-19.3</c:v>
                </c:pt>
                <c:pt idx="49">
                  <c:v>-18.5</c:v>
                </c:pt>
                <c:pt idx="50">
                  <c:v>-17.899999999999999</c:v>
                </c:pt>
                <c:pt idx="51">
                  <c:v>-17</c:v>
                </c:pt>
                <c:pt idx="52">
                  <c:v>-15.2</c:v>
                </c:pt>
                <c:pt idx="53">
                  <c:v>-15</c:v>
                </c:pt>
                <c:pt idx="54">
                  <c:v>-15.1</c:v>
                </c:pt>
                <c:pt idx="55">
                  <c:v>-14</c:v>
                </c:pt>
                <c:pt idx="56">
                  <c:v>-12.9</c:v>
                </c:pt>
                <c:pt idx="57">
                  <c:v>-12.7</c:v>
                </c:pt>
                <c:pt idx="58">
                  <c:v>-11.4</c:v>
                </c:pt>
                <c:pt idx="59">
                  <c:v>-11.2</c:v>
                </c:pt>
                <c:pt idx="60">
                  <c:v>-10.1</c:v>
                </c:pt>
                <c:pt idx="61">
                  <c:v>-10.1</c:v>
                </c:pt>
                <c:pt idx="62">
                  <c:v>-10.4</c:v>
                </c:pt>
                <c:pt idx="63">
                  <c:v>-11.5</c:v>
                </c:pt>
                <c:pt idx="64">
                  <c:v>-11.9</c:v>
                </c:pt>
                <c:pt idx="65">
                  <c:v>-11.4</c:v>
                </c:pt>
                <c:pt idx="66">
                  <c:v>-11.9</c:v>
                </c:pt>
                <c:pt idx="67">
                  <c:v>-11.1</c:v>
                </c:pt>
                <c:pt idx="68">
                  <c:v>-10</c:v>
                </c:pt>
                <c:pt idx="69">
                  <c:v>-8.3000000000000007</c:v>
                </c:pt>
                <c:pt idx="70">
                  <c:v>-7.4</c:v>
                </c:pt>
                <c:pt idx="71">
                  <c:v>-7.4</c:v>
                </c:pt>
                <c:pt idx="72">
                  <c:v>-7.8</c:v>
                </c:pt>
                <c:pt idx="73">
                  <c:v>-8.1999999999999993</c:v>
                </c:pt>
                <c:pt idx="74">
                  <c:v>-9.1</c:v>
                </c:pt>
                <c:pt idx="75">
                  <c:v>-8</c:v>
                </c:pt>
                <c:pt idx="76">
                  <c:v>-7.6</c:v>
                </c:pt>
                <c:pt idx="77">
                  <c:v>-7.2</c:v>
                </c:pt>
                <c:pt idx="78">
                  <c:v>-6.8</c:v>
                </c:pt>
                <c:pt idx="79">
                  <c:v>-5.9</c:v>
                </c:pt>
                <c:pt idx="80">
                  <c:v>-6.7</c:v>
                </c:pt>
                <c:pt idx="81">
                  <c:v>-8.1</c:v>
                </c:pt>
                <c:pt idx="82">
                  <c:v>-9.5</c:v>
                </c:pt>
                <c:pt idx="83">
                  <c:v>-9.1</c:v>
                </c:pt>
                <c:pt idx="84">
                  <c:v>-8.6</c:v>
                </c:pt>
                <c:pt idx="85">
                  <c:v>-8.4</c:v>
                </c:pt>
                <c:pt idx="86">
                  <c:v>-8.6999999999999993</c:v>
                </c:pt>
                <c:pt idx="87">
                  <c:v>-8.5</c:v>
                </c:pt>
                <c:pt idx="88">
                  <c:v>-8.4</c:v>
                </c:pt>
                <c:pt idx="89">
                  <c:v>-7.5</c:v>
                </c:pt>
                <c:pt idx="90">
                  <c:v>-6.9</c:v>
                </c:pt>
                <c:pt idx="91">
                  <c:v>-6.4</c:v>
                </c:pt>
                <c:pt idx="92">
                  <c:v>-7</c:v>
                </c:pt>
                <c:pt idx="93">
                  <c:v>-8.1</c:v>
                </c:pt>
                <c:pt idx="94">
                  <c:v>-7.6</c:v>
                </c:pt>
                <c:pt idx="95">
                  <c:v>-7</c:v>
                </c:pt>
                <c:pt idx="96">
                  <c:v>-6.8</c:v>
                </c:pt>
                <c:pt idx="97">
                  <c:v>-5.4</c:v>
                </c:pt>
                <c:pt idx="98">
                  <c:v>-4.5999999999999996</c:v>
                </c:pt>
                <c:pt idx="99">
                  <c:v>-4.5</c:v>
                </c:pt>
                <c:pt idx="100">
                  <c:v>-4.0999999999999996</c:v>
                </c:pt>
                <c:pt idx="101">
                  <c:v>-3.5</c:v>
                </c:pt>
                <c:pt idx="102">
                  <c:v>-3.3</c:v>
                </c:pt>
                <c:pt idx="103">
                  <c:v>-2.8</c:v>
                </c:pt>
                <c:pt idx="104">
                  <c:v>-3.2</c:v>
                </c:pt>
                <c:pt idx="105">
                  <c:v>-3.5</c:v>
                </c:pt>
                <c:pt idx="106">
                  <c:v>-4.2</c:v>
                </c:pt>
                <c:pt idx="107">
                  <c:v>-4.4000000000000004</c:v>
                </c:pt>
                <c:pt idx="108">
                  <c:v>-4.8</c:v>
                </c:pt>
                <c:pt idx="109">
                  <c:v>-4.8</c:v>
                </c:pt>
                <c:pt idx="110">
                  <c:v>-4.7</c:v>
                </c:pt>
                <c:pt idx="111">
                  <c:v>-4.9000000000000004</c:v>
                </c:pt>
                <c:pt idx="112">
                  <c:v>-5.6</c:v>
                </c:pt>
                <c:pt idx="113">
                  <c:v>-5.3</c:v>
                </c:pt>
                <c:pt idx="114">
                  <c:v>-6.1</c:v>
                </c:pt>
                <c:pt idx="115">
                  <c:v>-7.7</c:v>
                </c:pt>
                <c:pt idx="116">
                  <c:v>-7.4</c:v>
                </c:pt>
                <c:pt idx="117">
                  <c:v>-6.9</c:v>
                </c:pt>
                <c:pt idx="118">
                  <c:v>-6.6</c:v>
                </c:pt>
                <c:pt idx="119">
                  <c:v>-7.4</c:v>
                </c:pt>
                <c:pt idx="120">
                  <c:v>-6.5</c:v>
                </c:pt>
                <c:pt idx="121">
                  <c:v>-7.2</c:v>
                </c:pt>
                <c:pt idx="122">
                  <c:v>-6.6</c:v>
                </c:pt>
                <c:pt idx="123">
                  <c:v>-7.1</c:v>
                </c:pt>
                <c:pt idx="124">
                  <c:v>-6.6</c:v>
                </c:pt>
                <c:pt idx="125">
                  <c:v>-7.6</c:v>
                </c:pt>
                <c:pt idx="126">
                  <c:v>-7.2</c:v>
                </c:pt>
                <c:pt idx="127">
                  <c:v>-8.1</c:v>
                </c:pt>
                <c:pt idx="128">
                  <c:v>-8.1</c:v>
                </c:pt>
                <c:pt idx="129">
                  <c:v>-6.6</c:v>
                </c:pt>
                <c:pt idx="130">
                  <c:v>-11.6</c:v>
                </c:pt>
                <c:pt idx="131">
                  <c:v>-22</c:v>
                </c:pt>
                <c:pt idx="132">
                  <c:v>-18.8</c:v>
                </c:pt>
              </c:numCache>
            </c:numRef>
          </c:val>
          <c:smooth val="0"/>
          <c:extLst xmlns:c16r2="http://schemas.microsoft.com/office/drawing/2015/06/chart">
            <c:ext xmlns:c16="http://schemas.microsoft.com/office/drawing/2014/chart" uri="{C3380CC4-5D6E-409C-BE32-E72D297353CC}">
              <c16:uniqueId val="{00000001-3BBC-485F-B507-E91484F58326}"/>
            </c:ext>
          </c:extLst>
        </c:ser>
        <c:ser>
          <c:idx val="2"/>
          <c:order val="2"/>
          <c:tx>
            <c:strRef>
              <c:f>'All sectors'!$E$1</c:f>
              <c:strCache>
                <c:ptCount val="1"/>
                <c:pt idx="0">
                  <c:v>Καταναλωτική εμπιστοσύνη Ελλάδα</c:v>
                </c:pt>
              </c:strCache>
            </c:strRef>
          </c:tx>
          <c:spPr>
            <a:ln w="31750" cap="rnd">
              <a:solidFill>
                <a:srgbClr val="0070C0"/>
              </a:solidFill>
              <a:round/>
            </a:ln>
            <a:effectLst>
              <a:outerShdw blurRad="40000" dist="23000" dir="5400000" rotWithShape="0">
                <a:srgbClr val="000000">
                  <a:alpha val="35000"/>
                </a:srgbClr>
              </a:outerShdw>
            </a:effectLst>
          </c:spPr>
          <c:marker>
            <c:symbol val="none"/>
          </c:marker>
          <c:cat>
            <c:numRef>
              <c:f>'All sectors'!$A$294:$A$426</c:f>
              <c:numCache>
                <c:formatCode>[$-408]mmm/yy;@</c:formatCode>
                <c:ptCount val="133"/>
                <c:pt idx="0">
                  <c:v>39935</c:v>
                </c:pt>
                <c:pt idx="1">
                  <c:v>39966</c:v>
                </c:pt>
                <c:pt idx="2">
                  <c:v>39996</c:v>
                </c:pt>
                <c:pt idx="3">
                  <c:v>40027</c:v>
                </c:pt>
                <c:pt idx="4">
                  <c:v>40058</c:v>
                </c:pt>
                <c:pt idx="5">
                  <c:v>40088</c:v>
                </c:pt>
                <c:pt idx="6">
                  <c:v>40119</c:v>
                </c:pt>
                <c:pt idx="7">
                  <c:v>40149</c:v>
                </c:pt>
                <c:pt idx="8">
                  <c:v>40180</c:v>
                </c:pt>
                <c:pt idx="9">
                  <c:v>40211</c:v>
                </c:pt>
                <c:pt idx="10">
                  <c:v>40239</c:v>
                </c:pt>
                <c:pt idx="11">
                  <c:v>40270</c:v>
                </c:pt>
                <c:pt idx="12">
                  <c:v>40300</c:v>
                </c:pt>
                <c:pt idx="13">
                  <c:v>40331</c:v>
                </c:pt>
                <c:pt idx="14">
                  <c:v>40361</c:v>
                </c:pt>
                <c:pt idx="15">
                  <c:v>40392</c:v>
                </c:pt>
                <c:pt idx="16">
                  <c:v>40423</c:v>
                </c:pt>
                <c:pt idx="17">
                  <c:v>40453</c:v>
                </c:pt>
                <c:pt idx="18">
                  <c:v>40484</c:v>
                </c:pt>
                <c:pt idx="19">
                  <c:v>40514</c:v>
                </c:pt>
                <c:pt idx="20">
                  <c:v>40545</c:v>
                </c:pt>
                <c:pt idx="21">
                  <c:v>40576</c:v>
                </c:pt>
                <c:pt idx="22">
                  <c:v>40604</c:v>
                </c:pt>
                <c:pt idx="23">
                  <c:v>40635</c:v>
                </c:pt>
                <c:pt idx="24">
                  <c:v>40665</c:v>
                </c:pt>
                <c:pt idx="25">
                  <c:v>40696</c:v>
                </c:pt>
                <c:pt idx="26">
                  <c:v>40726</c:v>
                </c:pt>
                <c:pt idx="27">
                  <c:v>40757</c:v>
                </c:pt>
                <c:pt idx="28">
                  <c:v>40788</c:v>
                </c:pt>
                <c:pt idx="29">
                  <c:v>40818</c:v>
                </c:pt>
                <c:pt idx="30">
                  <c:v>40849</c:v>
                </c:pt>
                <c:pt idx="31">
                  <c:v>40879</c:v>
                </c:pt>
                <c:pt idx="32">
                  <c:v>40910</c:v>
                </c:pt>
                <c:pt idx="33">
                  <c:v>40941</c:v>
                </c:pt>
                <c:pt idx="34">
                  <c:v>40970</c:v>
                </c:pt>
                <c:pt idx="35">
                  <c:v>41001</c:v>
                </c:pt>
                <c:pt idx="36">
                  <c:v>41031</c:v>
                </c:pt>
                <c:pt idx="37">
                  <c:v>41062</c:v>
                </c:pt>
                <c:pt idx="38">
                  <c:v>41092</c:v>
                </c:pt>
                <c:pt idx="39">
                  <c:v>41123</c:v>
                </c:pt>
                <c:pt idx="40">
                  <c:v>41154</c:v>
                </c:pt>
                <c:pt idx="41">
                  <c:v>41184</c:v>
                </c:pt>
                <c:pt idx="42">
                  <c:v>41215</c:v>
                </c:pt>
                <c:pt idx="43">
                  <c:v>41245</c:v>
                </c:pt>
                <c:pt idx="44">
                  <c:v>41276</c:v>
                </c:pt>
                <c:pt idx="45">
                  <c:v>41307</c:v>
                </c:pt>
                <c:pt idx="46">
                  <c:v>41335</c:v>
                </c:pt>
                <c:pt idx="47">
                  <c:v>41366</c:v>
                </c:pt>
                <c:pt idx="48">
                  <c:v>41396</c:v>
                </c:pt>
                <c:pt idx="49">
                  <c:v>41427</c:v>
                </c:pt>
                <c:pt idx="50">
                  <c:v>41457</c:v>
                </c:pt>
                <c:pt idx="51">
                  <c:v>41488</c:v>
                </c:pt>
                <c:pt idx="52">
                  <c:v>41519</c:v>
                </c:pt>
                <c:pt idx="53">
                  <c:v>41549</c:v>
                </c:pt>
                <c:pt idx="54">
                  <c:v>41580</c:v>
                </c:pt>
                <c:pt idx="55">
                  <c:v>41610</c:v>
                </c:pt>
                <c:pt idx="56">
                  <c:v>41641</c:v>
                </c:pt>
                <c:pt idx="57">
                  <c:v>41672</c:v>
                </c:pt>
                <c:pt idx="58">
                  <c:v>41700</c:v>
                </c:pt>
                <c:pt idx="59">
                  <c:v>41731</c:v>
                </c:pt>
                <c:pt idx="60">
                  <c:v>41761</c:v>
                </c:pt>
                <c:pt idx="61">
                  <c:v>41792</c:v>
                </c:pt>
                <c:pt idx="62">
                  <c:v>41822</c:v>
                </c:pt>
                <c:pt idx="63">
                  <c:v>41853</c:v>
                </c:pt>
                <c:pt idx="64">
                  <c:v>41884</c:v>
                </c:pt>
                <c:pt idx="65">
                  <c:v>41914</c:v>
                </c:pt>
                <c:pt idx="66">
                  <c:v>41945</c:v>
                </c:pt>
                <c:pt idx="67">
                  <c:v>41975</c:v>
                </c:pt>
                <c:pt idx="68">
                  <c:v>42006</c:v>
                </c:pt>
                <c:pt idx="69">
                  <c:v>42037</c:v>
                </c:pt>
                <c:pt idx="70">
                  <c:v>42065</c:v>
                </c:pt>
                <c:pt idx="71">
                  <c:v>42096</c:v>
                </c:pt>
                <c:pt idx="72">
                  <c:v>42126</c:v>
                </c:pt>
                <c:pt idx="73">
                  <c:v>42157</c:v>
                </c:pt>
                <c:pt idx="74">
                  <c:v>42187</c:v>
                </c:pt>
                <c:pt idx="75">
                  <c:v>42218</c:v>
                </c:pt>
                <c:pt idx="76">
                  <c:v>42249</c:v>
                </c:pt>
                <c:pt idx="77">
                  <c:v>42279</c:v>
                </c:pt>
                <c:pt idx="78">
                  <c:v>42310</c:v>
                </c:pt>
                <c:pt idx="79">
                  <c:v>42340</c:v>
                </c:pt>
                <c:pt idx="80">
                  <c:v>42371</c:v>
                </c:pt>
                <c:pt idx="81">
                  <c:v>42403</c:v>
                </c:pt>
                <c:pt idx="82">
                  <c:v>42435</c:v>
                </c:pt>
                <c:pt idx="83">
                  <c:v>42467</c:v>
                </c:pt>
                <c:pt idx="84">
                  <c:v>42499</c:v>
                </c:pt>
                <c:pt idx="85">
                  <c:v>42531</c:v>
                </c:pt>
                <c:pt idx="86">
                  <c:v>42563</c:v>
                </c:pt>
                <c:pt idx="87">
                  <c:v>42595</c:v>
                </c:pt>
                <c:pt idx="88">
                  <c:v>42627</c:v>
                </c:pt>
                <c:pt idx="89">
                  <c:v>42659</c:v>
                </c:pt>
                <c:pt idx="90">
                  <c:v>42691</c:v>
                </c:pt>
                <c:pt idx="91">
                  <c:v>42723</c:v>
                </c:pt>
                <c:pt idx="92">
                  <c:v>42755</c:v>
                </c:pt>
                <c:pt idx="93">
                  <c:v>42767</c:v>
                </c:pt>
                <c:pt idx="94">
                  <c:v>42807</c:v>
                </c:pt>
                <c:pt idx="95">
                  <c:v>42847</c:v>
                </c:pt>
                <c:pt idx="96">
                  <c:v>42864</c:v>
                </c:pt>
                <c:pt idx="97">
                  <c:v>42899</c:v>
                </c:pt>
                <c:pt idx="98">
                  <c:v>42928</c:v>
                </c:pt>
                <c:pt idx="99">
                  <c:v>42960</c:v>
                </c:pt>
                <c:pt idx="100">
                  <c:v>42992</c:v>
                </c:pt>
                <c:pt idx="101">
                  <c:v>43024</c:v>
                </c:pt>
                <c:pt idx="102">
                  <c:v>43056</c:v>
                </c:pt>
                <c:pt idx="103">
                  <c:v>43088</c:v>
                </c:pt>
                <c:pt idx="104">
                  <c:v>43120</c:v>
                </c:pt>
                <c:pt idx="105">
                  <c:v>43152</c:v>
                </c:pt>
                <c:pt idx="106">
                  <c:v>43184</c:v>
                </c:pt>
                <c:pt idx="107">
                  <c:v>43216</c:v>
                </c:pt>
                <c:pt idx="108">
                  <c:v>43248</c:v>
                </c:pt>
                <c:pt idx="109">
                  <c:v>43280</c:v>
                </c:pt>
                <c:pt idx="110">
                  <c:v>43312</c:v>
                </c:pt>
                <c:pt idx="111">
                  <c:v>43313</c:v>
                </c:pt>
                <c:pt idx="112">
                  <c:v>43345</c:v>
                </c:pt>
                <c:pt idx="113">
                  <c:v>43374</c:v>
                </c:pt>
                <c:pt idx="114">
                  <c:v>43434</c:v>
                </c:pt>
                <c:pt idx="115">
                  <c:v>43453</c:v>
                </c:pt>
                <c:pt idx="116">
                  <c:v>43472</c:v>
                </c:pt>
                <c:pt idx="117">
                  <c:v>43522</c:v>
                </c:pt>
                <c:pt idx="118">
                  <c:v>43541</c:v>
                </c:pt>
                <c:pt idx="119">
                  <c:v>43562</c:v>
                </c:pt>
                <c:pt idx="120">
                  <c:v>43611</c:v>
                </c:pt>
                <c:pt idx="121">
                  <c:v>43623</c:v>
                </c:pt>
                <c:pt idx="122">
                  <c:v>43653</c:v>
                </c:pt>
                <c:pt idx="123">
                  <c:v>43685</c:v>
                </c:pt>
                <c:pt idx="124">
                  <c:v>43717</c:v>
                </c:pt>
                <c:pt idx="125">
                  <c:v>43749</c:v>
                </c:pt>
                <c:pt idx="126">
                  <c:v>43781</c:v>
                </c:pt>
                <c:pt idx="127">
                  <c:v>43813</c:v>
                </c:pt>
                <c:pt idx="128">
                  <c:v>43845</c:v>
                </c:pt>
                <c:pt idx="129">
                  <c:v>43877</c:v>
                </c:pt>
                <c:pt idx="130">
                  <c:v>43909</c:v>
                </c:pt>
                <c:pt idx="131">
                  <c:v>43941</c:v>
                </c:pt>
                <c:pt idx="132">
                  <c:v>43973</c:v>
                </c:pt>
              </c:numCache>
            </c:numRef>
          </c:cat>
          <c:val>
            <c:numRef>
              <c:f>'All sectors'!$E$294:$E$426</c:f>
              <c:numCache>
                <c:formatCode>0.0</c:formatCode>
                <c:ptCount val="133"/>
                <c:pt idx="0">
                  <c:v>-40.299999999999997</c:v>
                </c:pt>
                <c:pt idx="1">
                  <c:v>-36.200000000000003</c:v>
                </c:pt>
                <c:pt idx="2">
                  <c:v>-38.5</c:v>
                </c:pt>
                <c:pt idx="3">
                  <c:v>-36.6</c:v>
                </c:pt>
                <c:pt idx="4">
                  <c:v>-35.799999999999997</c:v>
                </c:pt>
                <c:pt idx="5">
                  <c:v>-23.2</c:v>
                </c:pt>
                <c:pt idx="6">
                  <c:v>-26.8</c:v>
                </c:pt>
                <c:pt idx="7">
                  <c:v>-34.200000000000003</c:v>
                </c:pt>
                <c:pt idx="8">
                  <c:v>-39.299999999999997</c:v>
                </c:pt>
                <c:pt idx="9">
                  <c:v>-40.9</c:v>
                </c:pt>
                <c:pt idx="10">
                  <c:v>-49.6</c:v>
                </c:pt>
                <c:pt idx="11">
                  <c:v>-51.8</c:v>
                </c:pt>
                <c:pt idx="12">
                  <c:v>-59.1</c:v>
                </c:pt>
                <c:pt idx="13">
                  <c:v>-60</c:v>
                </c:pt>
                <c:pt idx="14">
                  <c:v>-60.5</c:v>
                </c:pt>
                <c:pt idx="15">
                  <c:v>-56.5</c:v>
                </c:pt>
                <c:pt idx="16">
                  <c:v>-64.3</c:v>
                </c:pt>
                <c:pt idx="17">
                  <c:v>-65</c:v>
                </c:pt>
                <c:pt idx="18">
                  <c:v>-63.8</c:v>
                </c:pt>
                <c:pt idx="19">
                  <c:v>-71.5</c:v>
                </c:pt>
                <c:pt idx="20">
                  <c:v>-71.2</c:v>
                </c:pt>
                <c:pt idx="21">
                  <c:v>-64.7</c:v>
                </c:pt>
                <c:pt idx="22">
                  <c:v>-64</c:v>
                </c:pt>
                <c:pt idx="23">
                  <c:v>-65.900000000000006</c:v>
                </c:pt>
                <c:pt idx="24">
                  <c:v>-64.900000000000006</c:v>
                </c:pt>
                <c:pt idx="25">
                  <c:v>-69.7</c:v>
                </c:pt>
                <c:pt idx="26">
                  <c:v>-73.2</c:v>
                </c:pt>
                <c:pt idx="27">
                  <c:v>-68.099999999999994</c:v>
                </c:pt>
                <c:pt idx="28">
                  <c:v>-69.400000000000006</c:v>
                </c:pt>
                <c:pt idx="29">
                  <c:v>-79</c:v>
                </c:pt>
                <c:pt idx="30">
                  <c:v>-78.3</c:v>
                </c:pt>
                <c:pt idx="31">
                  <c:v>-77.900000000000006</c:v>
                </c:pt>
                <c:pt idx="32">
                  <c:v>-77.3</c:v>
                </c:pt>
                <c:pt idx="33">
                  <c:v>-80.8</c:v>
                </c:pt>
                <c:pt idx="34">
                  <c:v>-76.900000000000006</c:v>
                </c:pt>
                <c:pt idx="35">
                  <c:v>-77.400000000000006</c:v>
                </c:pt>
                <c:pt idx="36">
                  <c:v>-74.5</c:v>
                </c:pt>
                <c:pt idx="37">
                  <c:v>-68.900000000000006</c:v>
                </c:pt>
                <c:pt idx="38">
                  <c:v>-67.7</c:v>
                </c:pt>
                <c:pt idx="39">
                  <c:v>-67.3</c:v>
                </c:pt>
                <c:pt idx="40">
                  <c:v>-72.8</c:v>
                </c:pt>
                <c:pt idx="41">
                  <c:v>-74.900000000000006</c:v>
                </c:pt>
                <c:pt idx="42">
                  <c:v>-74</c:v>
                </c:pt>
                <c:pt idx="43">
                  <c:v>-73.7</c:v>
                </c:pt>
                <c:pt idx="44">
                  <c:v>-73.7</c:v>
                </c:pt>
                <c:pt idx="45">
                  <c:v>-70.099999999999994</c:v>
                </c:pt>
                <c:pt idx="46">
                  <c:v>-69.7</c:v>
                </c:pt>
                <c:pt idx="47">
                  <c:v>-72.099999999999994</c:v>
                </c:pt>
                <c:pt idx="48">
                  <c:v>-65.400000000000006</c:v>
                </c:pt>
                <c:pt idx="49">
                  <c:v>-67.900000000000006</c:v>
                </c:pt>
                <c:pt idx="50">
                  <c:v>-70</c:v>
                </c:pt>
                <c:pt idx="51">
                  <c:v>-74.400000000000006</c:v>
                </c:pt>
                <c:pt idx="52">
                  <c:v>-72.400000000000006</c:v>
                </c:pt>
                <c:pt idx="53">
                  <c:v>-65.8</c:v>
                </c:pt>
                <c:pt idx="54">
                  <c:v>-66.5</c:v>
                </c:pt>
                <c:pt idx="55">
                  <c:v>-63</c:v>
                </c:pt>
                <c:pt idx="56">
                  <c:v>-65</c:v>
                </c:pt>
                <c:pt idx="57">
                  <c:v>-63.2</c:v>
                </c:pt>
                <c:pt idx="58">
                  <c:v>-56</c:v>
                </c:pt>
                <c:pt idx="59">
                  <c:v>-54.7</c:v>
                </c:pt>
                <c:pt idx="60">
                  <c:v>-53.7</c:v>
                </c:pt>
                <c:pt idx="61">
                  <c:v>-49</c:v>
                </c:pt>
                <c:pt idx="62">
                  <c:v>-47.1</c:v>
                </c:pt>
                <c:pt idx="63">
                  <c:v>-51.4</c:v>
                </c:pt>
                <c:pt idx="64">
                  <c:v>-55.2</c:v>
                </c:pt>
                <c:pt idx="65">
                  <c:v>-47.4</c:v>
                </c:pt>
                <c:pt idx="66">
                  <c:v>-43.5</c:v>
                </c:pt>
                <c:pt idx="67">
                  <c:v>-47.1</c:v>
                </c:pt>
                <c:pt idx="68">
                  <c:v>-49</c:v>
                </c:pt>
                <c:pt idx="69">
                  <c:v>-35.700000000000003</c:v>
                </c:pt>
                <c:pt idx="70">
                  <c:v>-32.200000000000003</c:v>
                </c:pt>
                <c:pt idx="71">
                  <c:v>-42.3</c:v>
                </c:pt>
                <c:pt idx="72">
                  <c:v>-44.2</c:v>
                </c:pt>
                <c:pt idx="73">
                  <c:v>-46.7</c:v>
                </c:pt>
                <c:pt idx="74">
                  <c:v>-52.4</c:v>
                </c:pt>
                <c:pt idx="75">
                  <c:v>-63.2</c:v>
                </c:pt>
                <c:pt idx="76">
                  <c:v>-62</c:v>
                </c:pt>
                <c:pt idx="77">
                  <c:v>-58.3</c:v>
                </c:pt>
                <c:pt idx="78">
                  <c:v>-62.3</c:v>
                </c:pt>
                <c:pt idx="79">
                  <c:v>-55.7</c:v>
                </c:pt>
                <c:pt idx="80">
                  <c:v>-60.5</c:v>
                </c:pt>
                <c:pt idx="81">
                  <c:v>-63.8</c:v>
                </c:pt>
                <c:pt idx="82">
                  <c:v>-67.8</c:v>
                </c:pt>
                <c:pt idx="83">
                  <c:v>-67.3</c:v>
                </c:pt>
                <c:pt idx="84">
                  <c:v>-66.5</c:v>
                </c:pt>
                <c:pt idx="85">
                  <c:v>-61.4</c:v>
                </c:pt>
                <c:pt idx="86">
                  <c:v>-62.9</c:v>
                </c:pt>
                <c:pt idx="87">
                  <c:v>-64</c:v>
                </c:pt>
                <c:pt idx="88">
                  <c:v>-59.9</c:v>
                </c:pt>
                <c:pt idx="89">
                  <c:v>-58.5</c:v>
                </c:pt>
                <c:pt idx="90">
                  <c:v>-62.5</c:v>
                </c:pt>
                <c:pt idx="91">
                  <c:v>-59.5</c:v>
                </c:pt>
                <c:pt idx="92">
                  <c:v>-61.8</c:v>
                </c:pt>
                <c:pt idx="93">
                  <c:v>-67.7</c:v>
                </c:pt>
                <c:pt idx="94">
                  <c:v>-71.8</c:v>
                </c:pt>
                <c:pt idx="95">
                  <c:v>-64.400000000000006</c:v>
                </c:pt>
                <c:pt idx="96">
                  <c:v>-65</c:v>
                </c:pt>
                <c:pt idx="97">
                  <c:v>-65.900000000000006</c:v>
                </c:pt>
                <c:pt idx="98">
                  <c:v>-60.2</c:v>
                </c:pt>
                <c:pt idx="99">
                  <c:v>-52.8</c:v>
                </c:pt>
                <c:pt idx="100">
                  <c:v>-49.2</c:v>
                </c:pt>
                <c:pt idx="101">
                  <c:v>-50</c:v>
                </c:pt>
                <c:pt idx="102">
                  <c:v>-49.4</c:v>
                </c:pt>
                <c:pt idx="103">
                  <c:v>-48</c:v>
                </c:pt>
                <c:pt idx="104">
                  <c:v>-47.8</c:v>
                </c:pt>
                <c:pt idx="105">
                  <c:v>-49.6</c:v>
                </c:pt>
                <c:pt idx="106">
                  <c:v>-52.1</c:v>
                </c:pt>
                <c:pt idx="107">
                  <c:v>-48.5</c:v>
                </c:pt>
                <c:pt idx="108">
                  <c:v>-48.6</c:v>
                </c:pt>
                <c:pt idx="109">
                  <c:v>-48.9</c:v>
                </c:pt>
                <c:pt idx="110">
                  <c:v>-46.5</c:v>
                </c:pt>
                <c:pt idx="111">
                  <c:v>-45</c:v>
                </c:pt>
                <c:pt idx="112">
                  <c:v>-42.7</c:v>
                </c:pt>
                <c:pt idx="113">
                  <c:v>-34.1</c:v>
                </c:pt>
                <c:pt idx="114">
                  <c:v>-32.700000000000003</c:v>
                </c:pt>
                <c:pt idx="115">
                  <c:v>-31</c:v>
                </c:pt>
                <c:pt idx="116">
                  <c:v>-28.3</c:v>
                </c:pt>
                <c:pt idx="117">
                  <c:v>-33.299999999999997</c:v>
                </c:pt>
                <c:pt idx="118">
                  <c:v>-31.6</c:v>
                </c:pt>
                <c:pt idx="119">
                  <c:v>-30.9</c:v>
                </c:pt>
                <c:pt idx="120">
                  <c:v>-29.5</c:v>
                </c:pt>
                <c:pt idx="121">
                  <c:v>-27.8</c:v>
                </c:pt>
                <c:pt idx="122">
                  <c:v>-20.2</c:v>
                </c:pt>
                <c:pt idx="123">
                  <c:v>-8.1999999999999993</c:v>
                </c:pt>
                <c:pt idx="124">
                  <c:v>-6.8</c:v>
                </c:pt>
                <c:pt idx="125">
                  <c:v>-8.4</c:v>
                </c:pt>
                <c:pt idx="126">
                  <c:v>-6.8</c:v>
                </c:pt>
                <c:pt idx="127">
                  <c:v>-6.2</c:v>
                </c:pt>
                <c:pt idx="128">
                  <c:v>-10</c:v>
                </c:pt>
                <c:pt idx="129">
                  <c:v>-4.8</c:v>
                </c:pt>
                <c:pt idx="130">
                  <c:v>-16.5</c:v>
                </c:pt>
                <c:pt idx="131">
                  <c:v>-32.6</c:v>
                </c:pt>
                <c:pt idx="132">
                  <c:v>-33</c:v>
                </c:pt>
              </c:numCache>
            </c:numRef>
          </c:val>
          <c:smooth val="0"/>
          <c:extLst xmlns:c16r2="http://schemas.microsoft.com/office/drawing/2015/06/chart">
            <c:ext xmlns:c16="http://schemas.microsoft.com/office/drawing/2014/chart" uri="{C3380CC4-5D6E-409C-BE32-E72D297353CC}">
              <c16:uniqueId val="{00000002-3BBC-485F-B507-E91484F58326}"/>
            </c:ext>
          </c:extLst>
        </c:ser>
        <c:ser>
          <c:idx val="3"/>
          <c:order val="3"/>
          <c:tx>
            <c:strRef>
              <c:f>'All sectors'!$F$1</c:f>
              <c:strCache>
                <c:ptCount val="1"/>
                <c:pt idx="0">
                  <c:v> Μέσος Όρος Ελ. (2001-2019)</c:v>
                </c:pt>
              </c:strCache>
            </c:strRef>
          </c:tx>
          <c:spPr>
            <a:ln w="34925" cap="rnd">
              <a:solidFill>
                <a:schemeClr val="accent4"/>
              </a:solidFill>
              <a:prstDash val="sysDot"/>
              <a:round/>
            </a:ln>
            <a:effectLst>
              <a:outerShdw blurRad="40000" dist="23000" dir="5400000" rotWithShape="0">
                <a:srgbClr val="000000">
                  <a:alpha val="35000"/>
                </a:srgbClr>
              </a:outerShdw>
            </a:effectLst>
          </c:spPr>
          <c:marker>
            <c:symbol val="none"/>
          </c:marker>
          <c:cat>
            <c:numRef>
              <c:f>'All sectors'!$A$294:$A$426</c:f>
              <c:numCache>
                <c:formatCode>[$-408]mmm/yy;@</c:formatCode>
                <c:ptCount val="133"/>
                <c:pt idx="0">
                  <c:v>39935</c:v>
                </c:pt>
                <c:pt idx="1">
                  <c:v>39966</c:v>
                </c:pt>
                <c:pt idx="2">
                  <c:v>39996</c:v>
                </c:pt>
                <c:pt idx="3">
                  <c:v>40027</c:v>
                </c:pt>
                <c:pt idx="4">
                  <c:v>40058</c:v>
                </c:pt>
                <c:pt idx="5">
                  <c:v>40088</c:v>
                </c:pt>
                <c:pt idx="6">
                  <c:v>40119</c:v>
                </c:pt>
                <c:pt idx="7">
                  <c:v>40149</c:v>
                </c:pt>
                <c:pt idx="8">
                  <c:v>40180</c:v>
                </c:pt>
                <c:pt idx="9">
                  <c:v>40211</c:v>
                </c:pt>
                <c:pt idx="10">
                  <c:v>40239</c:v>
                </c:pt>
                <c:pt idx="11">
                  <c:v>40270</c:v>
                </c:pt>
                <c:pt idx="12">
                  <c:v>40300</c:v>
                </c:pt>
                <c:pt idx="13">
                  <c:v>40331</c:v>
                </c:pt>
                <c:pt idx="14">
                  <c:v>40361</c:v>
                </c:pt>
                <c:pt idx="15">
                  <c:v>40392</c:v>
                </c:pt>
                <c:pt idx="16">
                  <c:v>40423</c:v>
                </c:pt>
                <c:pt idx="17">
                  <c:v>40453</c:v>
                </c:pt>
                <c:pt idx="18">
                  <c:v>40484</c:v>
                </c:pt>
                <c:pt idx="19">
                  <c:v>40514</c:v>
                </c:pt>
                <c:pt idx="20">
                  <c:v>40545</c:v>
                </c:pt>
                <c:pt idx="21">
                  <c:v>40576</c:v>
                </c:pt>
                <c:pt idx="22">
                  <c:v>40604</c:v>
                </c:pt>
                <c:pt idx="23">
                  <c:v>40635</c:v>
                </c:pt>
                <c:pt idx="24">
                  <c:v>40665</c:v>
                </c:pt>
                <c:pt idx="25">
                  <c:v>40696</c:v>
                </c:pt>
                <c:pt idx="26">
                  <c:v>40726</c:v>
                </c:pt>
                <c:pt idx="27">
                  <c:v>40757</c:v>
                </c:pt>
                <c:pt idx="28">
                  <c:v>40788</c:v>
                </c:pt>
                <c:pt idx="29">
                  <c:v>40818</c:v>
                </c:pt>
                <c:pt idx="30">
                  <c:v>40849</c:v>
                </c:pt>
                <c:pt idx="31">
                  <c:v>40879</c:v>
                </c:pt>
                <c:pt idx="32">
                  <c:v>40910</c:v>
                </c:pt>
                <c:pt idx="33">
                  <c:v>40941</c:v>
                </c:pt>
                <c:pt idx="34">
                  <c:v>40970</c:v>
                </c:pt>
                <c:pt idx="35">
                  <c:v>41001</c:v>
                </c:pt>
                <c:pt idx="36">
                  <c:v>41031</c:v>
                </c:pt>
                <c:pt idx="37">
                  <c:v>41062</c:v>
                </c:pt>
                <c:pt idx="38">
                  <c:v>41092</c:v>
                </c:pt>
                <c:pt idx="39">
                  <c:v>41123</c:v>
                </c:pt>
                <c:pt idx="40">
                  <c:v>41154</c:v>
                </c:pt>
                <c:pt idx="41">
                  <c:v>41184</c:v>
                </c:pt>
                <c:pt idx="42">
                  <c:v>41215</c:v>
                </c:pt>
                <c:pt idx="43">
                  <c:v>41245</c:v>
                </c:pt>
                <c:pt idx="44">
                  <c:v>41276</c:v>
                </c:pt>
                <c:pt idx="45">
                  <c:v>41307</c:v>
                </c:pt>
                <c:pt idx="46">
                  <c:v>41335</c:v>
                </c:pt>
                <c:pt idx="47">
                  <c:v>41366</c:v>
                </c:pt>
                <c:pt idx="48">
                  <c:v>41396</c:v>
                </c:pt>
                <c:pt idx="49">
                  <c:v>41427</c:v>
                </c:pt>
                <c:pt idx="50">
                  <c:v>41457</c:v>
                </c:pt>
                <c:pt idx="51">
                  <c:v>41488</c:v>
                </c:pt>
                <c:pt idx="52">
                  <c:v>41519</c:v>
                </c:pt>
                <c:pt idx="53">
                  <c:v>41549</c:v>
                </c:pt>
                <c:pt idx="54">
                  <c:v>41580</c:v>
                </c:pt>
                <c:pt idx="55">
                  <c:v>41610</c:v>
                </c:pt>
                <c:pt idx="56">
                  <c:v>41641</c:v>
                </c:pt>
                <c:pt idx="57">
                  <c:v>41672</c:v>
                </c:pt>
                <c:pt idx="58">
                  <c:v>41700</c:v>
                </c:pt>
                <c:pt idx="59">
                  <c:v>41731</c:v>
                </c:pt>
                <c:pt idx="60">
                  <c:v>41761</c:v>
                </c:pt>
                <c:pt idx="61">
                  <c:v>41792</c:v>
                </c:pt>
                <c:pt idx="62">
                  <c:v>41822</c:v>
                </c:pt>
                <c:pt idx="63">
                  <c:v>41853</c:v>
                </c:pt>
                <c:pt idx="64">
                  <c:v>41884</c:v>
                </c:pt>
                <c:pt idx="65">
                  <c:v>41914</c:v>
                </c:pt>
                <c:pt idx="66">
                  <c:v>41945</c:v>
                </c:pt>
                <c:pt idx="67">
                  <c:v>41975</c:v>
                </c:pt>
                <c:pt idx="68">
                  <c:v>42006</c:v>
                </c:pt>
                <c:pt idx="69">
                  <c:v>42037</c:v>
                </c:pt>
                <c:pt idx="70">
                  <c:v>42065</c:v>
                </c:pt>
                <c:pt idx="71">
                  <c:v>42096</c:v>
                </c:pt>
                <c:pt idx="72">
                  <c:v>42126</c:v>
                </c:pt>
                <c:pt idx="73">
                  <c:v>42157</c:v>
                </c:pt>
                <c:pt idx="74">
                  <c:v>42187</c:v>
                </c:pt>
                <c:pt idx="75">
                  <c:v>42218</c:v>
                </c:pt>
                <c:pt idx="76">
                  <c:v>42249</c:v>
                </c:pt>
                <c:pt idx="77">
                  <c:v>42279</c:v>
                </c:pt>
                <c:pt idx="78">
                  <c:v>42310</c:v>
                </c:pt>
                <c:pt idx="79">
                  <c:v>42340</c:v>
                </c:pt>
                <c:pt idx="80">
                  <c:v>42371</c:v>
                </c:pt>
                <c:pt idx="81">
                  <c:v>42403</c:v>
                </c:pt>
                <c:pt idx="82">
                  <c:v>42435</c:v>
                </c:pt>
                <c:pt idx="83">
                  <c:v>42467</c:v>
                </c:pt>
                <c:pt idx="84">
                  <c:v>42499</c:v>
                </c:pt>
                <c:pt idx="85">
                  <c:v>42531</c:v>
                </c:pt>
                <c:pt idx="86">
                  <c:v>42563</c:v>
                </c:pt>
                <c:pt idx="87">
                  <c:v>42595</c:v>
                </c:pt>
                <c:pt idx="88">
                  <c:v>42627</c:v>
                </c:pt>
                <c:pt idx="89">
                  <c:v>42659</c:v>
                </c:pt>
                <c:pt idx="90">
                  <c:v>42691</c:v>
                </c:pt>
                <c:pt idx="91">
                  <c:v>42723</c:v>
                </c:pt>
                <c:pt idx="92">
                  <c:v>42755</c:v>
                </c:pt>
                <c:pt idx="93">
                  <c:v>42767</c:v>
                </c:pt>
                <c:pt idx="94">
                  <c:v>42807</c:v>
                </c:pt>
                <c:pt idx="95">
                  <c:v>42847</c:v>
                </c:pt>
                <c:pt idx="96">
                  <c:v>42864</c:v>
                </c:pt>
                <c:pt idx="97">
                  <c:v>42899</c:v>
                </c:pt>
                <c:pt idx="98">
                  <c:v>42928</c:v>
                </c:pt>
                <c:pt idx="99">
                  <c:v>42960</c:v>
                </c:pt>
                <c:pt idx="100">
                  <c:v>42992</c:v>
                </c:pt>
                <c:pt idx="101">
                  <c:v>43024</c:v>
                </c:pt>
                <c:pt idx="102">
                  <c:v>43056</c:v>
                </c:pt>
                <c:pt idx="103">
                  <c:v>43088</c:v>
                </c:pt>
                <c:pt idx="104">
                  <c:v>43120</c:v>
                </c:pt>
                <c:pt idx="105">
                  <c:v>43152</c:v>
                </c:pt>
                <c:pt idx="106">
                  <c:v>43184</c:v>
                </c:pt>
                <c:pt idx="107">
                  <c:v>43216</c:v>
                </c:pt>
                <c:pt idx="108">
                  <c:v>43248</c:v>
                </c:pt>
                <c:pt idx="109">
                  <c:v>43280</c:v>
                </c:pt>
                <c:pt idx="110">
                  <c:v>43312</c:v>
                </c:pt>
                <c:pt idx="111">
                  <c:v>43313</c:v>
                </c:pt>
                <c:pt idx="112">
                  <c:v>43345</c:v>
                </c:pt>
                <c:pt idx="113">
                  <c:v>43374</c:v>
                </c:pt>
                <c:pt idx="114">
                  <c:v>43434</c:v>
                </c:pt>
                <c:pt idx="115">
                  <c:v>43453</c:v>
                </c:pt>
                <c:pt idx="116">
                  <c:v>43472</c:v>
                </c:pt>
                <c:pt idx="117">
                  <c:v>43522</c:v>
                </c:pt>
                <c:pt idx="118">
                  <c:v>43541</c:v>
                </c:pt>
                <c:pt idx="119">
                  <c:v>43562</c:v>
                </c:pt>
                <c:pt idx="120">
                  <c:v>43611</c:v>
                </c:pt>
                <c:pt idx="121">
                  <c:v>43623</c:v>
                </c:pt>
                <c:pt idx="122">
                  <c:v>43653</c:v>
                </c:pt>
                <c:pt idx="123">
                  <c:v>43685</c:v>
                </c:pt>
                <c:pt idx="124">
                  <c:v>43717</c:v>
                </c:pt>
                <c:pt idx="125">
                  <c:v>43749</c:v>
                </c:pt>
                <c:pt idx="126">
                  <c:v>43781</c:v>
                </c:pt>
                <c:pt idx="127">
                  <c:v>43813</c:v>
                </c:pt>
                <c:pt idx="128">
                  <c:v>43845</c:v>
                </c:pt>
                <c:pt idx="129">
                  <c:v>43877</c:v>
                </c:pt>
                <c:pt idx="130">
                  <c:v>43909</c:v>
                </c:pt>
                <c:pt idx="131">
                  <c:v>43941</c:v>
                </c:pt>
                <c:pt idx="132">
                  <c:v>43973</c:v>
                </c:pt>
              </c:numCache>
            </c:numRef>
          </c:cat>
          <c:val>
            <c:numRef>
              <c:f>'All sectors'!$F$294:$F$426</c:f>
              <c:numCache>
                <c:formatCode>0.0</c:formatCode>
                <c:ptCount val="133"/>
                <c:pt idx="0">
                  <c:v>-41.47149122807015</c:v>
                </c:pt>
                <c:pt idx="1">
                  <c:v>-41.47149122807015</c:v>
                </c:pt>
                <c:pt idx="2">
                  <c:v>-41.47149122807015</c:v>
                </c:pt>
                <c:pt idx="3">
                  <c:v>-41.47149122807015</c:v>
                </c:pt>
                <c:pt idx="4">
                  <c:v>-41.47149122807015</c:v>
                </c:pt>
                <c:pt idx="5">
                  <c:v>-41.47149122807015</c:v>
                </c:pt>
                <c:pt idx="6">
                  <c:v>-41.47149122807015</c:v>
                </c:pt>
                <c:pt idx="7">
                  <c:v>-41.47149122807015</c:v>
                </c:pt>
                <c:pt idx="8">
                  <c:v>-41.47149122807015</c:v>
                </c:pt>
                <c:pt idx="9">
                  <c:v>-41.47149122807015</c:v>
                </c:pt>
                <c:pt idx="10">
                  <c:v>-41.47149122807015</c:v>
                </c:pt>
                <c:pt idx="11">
                  <c:v>-41.47149122807015</c:v>
                </c:pt>
                <c:pt idx="12">
                  <c:v>-41.47149122807015</c:v>
                </c:pt>
                <c:pt idx="13">
                  <c:v>-41.47149122807015</c:v>
                </c:pt>
                <c:pt idx="14">
                  <c:v>-41.47149122807015</c:v>
                </c:pt>
                <c:pt idx="15">
                  <c:v>-41.47149122807015</c:v>
                </c:pt>
                <c:pt idx="16">
                  <c:v>-41.47149122807015</c:v>
                </c:pt>
                <c:pt idx="17">
                  <c:v>-41.47149122807015</c:v>
                </c:pt>
                <c:pt idx="18">
                  <c:v>-41.47149122807015</c:v>
                </c:pt>
                <c:pt idx="19">
                  <c:v>-41.47149122807015</c:v>
                </c:pt>
                <c:pt idx="20">
                  <c:v>-41.47149122807015</c:v>
                </c:pt>
                <c:pt idx="21">
                  <c:v>-41.47149122807015</c:v>
                </c:pt>
                <c:pt idx="22">
                  <c:v>-41.47149122807015</c:v>
                </c:pt>
                <c:pt idx="23">
                  <c:v>-41.47149122807015</c:v>
                </c:pt>
                <c:pt idx="24">
                  <c:v>-41.47149122807015</c:v>
                </c:pt>
                <c:pt idx="25">
                  <c:v>-41.47149122807015</c:v>
                </c:pt>
                <c:pt idx="26">
                  <c:v>-41.47149122807015</c:v>
                </c:pt>
                <c:pt idx="27">
                  <c:v>-41.47149122807015</c:v>
                </c:pt>
                <c:pt idx="28">
                  <c:v>-41.47149122807015</c:v>
                </c:pt>
                <c:pt idx="29">
                  <c:v>-41.47149122807015</c:v>
                </c:pt>
                <c:pt idx="30">
                  <c:v>-41.47149122807015</c:v>
                </c:pt>
                <c:pt idx="31">
                  <c:v>-41.47149122807015</c:v>
                </c:pt>
                <c:pt idx="32">
                  <c:v>-41.47149122807015</c:v>
                </c:pt>
                <c:pt idx="33">
                  <c:v>-41.47149122807015</c:v>
                </c:pt>
                <c:pt idx="34">
                  <c:v>-41.47149122807015</c:v>
                </c:pt>
                <c:pt idx="35">
                  <c:v>-41.47149122807015</c:v>
                </c:pt>
                <c:pt idx="36">
                  <c:v>-41.47149122807015</c:v>
                </c:pt>
                <c:pt idx="37">
                  <c:v>-41.47149122807015</c:v>
                </c:pt>
                <c:pt idx="38">
                  <c:v>-41.47149122807015</c:v>
                </c:pt>
                <c:pt idx="39">
                  <c:v>-41.47149122807015</c:v>
                </c:pt>
                <c:pt idx="40">
                  <c:v>-41.47149122807015</c:v>
                </c:pt>
                <c:pt idx="41">
                  <c:v>-41.47149122807015</c:v>
                </c:pt>
                <c:pt idx="42">
                  <c:v>-41.47149122807015</c:v>
                </c:pt>
                <c:pt idx="43">
                  <c:v>-41.47149122807015</c:v>
                </c:pt>
                <c:pt idx="44">
                  <c:v>-41.47149122807015</c:v>
                </c:pt>
                <c:pt idx="45">
                  <c:v>-41.47149122807015</c:v>
                </c:pt>
                <c:pt idx="46">
                  <c:v>-41.47149122807015</c:v>
                </c:pt>
                <c:pt idx="47">
                  <c:v>-41.47149122807015</c:v>
                </c:pt>
                <c:pt idx="48">
                  <c:v>-41.47149122807015</c:v>
                </c:pt>
                <c:pt idx="49">
                  <c:v>-41.47149122807015</c:v>
                </c:pt>
                <c:pt idx="50">
                  <c:v>-41.47149122807015</c:v>
                </c:pt>
                <c:pt idx="51">
                  <c:v>-41.47149122807015</c:v>
                </c:pt>
                <c:pt idx="52">
                  <c:v>-41.47149122807015</c:v>
                </c:pt>
                <c:pt idx="53">
                  <c:v>-41.47149122807015</c:v>
                </c:pt>
                <c:pt idx="54">
                  <c:v>-41.47149122807015</c:v>
                </c:pt>
                <c:pt idx="55">
                  <c:v>-41.47149122807015</c:v>
                </c:pt>
                <c:pt idx="56">
                  <c:v>-41.47149122807015</c:v>
                </c:pt>
                <c:pt idx="57">
                  <c:v>-41.47149122807015</c:v>
                </c:pt>
                <c:pt idx="58">
                  <c:v>-41.47149122807015</c:v>
                </c:pt>
                <c:pt idx="59">
                  <c:v>-41.47149122807015</c:v>
                </c:pt>
                <c:pt idx="60">
                  <c:v>-41.47149122807015</c:v>
                </c:pt>
                <c:pt idx="61">
                  <c:v>-41.47149122807015</c:v>
                </c:pt>
                <c:pt idx="62">
                  <c:v>-41.47149122807015</c:v>
                </c:pt>
                <c:pt idx="63">
                  <c:v>-41.47149122807015</c:v>
                </c:pt>
                <c:pt idx="64">
                  <c:v>-41.47149122807015</c:v>
                </c:pt>
                <c:pt idx="65">
                  <c:v>-41.47149122807015</c:v>
                </c:pt>
                <c:pt idx="66">
                  <c:v>-41.47149122807015</c:v>
                </c:pt>
                <c:pt idx="67">
                  <c:v>-41.47149122807015</c:v>
                </c:pt>
                <c:pt idx="68">
                  <c:v>-41.47149122807015</c:v>
                </c:pt>
                <c:pt idx="69">
                  <c:v>-41.47149122807015</c:v>
                </c:pt>
                <c:pt idx="70">
                  <c:v>-41.47149122807015</c:v>
                </c:pt>
                <c:pt idx="71">
                  <c:v>-41.47149122807015</c:v>
                </c:pt>
                <c:pt idx="72">
                  <c:v>-41.47149122807015</c:v>
                </c:pt>
                <c:pt idx="73">
                  <c:v>-41.47149122807015</c:v>
                </c:pt>
                <c:pt idx="74">
                  <c:v>-41.47149122807015</c:v>
                </c:pt>
                <c:pt idx="75">
                  <c:v>-41.47149122807015</c:v>
                </c:pt>
                <c:pt idx="76">
                  <c:v>-41.47149122807015</c:v>
                </c:pt>
                <c:pt idx="77">
                  <c:v>-41.47149122807015</c:v>
                </c:pt>
                <c:pt idx="78">
                  <c:v>-41.47149122807015</c:v>
                </c:pt>
                <c:pt idx="79">
                  <c:v>-41.47149122807015</c:v>
                </c:pt>
                <c:pt idx="80">
                  <c:v>-41.47149122807015</c:v>
                </c:pt>
                <c:pt idx="81">
                  <c:v>-41.47149122807015</c:v>
                </c:pt>
                <c:pt idx="82">
                  <c:v>-41.47149122807015</c:v>
                </c:pt>
                <c:pt idx="83">
                  <c:v>-41.47149122807015</c:v>
                </c:pt>
                <c:pt idx="84">
                  <c:v>-41.47149122807015</c:v>
                </c:pt>
                <c:pt idx="85">
                  <c:v>-41.47149122807015</c:v>
                </c:pt>
                <c:pt idx="86">
                  <c:v>-41.47149122807015</c:v>
                </c:pt>
                <c:pt idx="87">
                  <c:v>-41.47149122807015</c:v>
                </c:pt>
                <c:pt idx="88">
                  <c:v>-41.47149122807015</c:v>
                </c:pt>
                <c:pt idx="89">
                  <c:v>-41.47149122807015</c:v>
                </c:pt>
                <c:pt idx="90">
                  <c:v>-41.47149122807015</c:v>
                </c:pt>
                <c:pt idx="91">
                  <c:v>-41.47149122807015</c:v>
                </c:pt>
                <c:pt idx="92">
                  <c:v>-41.47149122807015</c:v>
                </c:pt>
                <c:pt idx="93">
                  <c:v>-41.47149122807015</c:v>
                </c:pt>
                <c:pt idx="94">
                  <c:v>-41.47149122807015</c:v>
                </c:pt>
                <c:pt idx="95">
                  <c:v>-41.47149122807015</c:v>
                </c:pt>
                <c:pt idx="96">
                  <c:v>-41.47149122807015</c:v>
                </c:pt>
                <c:pt idx="97">
                  <c:v>-41.47149122807015</c:v>
                </c:pt>
                <c:pt idx="98">
                  <c:v>-41.47149122807015</c:v>
                </c:pt>
                <c:pt idx="99">
                  <c:v>-41.47149122807015</c:v>
                </c:pt>
                <c:pt idx="100">
                  <c:v>-41.47149122807015</c:v>
                </c:pt>
                <c:pt idx="101">
                  <c:v>-41.47149122807015</c:v>
                </c:pt>
                <c:pt idx="102">
                  <c:v>-41.47149122807015</c:v>
                </c:pt>
                <c:pt idx="103">
                  <c:v>-41.47149122807015</c:v>
                </c:pt>
                <c:pt idx="104">
                  <c:v>-41.47149122807015</c:v>
                </c:pt>
                <c:pt idx="105">
                  <c:v>-41.47149122807015</c:v>
                </c:pt>
                <c:pt idx="106">
                  <c:v>-41.47149122807015</c:v>
                </c:pt>
                <c:pt idx="107">
                  <c:v>-41.47149122807015</c:v>
                </c:pt>
                <c:pt idx="108">
                  <c:v>-41.47149122807015</c:v>
                </c:pt>
                <c:pt idx="109">
                  <c:v>-41.47149122807015</c:v>
                </c:pt>
                <c:pt idx="110">
                  <c:v>-41.47149122807015</c:v>
                </c:pt>
                <c:pt idx="111">
                  <c:v>-41.47149122807015</c:v>
                </c:pt>
                <c:pt idx="112">
                  <c:v>-41.47149122807015</c:v>
                </c:pt>
                <c:pt idx="113">
                  <c:v>-41.47149122807015</c:v>
                </c:pt>
                <c:pt idx="114">
                  <c:v>-41.47149122807015</c:v>
                </c:pt>
                <c:pt idx="115">
                  <c:v>-41.47149122807015</c:v>
                </c:pt>
                <c:pt idx="116">
                  <c:v>-41.47149122807015</c:v>
                </c:pt>
                <c:pt idx="117">
                  <c:v>-41.47149122807015</c:v>
                </c:pt>
                <c:pt idx="118">
                  <c:v>-41.47149122807015</c:v>
                </c:pt>
                <c:pt idx="119">
                  <c:v>-41.47149122807015</c:v>
                </c:pt>
                <c:pt idx="120">
                  <c:v>-41.47149122807015</c:v>
                </c:pt>
                <c:pt idx="121">
                  <c:v>-41.47149122807015</c:v>
                </c:pt>
                <c:pt idx="122">
                  <c:v>-41.47149122807015</c:v>
                </c:pt>
                <c:pt idx="123">
                  <c:v>-41.47149122807015</c:v>
                </c:pt>
                <c:pt idx="124">
                  <c:v>-41.47149122807015</c:v>
                </c:pt>
                <c:pt idx="125">
                  <c:v>-41.47149122807015</c:v>
                </c:pt>
                <c:pt idx="126">
                  <c:v>-41.47149122807015</c:v>
                </c:pt>
                <c:pt idx="127">
                  <c:v>-41.47149122807015</c:v>
                </c:pt>
                <c:pt idx="128">
                  <c:v>-41.47149122807015</c:v>
                </c:pt>
                <c:pt idx="129">
                  <c:v>-41.47149122807015</c:v>
                </c:pt>
                <c:pt idx="130">
                  <c:v>-41.47149122807015</c:v>
                </c:pt>
                <c:pt idx="131">
                  <c:v>-41.47149122807015</c:v>
                </c:pt>
                <c:pt idx="132">
                  <c:v>-41.47149122807015</c:v>
                </c:pt>
              </c:numCache>
            </c:numRef>
          </c:val>
          <c:smooth val="0"/>
          <c:extLst xmlns:c16r2="http://schemas.microsoft.com/office/drawing/2015/06/chart">
            <c:ext xmlns:c16="http://schemas.microsoft.com/office/drawing/2014/chart" uri="{C3380CC4-5D6E-409C-BE32-E72D297353CC}">
              <c16:uniqueId val="{00000003-3BBC-485F-B507-E91484F58326}"/>
            </c:ext>
          </c:extLst>
        </c:ser>
        <c:dLbls>
          <c:showLegendKey val="0"/>
          <c:showVal val="0"/>
          <c:showCatName val="0"/>
          <c:showSerName val="0"/>
          <c:showPercent val="0"/>
          <c:showBubbleSize val="0"/>
        </c:dLbls>
        <c:smooth val="0"/>
        <c:axId val="168993744"/>
        <c:axId val="168994304"/>
      </c:lineChart>
      <c:dateAx>
        <c:axId val="168993744"/>
        <c:scaling>
          <c:orientation val="minMax"/>
          <c:max val="43952"/>
          <c:min val="42856"/>
        </c:scaling>
        <c:delete val="0"/>
        <c:axPos val="b"/>
        <c:numFmt formatCode="[$-408]mmm/yy;@" sourceLinked="1"/>
        <c:majorTickMark val="none"/>
        <c:minorTickMark val="none"/>
        <c:tickLblPos val="low"/>
        <c:spPr>
          <a:noFill/>
          <a:ln w="12700" cap="flat" cmpd="sng" algn="ctr">
            <a:solidFill>
              <a:schemeClr val="tx1">
                <a:lumMod val="15000"/>
                <a:lumOff val="85000"/>
              </a:schemeClr>
            </a:solidFill>
            <a:round/>
          </a:ln>
          <a:effectLst/>
        </c:spPr>
        <c:txPr>
          <a:bodyPr rot="-5400000"/>
          <a:lstStyle/>
          <a:p>
            <a:pPr>
              <a:defRPr/>
            </a:pPr>
            <a:endParaRPr lang="el-GR"/>
          </a:p>
        </c:txPr>
        <c:crossAx val="168994304"/>
        <c:crosses val="autoZero"/>
        <c:auto val="1"/>
        <c:lblOffset val="100"/>
        <c:baseTimeUnit val="months"/>
        <c:majorUnit val="3"/>
        <c:majorTimeUnit val="months"/>
      </c:dateAx>
      <c:valAx>
        <c:axId val="168994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a:noFill/>
          </a:ln>
          <a:effectLst/>
        </c:spPr>
        <c:txPr>
          <a:bodyPr rot="0"/>
          <a:lstStyle/>
          <a:p>
            <a:pPr>
              <a:defRPr/>
            </a:pPr>
            <a:endParaRPr lang="el-GR"/>
          </a:p>
        </c:txPr>
        <c:crossAx val="168993744"/>
        <c:crosses val="autoZero"/>
        <c:crossBetween val="between"/>
      </c:valAx>
      <c:spPr>
        <a:noFill/>
        <a:ln>
          <a:noFill/>
        </a:ln>
        <a:effectLst/>
      </c:spPr>
    </c:plotArea>
    <c:legend>
      <c:legendPos val="b"/>
      <c:layout>
        <c:manualLayout>
          <c:xMode val="edge"/>
          <c:yMode val="edge"/>
          <c:x val="6.1763832228943418E-4"/>
          <c:y val="0.85857952218514488"/>
          <c:w val="0.99938242653316323"/>
          <c:h val="0.14142047781485509"/>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2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Μεταβολή Δείκτη Προσδοκιών Μάιος-Φεβρουάριος 2020</a:t>
            </a:r>
            <a:endParaRPr lang="en-US"/>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Pt>
            <c:idx val="7"/>
            <c:invertIfNegative val="0"/>
            <c:bubble3D val="0"/>
            <c:spPr>
              <a:solidFill>
                <a:srgbClr val="92D050"/>
              </a:solidFill>
              <a:ln>
                <a:solidFill>
                  <a:schemeClr val="tx1">
                    <a:lumMod val="15000"/>
                    <a:lumOff val="85000"/>
                  </a:schemeClr>
                </a:solidFill>
              </a:ln>
              <a:effectLst/>
            </c:spPr>
            <c:extLst xmlns:c16r2="http://schemas.microsoft.com/office/drawing/2015/06/chart">
              <c:ext xmlns:c16="http://schemas.microsoft.com/office/drawing/2014/chart" uri="{C3380CC4-5D6E-409C-BE32-E72D297353CC}">
                <c16:uniqueId val="{00000001-7422-48ED-AA2B-0789C1FD1C0B}"/>
              </c:ext>
            </c:extLst>
          </c:dPt>
          <c:cat>
            <c:strRef>
              <c:f>Sheet1!$A$4:$A$14</c:f>
              <c:strCache>
                <c:ptCount val="11"/>
                <c:pt idx="0">
                  <c:v>Χερσαίες Μεταφορές</c:v>
                </c:pt>
                <c:pt idx="1">
                  <c:v>Υπηρεσίες</c:v>
                </c:pt>
                <c:pt idx="2">
                  <c:v>Πολυκαταστήματα</c:v>
                </c:pt>
                <c:pt idx="3">
                  <c:v>Πληροφορική - Λογισμικό</c:v>
                </c:pt>
                <c:pt idx="4">
                  <c:v>Ξενοδοχεία-Εστιατόρια</c:v>
                </c:pt>
                <c:pt idx="5">
                  <c:v>Λιανικό Εμπόριο</c:v>
                </c:pt>
                <c:pt idx="6">
                  <c:v>Ιδιωτ. Κατασκευές</c:v>
                </c:pt>
                <c:pt idx="7">
                  <c:v>Εμπόριο Τροφίμων - Ποτών</c:v>
                </c:pt>
                <c:pt idx="8">
                  <c:v>Εμπόριο Ένδυσης - Υπόδησης</c:v>
                </c:pt>
                <c:pt idx="9">
                  <c:v>Δημ. Κατασκευές </c:v>
                </c:pt>
                <c:pt idx="10">
                  <c:v>Βιομηχανία</c:v>
                </c:pt>
              </c:strCache>
            </c:strRef>
          </c:cat>
          <c:val>
            <c:numRef>
              <c:f>Sheet1!$B$4:$B$14</c:f>
              <c:numCache>
                <c:formatCode>General</c:formatCode>
                <c:ptCount val="11"/>
                <c:pt idx="0">
                  <c:v>-74.849999999999994</c:v>
                </c:pt>
                <c:pt idx="1">
                  <c:v>-64.16</c:v>
                </c:pt>
                <c:pt idx="2">
                  <c:v>-47.039999999999992</c:v>
                </c:pt>
                <c:pt idx="3">
                  <c:v>-49.240000000000009</c:v>
                </c:pt>
                <c:pt idx="4">
                  <c:v>-86.54</c:v>
                </c:pt>
                <c:pt idx="5">
                  <c:v>-52.69</c:v>
                </c:pt>
                <c:pt idx="6">
                  <c:v>-64.7</c:v>
                </c:pt>
                <c:pt idx="7">
                  <c:v>8.75</c:v>
                </c:pt>
                <c:pt idx="8">
                  <c:v>-5.7000000000000028</c:v>
                </c:pt>
                <c:pt idx="9">
                  <c:v>-57.9</c:v>
                </c:pt>
                <c:pt idx="10">
                  <c:v>-28.5</c:v>
                </c:pt>
              </c:numCache>
            </c:numRef>
          </c:val>
          <c:extLst xmlns:c16r2="http://schemas.microsoft.com/office/drawing/2015/06/chart">
            <c:ext xmlns:c16="http://schemas.microsoft.com/office/drawing/2014/chart" uri="{C3380CC4-5D6E-409C-BE32-E72D297353CC}">
              <c16:uniqueId val="{00000000-7422-48ED-AA2B-0789C1FD1C0B}"/>
            </c:ext>
          </c:extLst>
        </c:ser>
        <c:dLbls>
          <c:showLegendKey val="0"/>
          <c:showVal val="0"/>
          <c:showCatName val="0"/>
          <c:showSerName val="0"/>
          <c:showPercent val="0"/>
          <c:showBubbleSize val="0"/>
        </c:dLbls>
        <c:gapWidth val="182"/>
        <c:axId val="168996544"/>
        <c:axId val="168997104"/>
      </c:barChart>
      <c:catAx>
        <c:axId val="168996544"/>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vert="horz"/>
          <a:lstStyle/>
          <a:p>
            <a:pPr>
              <a:defRPr sz="900"/>
            </a:pPr>
            <a:endParaRPr lang="el-GR"/>
          </a:p>
        </c:txPr>
        <c:crossAx val="168997104"/>
        <c:crosses val="autoZero"/>
        <c:auto val="1"/>
        <c:lblAlgn val="ctr"/>
        <c:lblOffset val="100"/>
        <c:noMultiLvlLbl val="0"/>
      </c:catAx>
      <c:valAx>
        <c:axId val="168997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l-GR"/>
          </a:p>
        </c:txPr>
        <c:crossAx val="168996544"/>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Κατηγορίες επενδύσεων</a:t>
            </a:r>
            <a:endParaRPr lang="en-US"/>
          </a:p>
        </c:rich>
      </c:tx>
      <c:layout>
        <c:manualLayout>
          <c:xMode val="edge"/>
          <c:yMode val="edge"/>
          <c:x val="0.27523408836232816"/>
          <c:y val="7.8339781213823331E-3"/>
        </c:manualLayout>
      </c:layout>
      <c:overlay val="0"/>
      <c:spPr>
        <a:noFill/>
        <a:ln>
          <a:noFill/>
        </a:ln>
        <a:effectLst/>
      </c:spPr>
    </c:title>
    <c:autoTitleDeleted val="0"/>
    <c:plotArea>
      <c:layout>
        <c:manualLayout>
          <c:layoutTarget val="inner"/>
          <c:xMode val="edge"/>
          <c:yMode val="edge"/>
          <c:x val="7.8365919114865443E-2"/>
          <c:y val="9.7731742007297007E-2"/>
          <c:w val="0.8414567283431541"/>
          <c:h val="0.48304000989425516"/>
        </c:manualLayout>
      </c:layout>
      <c:lineChart>
        <c:grouping val="standard"/>
        <c:varyColors val="0"/>
        <c:ser>
          <c:idx val="0"/>
          <c:order val="0"/>
          <c:tx>
            <c:strRef>
              <c:f>'[Εθνικοί Λογαριασμοί.xlsx]ΑΕΠ-Επενδύσεις'!$D$1</c:f>
              <c:strCache>
                <c:ptCount val="1"/>
                <c:pt idx="0">
                  <c:v>Μηχανολογικός εξοπλισμός  - αμυντικά συστήματα (άξονας αριστερά)</c:v>
                </c:pt>
              </c:strCache>
            </c:strRef>
          </c:tx>
          <c:spPr>
            <a:ln w="28575" cap="rnd">
              <a:solidFill>
                <a:schemeClr val="accent1"/>
              </a:solidFill>
              <a:prstDash val="sysDash"/>
              <a:round/>
            </a:ln>
            <a:effectLst/>
          </c:spPr>
          <c:marker>
            <c:symbol val="none"/>
          </c:marker>
          <c:cat>
            <c:strRef>
              <c:f>'[Εθνικοί Λογαριασμοί.xlsx]ΑΕΠ-Επενδύσεις'!$A$6:$A$22</c:f>
              <c:strCache>
                <c:ptCount val="17"/>
                <c:pt idx="0">
                  <c:v>α' τρίμ. 2016</c:v>
                </c:pt>
                <c:pt idx="1">
                  <c:v>β' τρίμ. 2016</c:v>
                </c:pt>
                <c:pt idx="2">
                  <c:v>γ' τρίμ. 2016</c:v>
                </c:pt>
                <c:pt idx="3">
                  <c:v>δ' τρίμ. 2016</c:v>
                </c:pt>
                <c:pt idx="4">
                  <c:v>α' τρίμ. 2017</c:v>
                </c:pt>
                <c:pt idx="5">
                  <c:v>β' τρίμ. 2017</c:v>
                </c:pt>
                <c:pt idx="6">
                  <c:v>γ' τρίμ. 2017</c:v>
                </c:pt>
                <c:pt idx="7">
                  <c:v>δ' τρίμ. 2017</c:v>
                </c:pt>
                <c:pt idx="8">
                  <c:v>α' τρίμ. 2018</c:v>
                </c:pt>
                <c:pt idx="9">
                  <c:v>β' τρίμ. 2018</c:v>
                </c:pt>
                <c:pt idx="10">
                  <c:v>γ' τρίμ. 2018</c:v>
                </c:pt>
                <c:pt idx="11">
                  <c:v>δ' τρίμ. 2018</c:v>
                </c:pt>
                <c:pt idx="12">
                  <c:v>α' τρίμ. 2019</c:v>
                </c:pt>
                <c:pt idx="13">
                  <c:v>β' τρίμ. 2019</c:v>
                </c:pt>
                <c:pt idx="14">
                  <c:v>γ' τρίμ. 2019</c:v>
                </c:pt>
                <c:pt idx="15">
                  <c:v>δ' τρίμ. 2019</c:v>
                </c:pt>
                <c:pt idx="16">
                  <c:v>α' τρίμ. 2020</c:v>
                </c:pt>
              </c:strCache>
            </c:strRef>
          </c:cat>
          <c:val>
            <c:numRef>
              <c:f>'[Εθνικοί Λογαριασμοί.xlsx]ΑΕΠ-Επενδύσεις'!$D$6:$D$22</c:f>
              <c:numCache>
                <c:formatCode>0.0</c:formatCode>
                <c:ptCount val="17"/>
                <c:pt idx="0">
                  <c:v>1074.1750215383636</c:v>
                </c:pt>
                <c:pt idx="1">
                  <c:v>1036.7888373490071</c:v>
                </c:pt>
                <c:pt idx="2">
                  <c:v>1111.0337633565648</c:v>
                </c:pt>
                <c:pt idx="3">
                  <c:v>957.27457124068383</c:v>
                </c:pt>
                <c:pt idx="4">
                  <c:v>1024.3160907782351</c:v>
                </c:pt>
                <c:pt idx="5">
                  <c:v>1065.2639680623884</c:v>
                </c:pt>
                <c:pt idx="6">
                  <c:v>1107.6701047536901</c:v>
                </c:pt>
                <c:pt idx="7">
                  <c:v>1240.4090491923464</c:v>
                </c:pt>
                <c:pt idx="8">
                  <c:v>1261.0118205749895</c:v>
                </c:pt>
                <c:pt idx="9">
                  <c:v>1280.6779426885282</c:v>
                </c:pt>
                <c:pt idx="10">
                  <c:v>1306.1421936672057</c:v>
                </c:pt>
                <c:pt idx="11">
                  <c:v>1296.9905108805665</c:v>
                </c:pt>
                <c:pt idx="12">
                  <c:v>1322.7783804483608</c:v>
                </c:pt>
                <c:pt idx="13">
                  <c:v>1330.1524529523601</c:v>
                </c:pt>
                <c:pt idx="14">
                  <c:v>1318.0657710992234</c:v>
                </c:pt>
                <c:pt idx="15">
                  <c:v>1294.9789947167269</c:v>
                </c:pt>
                <c:pt idx="16">
                  <c:v>1240.5842185994072</c:v>
                </c:pt>
              </c:numCache>
            </c:numRef>
          </c:val>
          <c:smooth val="0"/>
          <c:extLst xmlns:c16r2="http://schemas.microsoft.com/office/drawing/2015/06/chart">
            <c:ext xmlns:c16="http://schemas.microsoft.com/office/drawing/2014/chart" uri="{C3380CC4-5D6E-409C-BE32-E72D297353CC}">
              <c16:uniqueId val="{00000000-DD58-4534-9E15-AE65757ABEA3}"/>
            </c:ext>
          </c:extLst>
        </c:ser>
        <c:ser>
          <c:idx val="1"/>
          <c:order val="1"/>
          <c:tx>
            <c:strRef>
              <c:f>'[Εθνικοί Λογαριασμοί.xlsx]ΑΕΠ-Επενδύσεις'!$E$1</c:f>
              <c:strCache>
                <c:ptCount val="1"/>
                <c:pt idx="0">
                  <c:v>Εξοπλισμός Τεχνολογιών Πληροφορικής - Επικοινωνίας (άξονας αριστερά)</c:v>
                </c:pt>
              </c:strCache>
            </c:strRef>
          </c:tx>
          <c:spPr>
            <a:ln w="28575" cap="rnd">
              <a:solidFill>
                <a:schemeClr val="accent2"/>
              </a:solidFill>
              <a:round/>
            </a:ln>
            <a:effectLst/>
          </c:spPr>
          <c:marker>
            <c:symbol val="none"/>
          </c:marker>
          <c:cat>
            <c:strRef>
              <c:f>'[Εθνικοί Λογαριασμοί.xlsx]ΑΕΠ-Επενδύσεις'!$A$6:$A$22</c:f>
              <c:strCache>
                <c:ptCount val="17"/>
                <c:pt idx="0">
                  <c:v>α' τρίμ. 2016</c:v>
                </c:pt>
                <c:pt idx="1">
                  <c:v>β' τρίμ. 2016</c:v>
                </c:pt>
                <c:pt idx="2">
                  <c:v>γ' τρίμ. 2016</c:v>
                </c:pt>
                <c:pt idx="3">
                  <c:v>δ' τρίμ. 2016</c:v>
                </c:pt>
                <c:pt idx="4">
                  <c:v>α' τρίμ. 2017</c:v>
                </c:pt>
                <c:pt idx="5">
                  <c:v>β' τρίμ. 2017</c:v>
                </c:pt>
                <c:pt idx="6">
                  <c:v>γ' τρίμ. 2017</c:v>
                </c:pt>
                <c:pt idx="7">
                  <c:v>δ' τρίμ. 2017</c:v>
                </c:pt>
                <c:pt idx="8">
                  <c:v>α' τρίμ. 2018</c:v>
                </c:pt>
                <c:pt idx="9">
                  <c:v>β' τρίμ. 2018</c:v>
                </c:pt>
                <c:pt idx="10">
                  <c:v>γ' τρίμ. 2018</c:v>
                </c:pt>
                <c:pt idx="11">
                  <c:v>δ' τρίμ. 2018</c:v>
                </c:pt>
                <c:pt idx="12">
                  <c:v>α' τρίμ. 2019</c:v>
                </c:pt>
                <c:pt idx="13">
                  <c:v>β' τρίμ. 2019</c:v>
                </c:pt>
                <c:pt idx="14">
                  <c:v>γ' τρίμ. 2019</c:v>
                </c:pt>
                <c:pt idx="15">
                  <c:v>δ' τρίμ. 2019</c:v>
                </c:pt>
                <c:pt idx="16">
                  <c:v>α' τρίμ. 2020</c:v>
                </c:pt>
              </c:strCache>
            </c:strRef>
          </c:cat>
          <c:val>
            <c:numRef>
              <c:f>'[Εθνικοί Λογαριασμοί.xlsx]ΑΕΠ-Επενδύσεις'!$E$6:$E$22</c:f>
              <c:numCache>
                <c:formatCode>0.0</c:formatCode>
                <c:ptCount val="17"/>
                <c:pt idx="0">
                  <c:v>377.33330608576404</c:v>
                </c:pt>
                <c:pt idx="1">
                  <c:v>346.20475775997664</c:v>
                </c:pt>
                <c:pt idx="2">
                  <c:v>327.68396778373676</c:v>
                </c:pt>
                <c:pt idx="3">
                  <c:v>280.12768242715464</c:v>
                </c:pt>
                <c:pt idx="4">
                  <c:v>316.62088837704476</c:v>
                </c:pt>
                <c:pt idx="5">
                  <c:v>342.29886679389472</c:v>
                </c:pt>
                <c:pt idx="6">
                  <c:v>363.00403990366016</c:v>
                </c:pt>
                <c:pt idx="7">
                  <c:v>374.97690890296411</c:v>
                </c:pt>
                <c:pt idx="8">
                  <c:v>404.47739320075777</c:v>
                </c:pt>
                <c:pt idx="9">
                  <c:v>397.24567371799515</c:v>
                </c:pt>
                <c:pt idx="10">
                  <c:v>420.6557604816656</c:v>
                </c:pt>
                <c:pt idx="11">
                  <c:v>409.17079050798617</c:v>
                </c:pt>
                <c:pt idx="12">
                  <c:v>417.64598284197911</c:v>
                </c:pt>
                <c:pt idx="13">
                  <c:v>418.02256023616769</c:v>
                </c:pt>
                <c:pt idx="14">
                  <c:v>412.22794279177276</c:v>
                </c:pt>
                <c:pt idx="15">
                  <c:v>417.76848785737661</c:v>
                </c:pt>
                <c:pt idx="16">
                  <c:v>378.22547892985637</c:v>
                </c:pt>
              </c:numCache>
            </c:numRef>
          </c:val>
          <c:smooth val="0"/>
          <c:extLst xmlns:c16r2="http://schemas.microsoft.com/office/drawing/2015/06/chart">
            <c:ext xmlns:c16="http://schemas.microsoft.com/office/drawing/2014/chart" uri="{C3380CC4-5D6E-409C-BE32-E72D297353CC}">
              <c16:uniqueId val="{00000001-DD58-4534-9E15-AE65757ABEA3}"/>
            </c:ext>
          </c:extLst>
        </c:ser>
        <c:dLbls>
          <c:showLegendKey val="0"/>
          <c:showVal val="0"/>
          <c:showCatName val="0"/>
          <c:showSerName val="0"/>
          <c:showPercent val="0"/>
          <c:showBubbleSize val="0"/>
        </c:dLbls>
        <c:marker val="1"/>
        <c:smooth val="0"/>
        <c:axId val="169476976"/>
        <c:axId val="169477536"/>
      </c:lineChart>
      <c:lineChart>
        <c:grouping val="standard"/>
        <c:varyColors val="0"/>
        <c:ser>
          <c:idx val="3"/>
          <c:order val="2"/>
          <c:tx>
            <c:strRef>
              <c:f>'[Εθνικοί Λογαριασμοί.xlsx]ΑΕΠ-Επενδύσεις'!$C$1</c:f>
              <c:strCache>
                <c:ptCount val="1"/>
                <c:pt idx="0">
                  <c:v>Ακαθ. σχηματισμός πάγιου κεφαλαίου (άξονας δεξιά)</c:v>
                </c:pt>
              </c:strCache>
            </c:strRef>
          </c:tx>
          <c:spPr>
            <a:ln w="28575" cap="rnd">
              <a:solidFill>
                <a:schemeClr val="accent6"/>
              </a:solidFill>
              <a:prstDash val="dash"/>
              <a:round/>
            </a:ln>
            <a:effectLst/>
          </c:spPr>
          <c:marker>
            <c:symbol val="none"/>
          </c:marker>
          <c:val>
            <c:numRef>
              <c:f>'[Εθνικοί Λογαριασμοί.xlsx]ΑΕΠ-Επενδύσεις'!$C$6:$C$22</c:f>
              <c:numCache>
                <c:formatCode>0.0</c:formatCode>
                <c:ptCount val="17"/>
                <c:pt idx="0">
                  <c:v>5200.0377343050623</c:v>
                </c:pt>
                <c:pt idx="1">
                  <c:v>5527.9156676577522</c:v>
                </c:pt>
                <c:pt idx="2">
                  <c:v>5352.9960597428762</c:v>
                </c:pt>
                <c:pt idx="3">
                  <c:v>6099.4636475387051</c:v>
                </c:pt>
                <c:pt idx="4">
                  <c:v>5608.8642190401115</c:v>
                </c:pt>
                <c:pt idx="5">
                  <c:v>5041.6224013676074</c:v>
                </c:pt>
                <c:pt idx="6">
                  <c:v>6761.2508130059259</c:v>
                </c:pt>
                <c:pt idx="7">
                  <c:v>6853.0549138588631</c:v>
                </c:pt>
                <c:pt idx="8">
                  <c:v>5120.5544157028871</c:v>
                </c:pt>
                <c:pt idx="9">
                  <c:v>5995.3805854851889</c:v>
                </c:pt>
                <c:pt idx="10">
                  <c:v>5249.3131282212162</c:v>
                </c:pt>
                <c:pt idx="11">
                  <c:v>4989.8675169057442</c:v>
                </c:pt>
                <c:pt idx="12">
                  <c:v>5571.8916869502682</c:v>
                </c:pt>
                <c:pt idx="13">
                  <c:v>5681.6164417927903</c:v>
                </c:pt>
                <c:pt idx="14">
                  <c:v>5381.3740188811753</c:v>
                </c:pt>
                <c:pt idx="15">
                  <c:v>5690.0037428765718</c:v>
                </c:pt>
                <c:pt idx="16">
                  <c:v>5214.7530025792294</c:v>
                </c:pt>
              </c:numCache>
            </c:numRef>
          </c:val>
          <c:smooth val="0"/>
          <c:extLst xmlns:c16r2="http://schemas.microsoft.com/office/drawing/2015/06/chart">
            <c:ext xmlns:c16="http://schemas.microsoft.com/office/drawing/2014/chart" uri="{C3380CC4-5D6E-409C-BE32-E72D297353CC}">
              <c16:uniqueId val="{00000002-DD58-4534-9E15-AE65757ABEA3}"/>
            </c:ext>
          </c:extLst>
        </c:ser>
        <c:ser>
          <c:idx val="2"/>
          <c:order val="3"/>
          <c:tx>
            <c:strRef>
              <c:f>'[Εθνικοί Λογαριασμοί.xlsx]ΑΕΠ-Επενδύσεις'!$F$1</c:f>
              <c:strCache>
                <c:ptCount val="1"/>
                <c:pt idx="0">
                  <c:v>Κατασκευές ( άξονας δεξιά)*</c:v>
                </c:pt>
              </c:strCache>
            </c:strRef>
          </c:tx>
          <c:spPr>
            <a:ln w="28575" cap="rnd">
              <a:solidFill>
                <a:schemeClr val="accent3"/>
              </a:solidFill>
              <a:prstDash val="dashDot"/>
              <a:round/>
            </a:ln>
            <a:effectLst/>
          </c:spPr>
          <c:marker>
            <c:symbol val="none"/>
          </c:marker>
          <c:val>
            <c:numRef>
              <c:f>'[Εθνικοί Λογαριασμοί.xlsx]ΑΕΠ-Επενδύσεις'!$F$6:$F$22</c:f>
              <c:numCache>
                <c:formatCode>0.0</c:formatCode>
                <c:ptCount val="17"/>
                <c:pt idx="0">
                  <c:v>2436.9305406740136</c:v>
                </c:pt>
                <c:pt idx="1">
                  <c:v>2475.0049023518422</c:v>
                </c:pt>
                <c:pt idx="2">
                  <c:v>2647.3129396355394</c:v>
                </c:pt>
                <c:pt idx="3">
                  <c:v>2641.0724010538543</c:v>
                </c:pt>
                <c:pt idx="4">
                  <c:v>2183.7309711259868</c:v>
                </c:pt>
                <c:pt idx="5">
                  <c:v>1833.4016203976005</c:v>
                </c:pt>
                <c:pt idx="6">
                  <c:v>4634.5085740147406</c:v>
                </c:pt>
                <c:pt idx="7">
                  <c:v>2334.6885032312407</c:v>
                </c:pt>
                <c:pt idx="8">
                  <c:v>2129.771278091006</c:v>
                </c:pt>
                <c:pt idx="9">
                  <c:v>2726.5140742471631</c:v>
                </c:pt>
                <c:pt idx="10">
                  <c:v>2162.7048152662405</c:v>
                </c:pt>
                <c:pt idx="11">
                  <c:v>1897.3676722923794</c:v>
                </c:pt>
                <c:pt idx="12">
                  <c:v>2215.6570430439688</c:v>
                </c:pt>
                <c:pt idx="13">
                  <c:v>1939.4801356779292</c:v>
                </c:pt>
                <c:pt idx="14">
                  <c:v>2154.6718065191021</c:v>
                </c:pt>
                <c:pt idx="15">
                  <c:v>2262.1404794452346</c:v>
                </c:pt>
                <c:pt idx="16">
                  <c:v>2219.4195406145145</c:v>
                </c:pt>
              </c:numCache>
            </c:numRef>
          </c:val>
          <c:smooth val="0"/>
          <c:extLst xmlns:c16r2="http://schemas.microsoft.com/office/drawing/2015/06/chart">
            <c:ext xmlns:c16="http://schemas.microsoft.com/office/drawing/2014/chart" uri="{C3380CC4-5D6E-409C-BE32-E72D297353CC}">
              <c16:uniqueId val="{00000003-DD58-4534-9E15-AE65757ABEA3}"/>
            </c:ext>
          </c:extLst>
        </c:ser>
        <c:ser>
          <c:idx val="4"/>
          <c:order val="4"/>
          <c:tx>
            <c:strRef>
              <c:f>'[Εθνικοί Λογαριασμοί.xlsx]ΑΕΠ-Επενδύσεις'!$G$1</c:f>
              <c:strCache>
                <c:ptCount val="1"/>
                <c:pt idx="0">
                  <c:v>Λοιπές επενδύσεις (άξονας δεξιά)**</c:v>
                </c:pt>
              </c:strCache>
            </c:strRef>
          </c:tx>
          <c:spPr>
            <a:ln w="28575" cap="rnd">
              <a:solidFill>
                <a:schemeClr val="accent4">
                  <a:lumMod val="60000"/>
                  <a:lumOff val="40000"/>
                </a:schemeClr>
              </a:solidFill>
              <a:round/>
            </a:ln>
            <a:effectLst/>
          </c:spPr>
          <c:marker>
            <c:symbol val="none"/>
          </c:marker>
          <c:val>
            <c:numRef>
              <c:f>'[Εθνικοί Λογαριασμοί.xlsx]ΑΕΠ-Επενδύσεις'!$G$6:$G$22</c:f>
              <c:numCache>
                <c:formatCode>0.0</c:formatCode>
                <c:ptCount val="17"/>
                <c:pt idx="0">
                  <c:v>1311.5988660069211</c:v>
                </c:pt>
                <c:pt idx="1">
                  <c:v>1669.9171701969262</c:v>
                </c:pt>
                <c:pt idx="2">
                  <c:v>1266.9653889670349</c:v>
                </c:pt>
                <c:pt idx="3">
                  <c:v>2220.9889928170123</c:v>
                </c:pt>
                <c:pt idx="4">
                  <c:v>2084.1962687588448</c:v>
                </c:pt>
                <c:pt idx="5">
                  <c:v>1800.6579461137237</c:v>
                </c:pt>
                <c:pt idx="6">
                  <c:v>656.06809433383569</c:v>
                </c:pt>
                <c:pt idx="7">
                  <c:v>2902.980452532312</c:v>
                </c:pt>
                <c:pt idx="8">
                  <c:v>1325.2939238361337</c:v>
                </c:pt>
                <c:pt idx="9">
                  <c:v>1590.9428948315026</c:v>
                </c:pt>
                <c:pt idx="10">
                  <c:v>1359.810358806104</c:v>
                </c:pt>
                <c:pt idx="11">
                  <c:v>1386.3385432248122</c:v>
                </c:pt>
                <c:pt idx="12">
                  <c:v>1615.8102806159595</c:v>
                </c:pt>
                <c:pt idx="13">
                  <c:v>1993.9612929263328</c:v>
                </c:pt>
                <c:pt idx="14">
                  <c:v>1496.4084984710767</c:v>
                </c:pt>
                <c:pt idx="15">
                  <c:v>1715.1157808572343</c:v>
                </c:pt>
                <c:pt idx="16">
                  <c:v>1376.5237644354515</c:v>
                </c:pt>
              </c:numCache>
            </c:numRef>
          </c:val>
          <c:smooth val="0"/>
          <c:extLst xmlns:c16r2="http://schemas.microsoft.com/office/drawing/2015/06/chart">
            <c:ext xmlns:c16="http://schemas.microsoft.com/office/drawing/2014/chart" uri="{C3380CC4-5D6E-409C-BE32-E72D297353CC}">
              <c16:uniqueId val="{00000004-DD58-4534-9E15-AE65757ABEA3}"/>
            </c:ext>
          </c:extLst>
        </c:ser>
        <c:dLbls>
          <c:showLegendKey val="0"/>
          <c:showVal val="0"/>
          <c:showCatName val="0"/>
          <c:showSerName val="0"/>
          <c:showPercent val="0"/>
          <c:showBubbleSize val="0"/>
        </c:dLbls>
        <c:marker val="1"/>
        <c:smooth val="0"/>
        <c:axId val="169478656"/>
        <c:axId val="169478096"/>
      </c:lineChart>
      <c:catAx>
        <c:axId val="16947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sz="1300"/>
            </a:pPr>
            <a:endParaRPr lang="el-GR"/>
          </a:p>
        </c:txPr>
        <c:crossAx val="169477536"/>
        <c:crosses val="autoZero"/>
        <c:auto val="1"/>
        <c:lblAlgn val="ctr"/>
        <c:lblOffset val="100"/>
        <c:noMultiLvlLbl val="0"/>
      </c:catAx>
      <c:valAx>
        <c:axId val="169477536"/>
        <c:scaling>
          <c:orientation val="minMax"/>
          <c:max val="20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vert="horz"/>
          <a:lstStyle/>
          <a:p>
            <a:pPr>
              <a:defRPr sz="1300"/>
            </a:pPr>
            <a:endParaRPr lang="el-GR"/>
          </a:p>
        </c:txPr>
        <c:crossAx val="169476976"/>
        <c:crosses val="autoZero"/>
        <c:crossBetween val="between"/>
        <c:majorUnit val="400"/>
        <c:minorUnit val="400"/>
        <c:dispUnits>
          <c:builtInUnit val="thousands"/>
          <c:dispUnitsLbl>
            <c:layout>
              <c:manualLayout>
                <c:xMode val="edge"/>
                <c:yMode val="edge"/>
                <c:x val="1.7847331583552055E-2"/>
                <c:y val="1.8518518518518517E-2"/>
              </c:manualLayout>
            </c:layout>
            <c:tx>
              <c:rich>
                <a:bodyPr rot="0"/>
                <a:lstStyle/>
                <a:p>
                  <a:pPr>
                    <a:defRPr/>
                  </a:pPr>
                  <a:r>
                    <a:rPr lang="el-GR"/>
                    <a:t>δισεκ. € </a:t>
                  </a:r>
                  <a:endParaRPr lang="en-US"/>
                </a:p>
              </c:rich>
            </c:tx>
            <c:spPr>
              <a:noFill/>
              <a:ln>
                <a:noFill/>
              </a:ln>
              <a:effectLst/>
            </c:spPr>
          </c:dispUnitsLbl>
        </c:dispUnits>
      </c:valAx>
      <c:valAx>
        <c:axId val="169478096"/>
        <c:scaling>
          <c:orientation val="minMax"/>
          <c:max val="7000"/>
        </c:scaling>
        <c:delete val="0"/>
        <c:axPos val="r"/>
        <c:numFmt formatCode="0.0" sourceLinked="1"/>
        <c:majorTickMark val="out"/>
        <c:minorTickMark val="none"/>
        <c:tickLblPos val="nextTo"/>
        <c:spPr>
          <a:noFill/>
          <a:ln>
            <a:noFill/>
          </a:ln>
          <a:effectLst/>
        </c:spPr>
        <c:txPr>
          <a:bodyPr rot="-60000000" vert="horz"/>
          <a:lstStyle/>
          <a:p>
            <a:pPr>
              <a:defRPr sz="1300"/>
            </a:pPr>
            <a:endParaRPr lang="el-GR"/>
          </a:p>
        </c:txPr>
        <c:crossAx val="169478656"/>
        <c:crosses val="max"/>
        <c:crossBetween val="between"/>
        <c:majorUnit val="1000"/>
        <c:dispUnits>
          <c:builtInUnit val="thousands"/>
          <c:dispUnitsLbl>
            <c:layout>
              <c:manualLayout>
                <c:xMode val="edge"/>
                <c:yMode val="edge"/>
                <c:x val="0.89220407502547872"/>
                <c:y val="2.3148148148148147E-2"/>
              </c:manualLayout>
            </c:layout>
            <c:tx>
              <c:rich>
                <a:bodyPr rot="0"/>
                <a:lstStyle/>
                <a:p>
                  <a:pPr>
                    <a:defRPr/>
                  </a:pPr>
                  <a:r>
                    <a:rPr lang="el-GR"/>
                    <a:t>δισεκ. €</a:t>
                  </a:r>
                  <a:endParaRPr lang="en-US"/>
                </a:p>
              </c:rich>
            </c:tx>
            <c:spPr>
              <a:noFill/>
              <a:ln>
                <a:noFill/>
              </a:ln>
              <a:effectLst/>
            </c:spPr>
          </c:dispUnitsLbl>
        </c:dispUnits>
      </c:valAx>
      <c:catAx>
        <c:axId val="169478656"/>
        <c:scaling>
          <c:orientation val="minMax"/>
        </c:scaling>
        <c:delete val="1"/>
        <c:axPos val="b"/>
        <c:majorTickMark val="out"/>
        <c:minorTickMark val="none"/>
        <c:tickLblPos val="nextTo"/>
        <c:crossAx val="169478096"/>
        <c:crosses val="autoZero"/>
        <c:auto val="1"/>
        <c:lblAlgn val="ctr"/>
        <c:lblOffset val="100"/>
        <c:noMultiLvlLbl val="0"/>
      </c:catAx>
      <c:spPr>
        <a:noFill/>
        <a:ln>
          <a:noFill/>
        </a:ln>
        <a:effectLst/>
      </c:spPr>
    </c:plotArea>
    <c:legend>
      <c:legendPos val="b"/>
      <c:layout>
        <c:manualLayout>
          <c:xMode val="edge"/>
          <c:yMode val="edge"/>
          <c:x val="0"/>
          <c:y val="0.81145094769596504"/>
          <c:w val="1"/>
          <c:h val="0.18854905230403493"/>
        </c:manualLayout>
      </c:layout>
      <c:overlay val="0"/>
      <c:spPr>
        <a:noFill/>
        <a:ln>
          <a:noFill/>
        </a:ln>
        <a:effectLst/>
      </c:spPr>
      <c:txPr>
        <a:bodyPr rot="0" vert="horz"/>
        <a:lstStyle/>
        <a:p>
          <a:pPr>
            <a:defRPr sz="1100"/>
          </a:pPr>
          <a:endParaRPr lang="el-GR"/>
        </a:p>
      </c:txPr>
    </c:legend>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ΑΕΠ (ρυθμός μεταβολής </a:t>
            </a:r>
            <a:r>
              <a:rPr lang="en-US"/>
              <a:t>y-o-y)</a:t>
            </a:r>
            <a:r>
              <a:rPr lang="el-GR"/>
              <a:t> </a:t>
            </a:r>
          </a:p>
        </c:rich>
      </c:tx>
      <c:layout>
        <c:manualLayout>
          <c:xMode val="edge"/>
          <c:yMode val="edge"/>
          <c:x val="0.24155755287693104"/>
          <c:y val="0"/>
        </c:manualLayout>
      </c:layout>
      <c:overlay val="0"/>
      <c:spPr>
        <a:noFill/>
        <a:ln>
          <a:noFill/>
        </a:ln>
        <a:effectLst/>
      </c:spPr>
    </c:title>
    <c:autoTitleDeleted val="0"/>
    <c:plotArea>
      <c:layout>
        <c:manualLayout>
          <c:layoutTarget val="inner"/>
          <c:xMode val="edge"/>
          <c:yMode val="edge"/>
          <c:x val="5.1751364598808781E-2"/>
          <c:y val="9.7816900667018244E-2"/>
          <c:w val="0.93464185082659024"/>
          <c:h val="0.63426362391235058"/>
        </c:manualLayout>
      </c:layout>
      <c:lineChart>
        <c:grouping val="standard"/>
        <c:varyColors val="0"/>
        <c:ser>
          <c:idx val="0"/>
          <c:order val="0"/>
          <c:tx>
            <c:strRef>
              <c:f>'[Δημοσιονομικά - Εθνικοί Λογαριασμοί.xlsx]Εθνικοί Λογαριασμοί'!$J$1</c:f>
              <c:strCache>
                <c:ptCount val="1"/>
                <c:pt idx="0">
                  <c:v>ΑΕΠ </c:v>
                </c:pt>
              </c:strCache>
            </c:strRef>
          </c:tx>
          <c:spPr>
            <a:ln w="28575" cap="rnd">
              <a:solidFill>
                <a:schemeClr val="accent1"/>
              </a:solidFill>
              <a:round/>
            </a:ln>
            <a:effectLst/>
          </c:spPr>
          <c:marker>
            <c:symbol val="none"/>
          </c:marker>
          <c:cat>
            <c:strRef>
              <c:f>'[Δημοσιονομικά - Εθνικοί Λογαριασμοί.xlsx]Εθνικοί Λογαριασμοί'!$I$6:$I$22</c:f>
              <c:strCache>
                <c:ptCount val="17"/>
                <c:pt idx="0">
                  <c:v>α' τρίμ. 2016</c:v>
                </c:pt>
                <c:pt idx="1">
                  <c:v>β' τρίμ. 2016</c:v>
                </c:pt>
                <c:pt idx="2">
                  <c:v>γ' τρίμ. 2016</c:v>
                </c:pt>
                <c:pt idx="3">
                  <c:v>δ' τρίμ. 2016</c:v>
                </c:pt>
                <c:pt idx="4">
                  <c:v>α' τρίμ. 2017</c:v>
                </c:pt>
                <c:pt idx="5">
                  <c:v>β' τρίμ. 2017</c:v>
                </c:pt>
                <c:pt idx="6">
                  <c:v>γ' τρίμ. 2017</c:v>
                </c:pt>
                <c:pt idx="7">
                  <c:v>δ' τρίμ. 2017</c:v>
                </c:pt>
                <c:pt idx="8">
                  <c:v>α' τρίμ. 2018</c:v>
                </c:pt>
                <c:pt idx="9">
                  <c:v>β' τρίμ. 2018</c:v>
                </c:pt>
                <c:pt idx="10">
                  <c:v>γ' τρίμ. 2018</c:v>
                </c:pt>
                <c:pt idx="11">
                  <c:v>δ' τρίμ. 2018</c:v>
                </c:pt>
                <c:pt idx="12">
                  <c:v>α' τρίμ. 2019</c:v>
                </c:pt>
                <c:pt idx="13">
                  <c:v>β' τρίμ. 2019</c:v>
                </c:pt>
                <c:pt idx="14">
                  <c:v>γ' τρίμ. 2019</c:v>
                </c:pt>
                <c:pt idx="15">
                  <c:v>δ' τρίμ. 2019</c:v>
                </c:pt>
                <c:pt idx="16">
                  <c:v>α' τρίμ. 2020</c:v>
                </c:pt>
              </c:strCache>
            </c:strRef>
          </c:cat>
          <c:val>
            <c:numRef>
              <c:f>'[Δημοσιονομικά - Εθνικοί Λογαριασμοί.xlsx]Εθνικοί Λογαριασμοί'!$J$6:$J$22</c:f>
              <c:numCache>
                <c:formatCode>0.0%</c:formatCode>
                <c:ptCount val="17"/>
                <c:pt idx="0">
                  <c:v>-6.4308123308400335E-3</c:v>
                </c:pt>
                <c:pt idx="1">
                  <c:v>-1.3099259095384874E-2</c:v>
                </c:pt>
                <c:pt idx="2">
                  <c:v>9.8206628895708987E-3</c:v>
                </c:pt>
                <c:pt idx="3">
                  <c:v>-3.7685942553403439E-4</c:v>
                </c:pt>
                <c:pt idx="4">
                  <c:v>-3.8743945793248669E-4</c:v>
                </c:pt>
                <c:pt idx="5">
                  <c:v>1.7364483716510743E-2</c:v>
                </c:pt>
                <c:pt idx="6">
                  <c:v>1.8539992335588666E-2</c:v>
                </c:pt>
                <c:pt idx="7">
                  <c:v>2.2419508583253672E-2</c:v>
                </c:pt>
                <c:pt idx="8">
                  <c:v>2.7048628429087826E-2</c:v>
                </c:pt>
                <c:pt idx="9">
                  <c:v>1.3636701668514118E-2</c:v>
                </c:pt>
                <c:pt idx="10">
                  <c:v>1.8547587676763261E-2</c:v>
                </c:pt>
                <c:pt idx="11">
                  <c:v>1.8021118144437909E-2</c:v>
                </c:pt>
                <c:pt idx="12">
                  <c:v>1.5553815918073475E-2</c:v>
                </c:pt>
                <c:pt idx="13">
                  <c:v>2.7762233180171462E-2</c:v>
                </c:pt>
                <c:pt idx="14">
                  <c:v>2.2617878891248961E-2</c:v>
                </c:pt>
                <c:pt idx="15">
                  <c:v>9.8804064246959464E-3</c:v>
                </c:pt>
                <c:pt idx="16">
                  <c:v>-8.643583809076958E-3</c:v>
                </c:pt>
              </c:numCache>
            </c:numRef>
          </c:val>
          <c:smooth val="0"/>
          <c:extLst xmlns:c16r2="http://schemas.microsoft.com/office/drawing/2015/06/chart">
            <c:ext xmlns:c16="http://schemas.microsoft.com/office/drawing/2014/chart" uri="{C3380CC4-5D6E-409C-BE32-E72D297353CC}">
              <c16:uniqueId val="{00000000-0056-440B-B478-B808D8B5A9B7}"/>
            </c:ext>
          </c:extLst>
        </c:ser>
        <c:dLbls>
          <c:showLegendKey val="0"/>
          <c:showVal val="0"/>
          <c:showCatName val="0"/>
          <c:showSerName val="0"/>
          <c:showPercent val="0"/>
          <c:showBubbleSize val="0"/>
        </c:dLbls>
        <c:smooth val="0"/>
        <c:axId val="169480896"/>
        <c:axId val="169481456"/>
      </c:lineChart>
      <c:catAx>
        <c:axId val="1694808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a:lstStyle/>
          <a:p>
            <a:pPr>
              <a:defRPr/>
            </a:pPr>
            <a:endParaRPr lang="el-GR"/>
          </a:p>
        </c:txPr>
        <c:crossAx val="169481456"/>
        <c:crosses val="autoZero"/>
        <c:auto val="1"/>
        <c:lblAlgn val="ctr"/>
        <c:lblOffset val="100"/>
        <c:noMultiLvlLbl val="0"/>
      </c:catAx>
      <c:valAx>
        <c:axId val="169481456"/>
        <c:scaling>
          <c:orientation val="minMax"/>
          <c:min val="-1.5000000000000003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el-GR"/>
          </a:p>
        </c:txPr>
        <c:crossAx val="1694808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49402204112553E-2"/>
          <c:y val="0.13432960482743395"/>
          <c:w val="0.86930796150481182"/>
          <c:h val="0.54441975126940911"/>
        </c:manualLayout>
      </c:layout>
      <c:lineChart>
        <c:grouping val="standard"/>
        <c:varyColors val="0"/>
        <c:ser>
          <c:idx val="0"/>
          <c:order val="0"/>
          <c:tx>
            <c:strRef>
              <c:f>'Δημοσιονομικά Στοιχεία'!$C$1</c:f>
              <c:strCache>
                <c:ptCount val="1"/>
                <c:pt idx="0">
                  <c:v>Έσοδα Γενικής Κυβέρνησης</c:v>
                </c:pt>
              </c:strCache>
            </c:strRef>
          </c:tx>
          <c:spPr>
            <a:ln w="28575" cap="rnd">
              <a:solidFill>
                <a:schemeClr val="accent1"/>
              </a:solidFill>
              <a:round/>
            </a:ln>
            <a:effectLst/>
          </c:spPr>
          <c:marker>
            <c:symbol val="none"/>
          </c:marker>
          <c:cat>
            <c:numRef>
              <c:f>'Δημοσιονομικά Στοιχεία'!$B$28:$B$52</c:f>
              <c:numCache>
                <c:formatCode>[$-408]mmm\-yy;@</c:formatCode>
                <c:ptCount val="25"/>
                <c:pt idx="0">
                  <c:v>43184</c:v>
                </c:pt>
                <c:pt idx="1">
                  <c:v>43216</c:v>
                </c:pt>
                <c:pt idx="2">
                  <c:v>43248</c:v>
                </c:pt>
                <c:pt idx="3">
                  <c:v>43280</c:v>
                </c:pt>
                <c:pt idx="4">
                  <c:v>43312</c:v>
                </c:pt>
                <c:pt idx="5">
                  <c:v>43313</c:v>
                </c:pt>
                <c:pt idx="6">
                  <c:v>43345</c:v>
                </c:pt>
                <c:pt idx="7">
                  <c:v>43374</c:v>
                </c:pt>
                <c:pt idx="8">
                  <c:v>43434</c:v>
                </c:pt>
                <c:pt idx="9">
                  <c:v>43453</c:v>
                </c:pt>
                <c:pt idx="10">
                  <c:v>43472</c:v>
                </c:pt>
                <c:pt idx="11">
                  <c:v>43522</c:v>
                </c:pt>
                <c:pt idx="12">
                  <c:v>43541</c:v>
                </c:pt>
                <c:pt idx="13">
                  <c:v>43561</c:v>
                </c:pt>
                <c:pt idx="14">
                  <c:v>43591</c:v>
                </c:pt>
                <c:pt idx="15">
                  <c:v>43642</c:v>
                </c:pt>
                <c:pt idx="16">
                  <c:v>43662</c:v>
                </c:pt>
                <c:pt idx="17">
                  <c:v>43685</c:v>
                </c:pt>
                <c:pt idx="18">
                  <c:v>43717</c:v>
                </c:pt>
                <c:pt idx="19">
                  <c:v>43749</c:v>
                </c:pt>
                <c:pt idx="20">
                  <c:v>43781</c:v>
                </c:pt>
                <c:pt idx="21">
                  <c:v>43813</c:v>
                </c:pt>
                <c:pt idx="22">
                  <c:v>43845</c:v>
                </c:pt>
                <c:pt idx="23">
                  <c:v>43877</c:v>
                </c:pt>
                <c:pt idx="24">
                  <c:v>43910</c:v>
                </c:pt>
              </c:numCache>
            </c:numRef>
          </c:cat>
          <c:val>
            <c:numRef>
              <c:f>'Δημοσιονομικά Στοιχεία'!$C$28:$C$52</c:f>
              <c:numCache>
                <c:formatCode>0.0</c:formatCode>
                <c:ptCount val="25"/>
                <c:pt idx="0">
                  <c:v>5446.5607971656391</c:v>
                </c:pt>
                <c:pt idx="1">
                  <c:v>5343.7934337159277</c:v>
                </c:pt>
                <c:pt idx="2">
                  <c:v>5162.1971946824706</c:v>
                </c:pt>
                <c:pt idx="3">
                  <c:v>6051.8229662206286</c:v>
                </c:pt>
                <c:pt idx="4">
                  <c:v>7457.20330416449</c:v>
                </c:pt>
                <c:pt idx="5">
                  <c:v>6711.6697524495903</c:v>
                </c:pt>
                <c:pt idx="6">
                  <c:v>7356.6695128075953</c:v>
                </c:pt>
                <c:pt idx="7">
                  <c:v>7276.567487115688</c:v>
                </c:pt>
                <c:pt idx="8">
                  <c:v>7113.1150670287971</c:v>
                </c:pt>
                <c:pt idx="9">
                  <c:v>9013.1282826532988</c:v>
                </c:pt>
                <c:pt idx="10">
                  <c:v>6683.5913069927392</c:v>
                </c:pt>
                <c:pt idx="11">
                  <c:v>7182.6925925980504</c:v>
                </c:pt>
                <c:pt idx="12">
                  <c:v>4943.6912042786407</c:v>
                </c:pt>
                <c:pt idx="13">
                  <c:v>6055.9373697629198</c:v>
                </c:pt>
                <c:pt idx="14">
                  <c:v>6866.5351971508826</c:v>
                </c:pt>
                <c:pt idx="15">
                  <c:v>6036.2783215204727</c:v>
                </c:pt>
                <c:pt idx="16">
                  <c:v>7996.8141376431377</c:v>
                </c:pt>
                <c:pt idx="17">
                  <c:v>6703.7738610705637</c:v>
                </c:pt>
                <c:pt idx="18">
                  <c:v>8036.6895479059458</c:v>
                </c:pt>
                <c:pt idx="19">
                  <c:v>7105.1532035993296</c:v>
                </c:pt>
                <c:pt idx="20">
                  <c:v>7829.606567287803</c:v>
                </c:pt>
                <c:pt idx="21">
                  <c:v>9548.0890958924865</c:v>
                </c:pt>
                <c:pt idx="22">
                  <c:v>6356.0645609687872</c:v>
                </c:pt>
                <c:pt idx="23">
                  <c:v>6282.4768776711662</c:v>
                </c:pt>
                <c:pt idx="24">
                  <c:v>5430.9267440350814</c:v>
                </c:pt>
              </c:numCache>
            </c:numRef>
          </c:val>
          <c:smooth val="0"/>
          <c:extLst xmlns:c16r2="http://schemas.microsoft.com/office/drawing/2015/06/chart">
            <c:ext xmlns:c16="http://schemas.microsoft.com/office/drawing/2014/chart" uri="{C3380CC4-5D6E-409C-BE32-E72D297353CC}">
              <c16:uniqueId val="{00000000-960A-4DDF-BCA4-18C31000D3E0}"/>
            </c:ext>
          </c:extLst>
        </c:ser>
        <c:ser>
          <c:idx val="1"/>
          <c:order val="1"/>
          <c:tx>
            <c:strRef>
              <c:f>'Δημοσιονομικά Στοιχεία'!$D$1</c:f>
              <c:strCache>
                <c:ptCount val="1"/>
                <c:pt idx="0">
                  <c:v>Δαπάνες Γενικής Κυβέρνησης</c:v>
                </c:pt>
              </c:strCache>
            </c:strRef>
          </c:tx>
          <c:spPr>
            <a:ln w="28575" cap="rnd">
              <a:solidFill>
                <a:schemeClr val="accent2"/>
              </a:solidFill>
              <a:round/>
            </a:ln>
            <a:effectLst/>
          </c:spPr>
          <c:marker>
            <c:symbol val="none"/>
          </c:marker>
          <c:cat>
            <c:numRef>
              <c:f>'Δημοσιονομικά Στοιχεία'!$B$28:$B$52</c:f>
              <c:numCache>
                <c:formatCode>[$-408]mmm\-yy;@</c:formatCode>
                <c:ptCount val="25"/>
                <c:pt idx="0">
                  <c:v>43184</c:v>
                </c:pt>
                <c:pt idx="1">
                  <c:v>43216</c:v>
                </c:pt>
                <c:pt idx="2">
                  <c:v>43248</c:v>
                </c:pt>
                <c:pt idx="3">
                  <c:v>43280</c:v>
                </c:pt>
                <c:pt idx="4">
                  <c:v>43312</c:v>
                </c:pt>
                <c:pt idx="5">
                  <c:v>43313</c:v>
                </c:pt>
                <c:pt idx="6">
                  <c:v>43345</c:v>
                </c:pt>
                <c:pt idx="7">
                  <c:v>43374</c:v>
                </c:pt>
                <c:pt idx="8">
                  <c:v>43434</c:v>
                </c:pt>
                <c:pt idx="9">
                  <c:v>43453</c:v>
                </c:pt>
                <c:pt idx="10">
                  <c:v>43472</c:v>
                </c:pt>
                <c:pt idx="11">
                  <c:v>43522</c:v>
                </c:pt>
                <c:pt idx="12">
                  <c:v>43541</c:v>
                </c:pt>
                <c:pt idx="13">
                  <c:v>43561</c:v>
                </c:pt>
                <c:pt idx="14">
                  <c:v>43591</c:v>
                </c:pt>
                <c:pt idx="15">
                  <c:v>43642</c:v>
                </c:pt>
                <c:pt idx="16">
                  <c:v>43662</c:v>
                </c:pt>
                <c:pt idx="17">
                  <c:v>43685</c:v>
                </c:pt>
                <c:pt idx="18">
                  <c:v>43717</c:v>
                </c:pt>
                <c:pt idx="19">
                  <c:v>43749</c:v>
                </c:pt>
                <c:pt idx="20">
                  <c:v>43781</c:v>
                </c:pt>
                <c:pt idx="21">
                  <c:v>43813</c:v>
                </c:pt>
                <c:pt idx="22">
                  <c:v>43845</c:v>
                </c:pt>
                <c:pt idx="23">
                  <c:v>43877</c:v>
                </c:pt>
                <c:pt idx="24">
                  <c:v>43910</c:v>
                </c:pt>
              </c:numCache>
            </c:numRef>
          </c:cat>
          <c:val>
            <c:numRef>
              <c:f>'Δημοσιονομικά Στοιχεία'!$D$28:$D$52</c:f>
              <c:numCache>
                <c:formatCode>0.0</c:formatCode>
                <c:ptCount val="25"/>
                <c:pt idx="0">
                  <c:v>6792.053694845521</c:v>
                </c:pt>
                <c:pt idx="1">
                  <c:v>5686.7518383715469</c:v>
                </c:pt>
                <c:pt idx="2">
                  <c:v>6113.5661349346192</c:v>
                </c:pt>
                <c:pt idx="3">
                  <c:v>6691.412987922824</c:v>
                </c:pt>
                <c:pt idx="4">
                  <c:v>6577.4125070575683</c:v>
                </c:pt>
                <c:pt idx="5">
                  <c:v>6602.860125151783</c:v>
                </c:pt>
                <c:pt idx="6">
                  <c:v>5998.7056176385449</c:v>
                </c:pt>
                <c:pt idx="7">
                  <c:v>6033.7620620567468</c:v>
                </c:pt>
                <c:pt idx="8">
                  <c:v>6444.0271606216556</c:v>
                </c:pt>
                <c:pt idx="9">
                  <c:v>11262.800798695622</c:v>
                </c:pt>
                <c:pt idx="10">
                  <c:v>6240.1481846574543</c:v>
                </c:pt>
                <c:pt idx="11">
                  <c:v>6420.6933354922157</c:v>
                </c:pt>
                <c:pt idx="12">
                  <c:v>6159.7120470644859</c:v>
                </c:pt>
                <c:pt idx="13">
                  <c:v>6589.9440686342059</c:v>
                </c:pt>
                <c:pt idx="14">
                  <c:v>7086.3564523745154</c:v>
                </c:pt>
                <c:pt idx="15">
                  <c:v>6360.2988319060678</c:v>
                </c:pt>
                <c:pt idx="16">
                  <c:v>6662.8098007473018</c:v>
                </c:pt>
                <c:pt idx="17">
                  <c:v>6560.0907375827228</c:v>
                </c:pt>
                <c:pt idx="18">
                  <c:v>6251.7708111236352</c:v>
                </c:pt>
                <c:pt idx="19">
                  <c:v>6141.7610967512446</c:v>
                </c:pt>
                <c:pt idx="20">
                  <c:v>6580.5903153658874</c:v>
                </c:pt>
                <c:pt idx="21">
                  <c:v>9064.1625626114983</c:v>
                </c:pt>
                <c:pt idx="22">
                  <c:v>6432.5546404696724</c:v>
                </c:pt>
                <c:pt idx="23">
                  <c:v>6432.21428251407</c:v>
                </c:pt>
                <c:pt idx="24">
                  <c:v>6447.3717682329734</c:v>
                </c:pt>
              </c:numCache>
            </c:numRef>
          </c:val>
          <c:smooth val="0"/>
          <c:extLst xmlns:c16r2="http://schemas.microsoft.com/office/drawing/2015/06/chart">
            <c:ext xmlns:c16="http://schemas.microsoft.com/office/drawing/2014/chart" uri="{C3380CC4-5D6E-409C-BE32-E72D297353CC}">
              <c16:uniqueId val="{00000001-960A-4DDF-BCA4-18C31000D3E0}"/>
            </c:ext>
          </c:extLst>
        </c:ser>
        <c:dLbls>
          <c:showLegendKey val="0"/>
          <c:showVal val="0"/>
          <c:showCatName val="0"/>
          <c:showSerName val="0"/>
          <c:showPercent val="0"/>
          <c:showBubbleSize val="0"/>
        </c:dLbls>
        <c:smooth val="0"/>
        <c:axId val="169390544"/>
        <c:axId val="169391104"/>
      </c:lineChart>
      <c:dateAx>
        <c:axId val="169390544"/>
        <c:scaling>
          <c:orientation val="minMax"/>
          <c:max val="43941"/>
        </c:scaling>
        <c:delete val="0"/>
        <c:axPos val="b"/>
        <c:numFmt formatCode="[$-408]mmm\-yy;@" sourceLinked="1"/>
        <c:majorTickMark val="out"/>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l-GR"/>
          </a:p>
        </c:txPr>
        <c:crossAx val="169391104"/>
        <c:crosses val="autoZero"/>
        <c:auto val="1"/>
        <c:lblOffset val="100"/>
        <c:baseTimeUnit val="days"/>
        <c:majorUnit val="1"/>
        <c:majorTimeUnit val="months"/>
      </c:dateAx>
      <c:valAx>
        <c:axId val="169391104"/>
        <c:scaling>
          <c:orientation val="minMax"/>
          <c:min val="2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l-GR"/>
          </a:p>
        </c:txPr>
        <c:crossAx val="169390544"/>
        <c:crosses val="autoZero"/>
        <c:crossBetween val="between"/>
        <c:majorUnit val="2000"/>
        <c:dispUnits>
          <c:builtInUnit val="thousands"/>
          <c:dispUnitsLbl>
            <c:layout>
              <c:manualLayout>
                <c:xMode val="edge"/>
                <c:yMode val="edge"/>
                <c:x val="2.1441269641690852E-2"/>
                <c:y val="1.0374499838146113E-3"/>
              </c:manualLayout>
            </c:layout>
            <c:tx>
              <c:rich>
                <a:bodyPr rot="0"/>
                <a:lstStyle/>
                <a:p>
                  <a:pPr>
                    <a:defRPr/>
                  </a:pPr>
                  <a:r>
                    <a:rPr lang="el-GR"/>
                    <a:t>δισεκ. €</a:t>
                  </a:r>
                  <a:endParaRPr lang="en-US"/>
                </a:p>
              </c:rich>
            </c:tx>
            <c:spPr>
              <a:noFill/>
              <a:ln>
                <a:noFill/>
              </a:ln>
              <a:effectLst/>
            </c:spPr>
          </c:dispUnitsLbl>
        </c:dispUnits>
      </c:valAx>
      <c:spPr>
        <a:noFill/>
        <a:ln>
          <a:noFill/>
        </a:ln>
        <a:effectLst/>
      </c:spPr>
    </c:plotArea>
    <c:legend>
      <c:legendPos val="b"/>
      <c:layout>
        <c:manualLayout>
          <c:xMode val="edge"/>
          <c:yMode val="edge"/>
          <c:x val="2.3092184486619888E-5"/>
          <c:y val="0.89301457060858047"/>
          <c:w val="0.99868739161865527"/>
          <c:h val="0.1043306994812612"/>
        </c:manualLayout>
      </c:layout>
      <c:overlay val="0"/>
      <c:spPr>
        <a:noFill/>
        <a:ln>
          <a:noFill/>
        </a:ln>
        <a:effectLst/>
      </c:spPr>
      <c:txPr>
        <a:bodyPr rot="0" vert="horz"/>
        <a:lstStyle/>
        <a:p>
          <a:pPr>
            <a:defRPr/>
          </a:pPr>
          <a:endParaRPr lang="el-GR"/>
        </a:p>
      </c:txPr>
    </c:legend>
    <c:plotVisOnly val="1"/>
    <c:dispBlanksAs val="gap"/>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3648293963254E-2"/>
          <c:y val="0.1111111111111111"/>
          <c:w val="0.90286351706036749"/>
          <c:h val="0.63650967694458749"/>
        </c:manualLayout>
      </c:layout>
      <c:barChart>
        <c:barDir val="col"/>
        <c:grouping val="clustered"/>
        <c:varyColors val="0"/>
        <c:ser>
          <c:idx val="0"/>
          <c:order val="0"/>
          <c:tx>
            <c:strRef>
              <c:f>'Δημοσιονομικά Στοιχεία'!$K$1</c:f>
              <c:strCache>
                <c:ptCount val="1"/>
                <c:pt idx="0">
                  <c:v>Έσοδα Γενικής Κυβέρνησης (σωρευτικά)</c:v>
                </c:pt>
              </c:strCache>
            </c:strRef>
          </c:tx>
          <c:spPr>
            <a:solidFill>
              <a:schemeClr val="accent1"/>
            </a:solidFill>
            <a:ln>
              <a:noFill/>
            </a:ln>
            <a:effectLst/>
          </c:spPr>
          <c:invertIfNegative val="0"/>
          <c:cat>
            <c:strRef>
              <c:f>('Δημοσιονομικά Στοιχεία'!$J$28,'Δημοσιονομικά Στοιχεία'!$J$40,'Δημοσιονομικά Στοιχεία'!$J$52)</c:f>
              <c:strCache>
                <c:ptCount val="3"/>
                <c:pt idx="0">
                  <c:v>Ιαν.-Mαρ. 2018</c:v>
                </c:pt>
                <c:pt idx="1">
                  <c:v>Ιαν.-Mαρ. 2019</c:v>
                </c:pt>
                <c:pt idx="2">
                  <c:v>Ιαν.-Mαρ. 2020</c:v>
                </c:pt>
              </c:strCache>
            </c:strRef>
          </c:cat>
          <c:val>
            <c:numRef>
              <c:f>('Δημοσιονομικά Στοιχεία'!$K$28,'Δημοσιονομικά Στοιχεία'!$K$40,'Δημοσιονομικά Στοιχεία'!$K$52)</c:f>
              <c:numCache>
                <c:formatCode>0.0</c:formatCode>
                <c:ptCount val="3"/>
                <c:pt idx="0">
                  <c:v>18916.596151125468</c:v>
                </c:pt>
                <c:pt idx="1">
                  <c:v>18809.97510386943</c:v>
                </c:pt>
                <c:pt idx="2">
                  <c:v>18069.468182675035</c:v>
                </c:pt>
              </c:numCache>
            </c:numRef>
          </c:val>
          <c:extLst xmlns:c16r2="http://schemas.microsoft.com/office/drawing/2015/06/chart">
            <c:ext xmlns:c16="http://schemas.microsoft.com/office/drawing/2014/chart" uri="{C3380CC4-5D6E-409C-BE32-E72D297353CC}">
              <c16:uniqueId val="{00000000-F424-47EB-939E-C6670CE76C0B}"/>
            </c:ext>
          </c:extLst>
        </c:ser>
        <c:ser>
          <c:idx val="1"/>
          <c:order val="1"/>
          <c:tx>
            <c:strRef>
              <c:f>'Δημοσιονομικά Στοιχεία'!$L$1</c:f>
              <c:strCache>
                <c:ptCount val="1"/>
                <c:pt idx="0">
                  <c:v>Δαπάνες Γενικής Κυβέρνησης (σωρευτικά)</c:v>
                </c:pt>
              </c:strCache>
            </c:strRef>
          </c:tx>
          <c:spPr>
            <a:solidFill>
              <a:schemeClr val="accent2"/>
            </a:solidFill>
            <a:ln>
              <a:noFill/>
            </a:ln>
            <a:effectLst/>
          </c:spPr>
          <c:invertIfNegative val="0"/>
          <c:cat>
            <c:strRef>
              <c:f>('Δημοσιονομικά Στοιχεία'!$J$28,'Δημοσιονομικά Στοιχεία'!$J$40,'Δημοσιονομικά Στοιχεία'!$J$52)</c:f>
              <c:strCache>
                <c:ptCount val="3"/>
                <c:pt idx="0">
                  <c:v>Ιαν.-Mαρ. 2018</c:v>
                </c:pt>
                <c:pt idx="1">
                  <c:v>Ιαν.-Mαρ. 2019</c:v>
                </c:pt>
                <c:pt idx="2">
                  <c:v>Ιαν.-Mαρ. 2020</c:v>
                </c:pt>
              </c:strCache>
            </c:strRef>
          </c:cat>
          <c:val>
            <c:numRef>
              <c:f>('Δημοσιονομικά Στοιχεία'!$L$28,'Δημοσιονομικά Στοιχεία'!$L$40,'Δημοσιονομικά Στοιχεία'!$L$52)</c:f>
              <c:numCache>
                <c:formatCode>0.0</c:formatCode>
                <c:ptCount val="3"/>
                <c:pt idx="0">
                  <c:v>18096.60866957737</c:v>
                </c:pt>
                <c:pt idx="1">
                  <c:v>18820.553567214156</c:v>
                </c:pt>
                <c:pt idx="2">
                  <c:v>19312.1406912167</c:v>
                </c:pt>
              </c:numCache>
            </c:numRef>
          </c:val>
          <c:extLst xmlns:c16r2="http://schemas.microsoft.com/office/drawing/2015/06/chart">
            <c:ext xmlns:c16="http://schemas.microsoft.com/office/drawing/2014/chart" uri="{C3380CC4-5D6E-409C-BE32-E72D297353CC}">
              <c16:uniqueId val="{00000001-F424-47EB-939E-C6670CE76C0B}"/>
            </c:ext>
          </c:extLst>
        </c:ser>
        <c:dLbls>
          <c:showLegendKey val="0"/>
          <c:showVal val="0"/>
          <c:showCatName val="0"/>
          <c:showSerName val="0"/>
          <c:showPercent val="0"/>
          <c:showBubbleSize val="0"/>
        </c:dLbls>
        <c:gapWidth val="219"/>
        <c:overlap val="-27"/>
        <c:axId val="169393904"/>
        <c:axId val="169394464"/>
      </c:barChart>
      <c:catAx>
        <c:axId val="16939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169394464"/>
        <c:crosses val="autoZero"/>
        <c:auto val="1"/>
        <c:lblAlgn val="ctr"/>
        <c:lblOffset val="100"/>
        <c:noMultiLvlLbl val="0"/>
      </c:catAx>
      <c:valAx>
        <c:axId val="169394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a:lstStyle/>
              <a:p>
                <a:pPr>
                  <a:defRPr/>
                </a:pPr>
                <a:r>
                  <a:rPr lang="el-GR"/>
                  <a:t>δισεκ. €</a:t>
                </a:r>
              </a:p>
            </c:rich>
          </c:tx>
          <c:layout>
            <c:manualLayout>
              <c:xMode val="edge"/>
              <c:yMode val="edge"/>
              <c:x val="0"/>
              <c:y val="3.4481767406168724E-3"/>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169393904"/>
        <c:crosses val="autoZero"/>
        <c:crossBetween val="between"/>
        <c:dispUnits>
          <c:builtInUnit val="thousands"/>
        </c:dispUnits>
      </c:valAx>
      <c:spPr>
        <a:noFill/>
        <a:ln w="25400">
          <a:noFill/>
        </a:ln>
        <a:effectLst/>
      </c:spPr>
    </c:plotArea>
    <c:legend>
      <c:legendPos val="b"/>
      <c:layout>
        <c:manualLayout>
          <c:xMode val="edge"/>
          <c:yMode val="edge"/>
          <c:x val="0.1356159230096238"/>
          <c:y val="0.87384149897929431"/>
          <c:w val="0.76765704286964132"/>
          <c:h val="0.12615865773787621"/>
        </c:manualLayout>
      </c:layout>
      <c:overlay val="0"/>
      <c:spPr>
        <a:noFill/>
        <a:ln>
          <a:noFill/>
        </a:ln>
        <a:effectLst/>
      </c:spPr>
      <c:txPr>
        <a:bodyPr rot="0" vert="horz"/>
        <a:lstStyle/>
        <a:p>
          <a:pPr>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l-GR"/>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500"/>
            </a:pPr>
            <a:r>
              <a:rPr lang="el-GR" sz="1450" dirty="0"/>
              <a:t>Φυσική μεταβολή πληθυσμού (γεννήσεις - θάνατοι)</a:t>
            </a:r>
          </a:p>
        </c:rich>
      </c:tx>
      <c:layout>
        <c:manualLayout>
          <c:xMode val="edge"/>
          <c:yMode val="edge"/>
          <c:x val="0.17149760314190554"/>
          <c:y val="0"/>
        </c:manualLayout>
      </c:layout>
      <c:overlay val="1"/>
    </c:title>
    <c:autoTitleDeleted val="0"/>
    <c:plotArea>
      <c:layout>
        <c:manualLayout>
          <c:layoutTarget val="inner"/>
          <c:xMode val="edge"/>
          <c:yMode val="edge"/>
          <c:x val="0.16186646901411161"/>
          <c:y val="3.7865045952127724E-2"/>
          <c:w val="0.81123866546021606"/>
          <c:h val="0.83622614427996822"/>
        </c:manualLayout>
      </c:layout>
      <c:lineChart>
        <c:grouping val="standard"/>
        <c:varyColors val="0"/>
        <c:ser>
          <c:idx val="1"/>
          <c:order val="0"/>
          <c:tx>
            <c:strRef>
              <c:f>'7-yes'!$H$5</c:f>
              <c:strCache>
                <c:ptCount val="1"/>
                <c:pt idx="0">
                  <c:v>Φυσική μεταβολή πληθυσμού (γεννήσεις - θάνατοι)</c:v>
                </c:pt>
              </c:strCache>
            </c:strRef>
          </c:tx>
          <c:spPr>
            <a:ln w="28575" cap="rnd">
              <a:solidFill>
                <a:schemeClr val="accent2"/>
              </a:solidFill>
              <a:round/>
            </a:ln>
            <a:effectLst/>
          </c:spPr>
          <c:marker>
            <c:symbol val="none"/>
          </c:marker>
          <c:dLbls>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'7-yes'!$E$6:$E$21</c:f>
              <c:numCache>
                <c:formatCode>General</c:formatCode>
                <c:ptCount val="16"/>
                <c:pt idx="0">
                  <c:v>1931</c:v>
                </c:pt>
                <c:pt idx="1">
                  <c:v>1950</c:v>
                </c:pt>
                <c:pt idx="2">
                  <c:v>1960</c:v>
                </c:pt>
                <c:pt idx="3">
                  <c:v>1970</c:v>
                </c:pt>
                <c:pt idx="4">
                  <c:v>1980</c:v>
                </c:pt>
                <c:pt idx="5">
                  <c:v>1990</c:v>
                </c:pt>
                <c:pt idx="6">
                  <c:v>2000</c:v>
                </c:pt>
                <c:pt idx="7">
                  <c:v>2010</c:v>
                </c:pt>
                <c:pt idx="8">
                  <c:v>2011</c:v>
                </c:pt>
                <c:pt idx="9">
                  <c:v>2012</c:v>
                </c:pt>
                <c:pt idx="10">
                  <c:v>2013</c:v>
                </c:pt>
                <c:pt idx="11">
                  <c:v>2014</c:v>
                </c:pt>
                <c:pt idx="12">
                  <c:v>2015</c:v>
                </c:pt>
                <c:pt idx="13">
                  <c:v>2016</c:v>
                </c:pt>
                <c:pt idx="14">
                  <c:v>2017</c:v>
                </c:pt>
                <c:pt idx="15">
                  <c:v>2018</c:v>
                </c:pt>
              </c:numCache>
            </c:numRef>
          </c:cat>
          <c:val>
            <c:numRef>
              <c:f>'7-yes'!$H$6:$H$21</c:f>
              <c:numCache>
                <c:formatCode>#,##0</c:formatCode>
                <c:ptCount val="16"/>
                <c:pt idx="0">
                  <c:v>84874</c:v>
                </c:pt>
                <c:pt idx="1">
                  <c:v>97379</c:v>
                </c:pt>
                <c:pt idx="2">
                  <c:v>96676</c:v>
                </c:pt>
                <c:pt idx="3">
                  <c:v>70919</c:v>
                </c:pt>
                <c:pt idx="4">
                  <c:v>60852</c:v>
                </c:pt>
                <c:pt idx="5">
                  <c:v>8077</c:v>
                </c:pt>
                <c:pt idx="6">
                  <c:v>-1896</c:v>
                </c:pt>
                <c:pt idx="7">
                  <c:v>5682</c:v>
                </c:pt>
                <c:pt idx="8">
                  <c:v>-4671</c:v>
                </c:pt>
                <c:pt idx="9">
                  <c:v>-16297</c:v>
                </c:pt>
                <c:pt idx="10">
                  <c:v>-17660</c:v>
                </c:pt>
                <c:pt idx="11">
                  <c:v>-21592</c:v>
                </c:pt>
                <c:pt idx="12">
                  <c:v>-29715</c:v>
                </c:pt>
                <c:pt idx="13">
                  <c:v>-25894</c:v>
                </c:pt>
                <c:pt idx="14">
                  <c:v>-35948</c:v>
                </c:pt>
                <c:pt idx="15">
                  <c:v>-33857</c:v>
                </c:pt>
              </c:numCache>
            </c:numRef>
          </c:val>
          <c:smooth val="0"/>
          <c:extLst xmlns:c16r2="http://schemas.microsoft.com/office/drawing/2015/06/chart">
            <c:ext xmlns:c16="http://schemas.microsoft.com/office/drawing/2014/chart" uri="{C3380CC4-5D6E-409C-BE32-E72D297353CC}">
              <c16:uniqueId val="{00000000-9296-47CF-BF77-CBE09C1E9FAA}"/>
            </c:ext>
          </c:extLst>
        </c:ser>
        <c:dLbls>
          <c:showLegendKey val="0"/>
          <c:showVal val="1"/>
          <c:showCatName val="0"/>
          <c:showSerName val="0"/>
          <c:showPercent val="0"/>
          <c:showBubbleSize val="0"/>
        </c:dLbls>
        <c:smooth val="0"/>
        <c:axId val="169396704"/>
        <c:axId val="169397264"/>
      </c:lineChart>
      <c:catAx>
        <c:axId val="169396704"/>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vert="horz"/>
          <a:lstStyle/>
          <a:p>
            <a:pPr>
              <a:defRPr/>
            </a:pPr>
            <a:endParaRPr lang="el-GR"/>
          </a:p>
        </c:txPr>
        <c:crossAx val="169397264"/>
        <c:crosses val="autoZero"/>
        <c:auto val="1"/>
        <c:lblAlgn val="ctr"/>
        <c:lblOffset val="100"/>
        <c:noMultiLvlLbl val="0"/>
      </c:catAx>
      <c:valAx>
        <c:axId val="169397264"/>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l-GR"/>
          </a:p>
        </c:txPr>
        <c:crossAx val="169396704"/>
        <c:crosses val="autoZero"/>
        <c:crossBetween val="between"/>
        <c:dispUnits>
          <c:builtInUnit val="thousands"/>
          <c:dispUnitsLbl>
            <c:layout>
              <c:manualLayout>
                <c:xMode val="edge"/>
                <c:yMode val="edge"/>
                <c:x val="1.0240653750433816E-2"/>
                <c:y val="1.0638297872340425E-2"/>
              </c:manualLayout>
            </c:layout>
            <c:tx>
              <c:rich>
                <a:bodyPr rot="-5400000" vert="horz"/>
                <a:lstStyle/>
                <a:p>
                  <a:pPr>
                    <a:defRPr/>
                  </a:pPr>
                  <a:r>
                    <a:rPr lang="el-GR"/>
                    <a:t>χιλ.άτομα</a:t>
                  </a:r>
                  <a:r>
                    <a:rPr lang="en-US"/>
                    <a:t> </a:t>
                  </a:r>
                </a:p>
              </c:rich>
            </c:tx>
            <c:spPr>
              <a:noFill/>
              <a:ln>
                <a:noFill/>
              </a:ln>
              <a:effectLst/>
            </c:spPr>
          </c:dispUnitsLbl>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l-GR" sz="1600"/>
              <a:t>Εξέλιξη προσδόκιμου επιβίωσης</a:t>
            </a:r>
            <a:endParaRPr lang="fr-FR" sz="1600"/>
          </a:p>
        </c:rich>
      </c:tx>
      <c:layout>
        <c:manualLayout>
          <c:xMode val="edge"/>
          <c:yMode val="edge"/>
          <c:x val="0.25731441656609561"/>
          <c:y val="0"/>
        </c:manualLayout>
      </c:layout>
      <c:overlay val="1"/>
    </c:title>
    <c:autoTitleDeleted val="0"/>
    <c:plotArea>
      <c:layout/>
      <c:lineChart>
        <c:grouping val="standard"/>
        <c:varyColors val="0"/>
        <c:ser>
          <c:idx val="0"/>
          <c:order val="0"/>
          <c:tx>
            <c:strRef>
              <c:f>'8-yes-9-yes'!$A$5</c:f>
              <c:strCache>
                <c:ptCount val="1"/>
                <c:pt idx="0">
                  <c:v>Ελλάδα</c:v>
                </c:pt>
              </c:strCache>
            </c:strRef>
          </c:tx>
          <c:spPr>
            <a:effectLst/>
          </c:spPr>
          <c:marker>
            <c:symbol val="none"/>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'8-yes-9-yes'!$B$4:$K$4</c:f>
              <c:numCache>
                <c:formatCode>General</c:formatCode>
                <c:ptCount val="10"/>
                <c:pt idx="0">
                  <c:v>1960</c:v>
                </c:pt>
                <c:pt idx="1">
                  <c:v>1970</c:v>
                </c:pt>
                <c:pt idx="2">
                  <c:v>1980</c:v>
                </c:pt>
                <c:pt idx="3">
                  <c:v>1990</c:v>
                </c:pt>
                <c:pt idx="4">
                  <c:v>2000</c:v>
                </c:pt>
                <c:pt idx="5">
                  <c:v>2010</c:v>
                </c:pt>
                <c:pt idx="6">
                  <c:v>2014</c:v>
                </c:pt>
                <c:pt idx="7">
                  <c:v>2015</c:v>
                </c:pt>
                <c:pt idx="8">
                  <c:v>2016</c:v>
                </c:pt>
                <c:pt idx="9">
                  <c:v>2017</c:v>
                </c:pt>
              </c:numCache>
            </c:numRef>
          </c:cat>
          <c:val>
            <c:numRef>
              <c:f>'8-yes-9-yes'!$B$5:$K$5</c:f>
              <c:numCache>
                <c:formatCode>0.0</c:formatCode>
                <c:ptCount val="10"/>
                <c:pt idx="0">
                  <c:v>72</c:v>
                </c:pt>
                <c:pt idx="1">
                  <c:v>73.8</c:v>
                </c:pt>
                <c:pt idx="2">
                  <c:v>75.3</c:v>
                </c:pt>
                <c:pt idx="3">
                  <c:v>77.099999999999994</c:v>
                </c:pt>
                <c:pt idx="4">
                  <c:v>78.599999999999994</c:v>
                </c:pt>
                <c:pt idx="5">
                  <c:v>80.7</c:v>
                </c:pt>
                <c:pt idx="6">
                  <c:v>81.5</c:v>
                </c:pt>
                <c:pt idx="7" formatCode="General">
                  <c:v>81.099999999999994</c:v>
                </c:pt>
                <c:pt idx="8" formatCode="General">
                  <c:v>81.5</c:v>
                </c:pt>
                <c:pt idx="9" formatCode="General">
                  <c:v>81.400000000000006</c:v>
                </c:pt>
              </c:numCache>
            </c:numRef>
          </c:val>
          <c:smooth val="0"/>
          <c:extLst xmlns:c16r2="http://schemas.microsoft.com/office/drawing/2015/06/chart">
            <c:ext xmlns:c16="http://schemas.microsoft.com/office/drawing/2014/chart" uri="{C3380CC4-5D6E-409C-BE32-E72D297353CC}">
              <c16:uniqueId val="{00000000-48B6-4A92-A4BE-32BACEDEC4DC}"/>
            </c:ext>
          </c:extLst>
        </c:ser>
        <c:ser>
          <c:idx val="1"/>
          <c:order val="1"/>
          <c:tx>
            <c:strRef>
              <c:f>'8-yes-9-yes'!$A$6</c:f>
              <c:strCache>
                <c:ptCount val="1"/>
                <c:pt idx="0">
                  <c:v>ΟΟΣΑ</c:v>
                </c:pt>
              </c:strCache>
            </c:strRef>
          </c:tx>
          <c:spPr>
            <a:effectLst/>
          </c:spPr>
          <c:marker>
            <c:symbol val="none"/>
          </c:marker>
          <c:dLbls>
            <c:spPr>
              <a:noFill/>
              <a:ln>
                <a:noFill/>
              </a:ln>
              <a:effectLst/>
            </c:spPr>
            <c:txPr>
              <a:bodyPr rot="0" vert="horz"/>
              <a:lstStyle/>
              <a:p>
                <a:pPr>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'8-yes-9-yes'!$B$4:$K$4</c:f>
              <c:numCache>
                <c:formatCode>General</c:formatCode>
                <c:ptCount val="10"/>
                <c:pt idx="0">
                  <c:v>1960</c:v>
                </c:pt>
                <c:pt idx="1">
                  <c:v>1970</c:v>
                </c:pt>
                <c:pt idx="2">
                  <c:v>1980</c:v>
                </c:pt>
                <c:pt idx="3">
                  <c:v>1990</c:v>
                </c:pt>
                <c:pt idx="4">
                  <c:v>2000</c:v>
                </c:pt>
                <c:pt idx="5">
                  <c:v>2010</c:v>
                </c:pt>
                <c:pt idx="6">
                  <c:v>2014</c:v>
                </c:pt>
                <c:pt idx="7">
                  <c:v>2015</c:v>
                </c:pt>
                <c:pt idx="8">
                  <c:v>2016</c:v>
                </c:pt>
                <c:pt idx="9">
                  <c:v>2017</c:v>
                </c:pt>
              </c:numCache>
            </c:numRef>
          </c:cat>
          <c:val>
            <c:numRef>
              <c:f>'8-yes-9-yes'!$B$6:$K$6</c:f>
              <c:numCache>
                <c:formatCode>0.0</c:formatCode>
                <c:ptCount val="10"/>
                <c:pt idx="0">
                  <c:v>68</c:v>
                </c:pt>
                <c:pt idx="1">
                  <c:v>69.900000000000006</c:v>
                </c:pt>
                <c:pt idx="2">
                  <c:v>72.900000000000006</c:v>
                </c:pt>
                <c:pt idx="3">
                  <c:v>74.8</c:v>
                </c:pt>
                <c:pt idx="4">
                  <c:v>77.2</c:v>
                </c:pt>
                <c:pt idx="5">
                  <c:v>79.599999999999994</c:v>
                </c:pt>
                <c:pt idx="6">
                  <c:v>80.599999999999994</c:v>
                </c:pt>
                <c:pt idx="7">
                  <c:v>80.599999999999994</c:v>
                </c:pt>
                <c:pt idx="8" formatCode="General">
                  <c:v>80.8</c:v>
                </c:pt>
                <c:pt idx="9" formatCode="General">
                  <c:v>80.7</c:v>
                </c:pt>
              </c:numCache>
            </c:numRef>
          </c:val>
          <c:smooth val="0"/>
          <c:extLst xmlns:c16r2="http://schemas.microsoft.com/office/drawing/2015/06/chart">
            <c:ext xmlns:c16="http://schemas.microsoft.com/office/drawing/2014/chart" uri="{C3380CC4-5D6E-409C-BE32-E72D297353CC}">
              <c16:uniqueId val="{00000001-48B6-4A92-A4BE-32BACEDEC4DC}"/>
            </c:ext>
          </c:extLst>
        </c:ser>
        <c:dLbls>
          <c:showLegendKey val="0"/>
          <c:showVal val="1"/>
          <c:showCatName val="0"/>
          <c:showSerName val="0"/>
          <c:showPercent val="0"/>
          <c:showBubbleSize val="0"/>
        </c:dLbls>
        <c:smooth val="0"/>
        <c:axId val="169957328"/>
        <c:axId val="169957888"/>
      </c:lineChart>
      <c:catAx>
        <c:axId val="16995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169957888"/>
        <c:crosses val="autoZero"/>
        <c:auto val="1"/>
        <c:lblAlgn val="ctr"/>
        <c:lblOffset val="100"/>
        <c:noMultiLvlLbl val="0"/>
      </c:catAx>
      <c:valAx>
        <c:axId val="169957888"/>
        <c:scaling>
          <c:orientation val="minMax"/>
          <c:min val="60"/>
        </c:scaling>
        <c:delete val="0"/>
        <c:axPos val="l"/>
        <c:title>
          <c:tx>
            <c:rich>
              <a:bodyPr rot="-5400000" vert="horz"/>
              <a:lstStyle/>
              <a:p>
                <a:pPr>
                  <a:defRPr/>
                </a:pPr>
                <a:r>
                  <a:rPr lang="el-GR"/>
                  <a:t>έτη</a:t>
                </a:r>
                <a:endParaRPr lang="en-GB"/>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169957328"/>
        <c:crosses val="autoZero"/>
        <c:crossBetween val="between"/>
      </c:valAx>
      <c:spPr>
        <a:noFill/>
        <a:ln>
          <a:noFill/>
        </a:ln>
        <a:effectLst/>
      </c:spPr>
    </c:plotArea>
    <c:legend>
      <c:legendPos val="b"/>
      <c:layout>
        <c:manualLayout>
          <c:xMode val="edge"/>
          <c:yMode val="edge"/>
          <c:x val="0.31892814558101584"/>
          <c:y val="0.93520767576088437"/>
          <c:w val="0.37133790494172431"/>
          <c:h val="6.4792324239115601E-2"/>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95886910991405E-2"/>
          <c:y val="5.6855567855835072E-2"/>
          <c:w val="0.88777841296519711"/>
          <c:h val="0.76718751988191736"/>
        </c:manualLayout>
      </c:layout>
      <c:lineChart>
        <c:grouping val="standard"/>
        <c:varyColors val="0"/>
        <c:ser>
          <c:idx val="0"/>
          <c:order val="0"/>
          <c:tx>
            <c:v>Διεθνείς αφίξεις, σε εκατ., αριστερός άξονας</c:v>
          </c:tx>
          <c:spPr>
            <a:ln w="28575" cap="rnd">
              <a:solidFill>
                <a:schemeClr val="accent1"/>
              </a:solidFill>
              <a:round/>
            </a:ln>
            <a:effectLst/>
          </c:spPr>
          <c:marker>
            <c:symbol val="none"/>
          </c:marker>
          <c:cat>
            <c:numRef>
              <c:f>travel!$A$2:$A$19</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travel!$B$2:$B$19</c:f>
              <c:numCache>
                <c:formatCode>0.0</c:formatCode>
                <c:ptCount val="18"/>
                <c:pt idx="0">
                  <c:v>14.179999</c:v>
                </c:pt>
                <c:pt idx="1">
                  <c:v>13.84756262200931</c:v>
                </c:pt>
                <c:pt idx="2">
                  <c:v>13.660680631050207</c:v>
                </c:pt>
                <c:pt idx="3">
                  <c:v>14.388182</c:v>
                </c:pt>
                <c:pt idx="4">
                  <c:v>15.226241</c:v>
                </c:pt>
                <c:pt idx="5">
                  <c:v>16.165264999999998</c:v>
                </c:pt>
                <c:pt idx="6">
                  <c:v>15.938806000000001</c:v>
                </c:pt>
                <c:pt idx="7">
                  <c:v>14.914536699999999</c:v>
                </c:pt>
                <c:pt idx="8">
                  <c:v>15.007493</c:v>
                </c:pt>
                <c:pt idx="9">
                  <c:v>16.427246773806907</c:v>
                </c:pt>
                <c:pt idx="10">
                  <c:v>16.9465428</c:v>
                </c:pt>
                <c:pt idx="11">
                  <c:v>20.1114058</c:v>
                </c:pt>
                <c:pt idx="12">
                  <c:v>24.272387532</c:v>
                </c:pt>
                <c:pt idx="13">
                  <c:v>26.114227767999999</c:v>
                </c:pt>
                <c:pt idx="14">
                  <c:v>28.070833150000002</c:v>
                </c:pt>
                <c:pt idx="15">
                  <c:v>30.161033110000002</c:v>
                </c:pt>
                <c:pt idx="16">
                  <c:v>33.072156720000002</c:v>
                </c:pt>
                <c:pt idx="17">
                  <c:v>34.004558029999998</c:v>
                </c:pt>
              </c:numCache>
            </c:numRef>
          </c:val>
          <c:smooth val="0"/>
          <c:extLst xmlns:c16r2="http://schemas.microsoft.com/office/drawing/2015/06/chart">
            <c:ext xmlns:c16="http://schemas.microsoft.com/office/drawing/2014/chart" uri="{C3380CC4-5D6E-409C-BE32-E72D297353CC}">
              <c16:uniqueId val="{00000000-FF11-4900-A349-DAA5A419B7C3}"/>
            </c:ext>
          </c:extLst>
        </c:ser>
        <c:dLbls>
          <c:showLegendKey val="0"/>
          <c:showVal val="0"/>
          <c:showCatName val="0"/>
          <c:showSerName val="0"/>
          <c:showPercent val="0"/>
          <c:showBubbleSize val="0"/>
        </c:dLbls>
        <c:marker val="1"/>
        <c:smooth val="0"/>
        <c:axId val="115456032"/>
        <c:axId val="115456592"/>
      </c:lineChart>
      <c:lineChart>
        <c:grouping val="standard"/>
        <c:varyColors val="0"/>
        <c:ser>
          <c:idx val="1"/>
          <c:order val="1"/>
          <c:tx>
            <c:v>Τουριστικές εισπράξεις, σε € δισεκ., δεξιός άξονας</c:v>
          </c:tx>
          <c:marker>
            <c:symbol val="none"/>
          </c:marker>
          <c:cat>
            <c:numRef>
              <c:f>travel!$A$2:$A$19</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travel!$C$2:$C$19</c:f>
              <c:numCache>
                <c:formatCode>0.0</c:formatCode>
                <c:ptCount val="18"/>
                <c:pt idx="0">
                  <c:v>10.284700000000001</c:v>
                </c:pt>
                <c:pt idx="1">
                  <c:v>9.4952999999999985</c:v>
                </c:pt>
                <c:pt idx="2">
                  <c:v>10.347799999999999</c:v>
                </c:pt>
                <c:pt idx="3">
                  <c:v>10.7295</c:v>
                </c:pt>
                <c:pt idx="4">
                  <c:v>11.3567</c:v>
                </c:pt>
                <c:pt idx="5">
                  <c:v>11.3192</c:v>
                </c:pt>
                <c:pt idx="6">
                  <c:v>11.635899999999999</c:v>
                </c:pt>
                <c:pt idx="7">
                  <c:v>10.400208752000001</c:v>
                </c:pt>
                <c:pt idx="8">
                  <c:v>9.6112663540000014</c:v>
                </c:pt>
                <c:pt idx="9">
                  <c:v>10.504727135</c:v>
                </c:pt>
                <c:pt idx="10">
                  <c:v>10.442500000000001</c:v>
                </c:pt>
                <c:pt idx="11">
                  <c:v>12.152222999999999</c:v>
                </c:pt>
                <c:pt idx="12">
                  <c:v>13.393008635429196</c:v>
                </c:pt>
                <c:pt idx="13">
                  <c:v>14.125812551195693</c:v>
                </c:pt>
                <c:pt idx="14">
                  <c:v>13.206779732900001</c:v>
                </c:pt>
                <c:pt idx="15">
                  <c:v>14.630100000000001</c:v>
                </c:pt>
                <c:pt idx="16">
                  <c:v>16.085823867000002</c:v>
                </c:pt>
                <c:pt idx="17">
                  <c:v>18.178799576102183</c:v>
                </c:pt>
              </c:numCache>
            </c:numRef>
          </c:val>
          <c:smooth val="0"/>
          <c:extLst xmlns:c16r2="http://schemas.microsoft.com/office/drawing/2015/06/chart">
            <c:ext xmlns:c16="http://schemas.microsoft.com/office/drawing/2014/chart" uri="{C3380CC4-5D6E-409C-BE32-E72D297353CC}">
              <c16:uniqueId val="{00000001-FF11-4900-A349-DAA5A419B7C3}"/>
            </c:ext>
          </c:extLst>
        </c:ser>
        <c:dLbls>
          <c:showLegendKey val="0"/>
          <c:showVal val="0"/>
          <c:showCatName val="0"/>
          <c:showSerName val="0"/>
          <c:showPercent val="0"/>
          <c:showBubbleSize val="0"/>
        </c:dLbls>
        <c:marker val="1"/>
        <c:smooth val="0"/>
        <c:axId val="115457712"/>
        <c:axId val="115457152"/>
      </c:lineChart>
      <c:catAx>
        <c:axId val="11545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l-GR"/>
          </a:p>
        </c:txPr>
        <c:crossAx val="115456592"/>
        <c:crosses val="autoZero"/>
        <c:auto val="1"/>
        <c:lblAlgn val="ctr"/>
        <c:lblOffset val="100"/>
        <c:noMultiLvlLbl val="0"/>
      </c:catAx>
      <c:valAx>
        <c:axId val="115456592"/>
        <c:scaling>
          <c:orientation val="minMax"/>
        </c:scaling>
        <c:delete val="0"/>
        <c:axPos val="l"/>
        <c:majorGridlines>
          <c:spPr>
            <a:ln w="9525" cap="flat" cmpd="sng" algn="ctr">
              <a:solidFill>
                <a:schemeClr val="tx1">
                  <a:lumMod val="15000"/>
                  <a:lumOff val="85000"/>
                </a:schemeClr>
              </a:solidFill>
              <a:prstDash val="sysDot"/>
              <a:round/>
            </a:ln>
            <a:effectLst/>
          </c:spPr>
        </c:majorGridlines>
        <c:title>
          <c:tx>
            <c:rich>
              <a:bodyPr rot="-5400000" vert="horz"/>
              <a:lstStyle/>
              <a:p>
                <a:pPr>
                  <a:defRPr/>
                </a:pPr>
                <a:r>
                  <a:rPr lang="el-GR"/>
                  <a:t>`</a:t>
                </a:r>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115456032"/>
        <c:crosses val="autoZero"/>
        <c:crossBetween val="between"/>
      </c:valAx>
      <c:valAx>
        <c:axId val="115457152"/>
        <c:scaling>
          <c:orientation val="minMax"/>
        </c:scaling>
        <c:delete val="0"/>
        <c:axPos val="r"/>
        <c:numFmt formatCode="0" sourceLinked="0"/>
        <c:majorTickMark val="out"/>
        <c:minorTickMark val="none"/>
        <c:tickLblPos val="nextTo"/>
        <c:spPr>
          <a:ln>
            <a:solidFill>
              <a:schemeClr val="bg1"/>
            </a:solidFill>
          </a:ln>
        </c:spPr>
        <c:crossAx val="115457712"/>
        <c:crosses val="max"/>
        <c:crossBetween val="between"/>
      </c:valAx>
      <c:catAx>
        <c:axId val="115457712"/>
        <c:scaling>
          <c:orientation val="minMax"/>
        </c:scaling>
        <c:delete val="1"/>
        <c:axPos val="b"/>
        <c:numFmt formatCode="General" sourceLinked="1"/>
        <c:majorTickMark val="out"/>
        <c:minorTickMark val="none"/>
        <c:tickLblPos val="nextTo"/>
        <c:crossAx val="115457152"/>
        <c:crosses val="autoZero"/>
        <c:auto val="1"/>
        <c:lblAlgn val="ctr"/>
        <c:lblOffset val="100"/>
        <c:noMultiLvlLbl val="0"/>
      </c:catAx>
      <c:spPr>
        <a:noFill/>
        <a:ln w="25400">
          <a:noFill/>
        </a:ln>
      </c:spPr>
    </c:plotArea>
    <c:legend>
      <c:legendPos val="t"/>
      <c:layout>
        <c:manualLayout>
          <c:xMode val="edge"/>
          <c:yMode val="edge"/>
          <c:x val="6.1285105352431035E-2"/>
          <c:y val="0.56638235609650989"/>
          <c:w val="0.85753098185070176"/>
          <c:h val="0.19145887293291852"/>
        </c:manualLayout>
      </c:layout>
      <c:overlay val="0"/>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l-GR"/>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496745545862869E-2"/>
          <c:y val="2.7027149435791008E-2"/>
          <c:w val="0.83403485309570269"/>
          <c:h val="0.78849655719950928"/>
        </c:manualLayout>
      </c:layout>
      <c:barChart>
        <c:barDir val="col"/>
        <c:grouping val="clustered"/>
        <c:varyColors val="0"/>
        <c:ser>
          <c:idx val="0"/>
          <c:order val="0"/>
          <c:tx>
            <c:strRef>
              <c:f>'10-yes'!$A$16</c:f>
              <c:strCache>
                <c:ptCount val="1"/>
                <c:pt idx="0">
                  <c:v>Συνολικός Πληθυσμός</c:v>
                </c:pt>
              </c:strCache>
            </c:strRef>
          </c:tx>
          <c:spPr>
            <a:solidFill>
              <a:srgbClr val="C00000"/>
            </a:solidFill>
          </c:spPr>
          <c:invertIfNegative val="0"/>
          <c:dLbls>
            <c:numFmt formatCode="#,##0.0" sourceLinked="0"/>
            <c:spPr>
              <a:noFill/>
              <a:ln w="25400">
                <a:noFill/>
              </a:ln>
            </c:spPr>
            <c:txPr>
              <a:bodyPr/>
              <a:lstStyle/>
              <a:p>
                <a:pPr>
                  <a:defRPr>
                    <a:solidFill>
                      <a:schemeClr val="bg1"/>
                    </a:solidFill>
                  </a:defRPr>
                </a:pPr>
                <a:endParaRPr lang="el-G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'10-yes'!$C$15:$H$15</c:f>
              <c:numCache>
                <c:formatCode>General</c:formatCode>
                <c:ptCount val="6"/>
                <c:pt idx="0">
                  <c:v>2019</c:v>
                </c:pt>
                <c:pt idx="1">
                  <c:v>2020</c:v>
                </c:pt>
                <c:pt idx="2">
                  <c:v>2030</c:v>
                </c:pt>
                <c:pt idx="3">
                  <c:v>2040</c:v>
                </c:pt>
                <c:pt idx="4">
                  <c:v>2050</c:v>
                </c:pt>
                <c:pt idx="5">
                  <c:v>2060</c:v>
                </c:pt>
              </c:numCache>
            </c:numRef>
          </c:cat>
          <c:val>
            <c:numRef>
              <c:f>'10-yes'!$C$16:$H$16</c:f>
              <c:numCache>
                <c:formatCode>#,##0</c:formatCode>
                <c:ptCount val="6"/>
                <c:pt idx="0">
                  <c:v>10717155</c:v>
                </c:pt>
                <c:pt idx="1">
                  <c:v>10691204</c:v>
                </c:pt>
                <c:pt idx="2">
                  <c:v>10367846</c:v>
                </c:pt>
                <c:pt idx="3">
                  <c:v>10032362</c:v>
                </c:pt>
                <c:pt idx="4">
                  <c:v>9622242</c:v>
                </c:pt>
                <c:pt idx="5">
                  <c:v>9052676</c:v>
                </c:pt>
              </c:numCache>
            </c:numRef>
          </c:val>
          <c:extLst xmlns:c16r2="http://schemas.microsoft.com/office/drawing/2015/06/chart">
            <c:ext xmlns:c16="http://schemas.microsoft.com/office/drawing/2014/chart" uri="{C3380CC4-5D6E-409C-BE32-E72D297353CC}">
              <c16:uniqueId val="{00000000-19A0-4E0E-ACD0-231FF0F62DC6}"/>
            </c:ext>
          </c:extLst>
        </c:ser>
        <c:dLbls>
          <c:showLegendKey val="0"/>
          <c:showVal val="1"/>
          <c:showCatName val="0"/>
          <c:showSerName val="0"/>
          <c:showPercent val="0"/>
          <c:showBubbleSize val="0"/>
        </c:dLbls>
        <c:gapWidth val="80"/>
        <c:overlap val="100"/>
        <c:axId val="169961248"/>
        <c:axId val="169961808"/>
      </c:barChart>
      <c:lineChart>
        <c:grouping val="standard"/>
        <c:varyColors val="0"/>
        <c:ser>
          <c:idx val="1"/>
          <c:order val="1"/>
          <c:tx>
            <c:strRef>
              <c:f>'10-yes'!$A$17</c:f>
              <c:strCache>
                <c:ptCount val="1"/>
                <c:pt idx="0">
                  <c:v>Ποσοστό πληθυσμού 65 ετών και άνω (Ελλάδα)</c:v>
                </c:pt>
              </c:strCache>
            </c:strRef>
          </c:tx>
          <c:spPr>
            <a:ln>
              <a:solidFill>
                <a:srgbClr val="00B0F0"/>
              </a:solidFill>
            </a:ln>
          </c:spPr>
          <c:marker>
            <c:symbol val="circle"/>
            <c:size val="5"/>
            <c:spPr>
              <a:solidFill>
                <a:srgbClr val="00B0F0"/>
              </a:solidFill>
              <a:ln>
                <a:solidFill>
                  <a:srgbClr val="00B0F0"/>
                </a:solidFill>
              </a:ln>
            </c:spPr>
          </c:marker>
          <c:dPt>
            <c:idx val="1"/>
            <c:bubble3D val="0"/>
            <c:spPr>
              <a:ln>
                <a:solidFill>
                  <a:srgbClr val="00B0F0"/>
                </a:solidFill>
              </a:ln>
            </c:spPr>
            <c:extLst xmlns:c16r2="http://schemas.microsoft.com/office/drawing/2015/06/chart">
              <c:ext xmlns:c16="http://schemas.microsoft.com/office/drawing/2014/chart" uri="{C3380CC4-5D6E-409C-BE32-E72D297353CC}">
                <c16:uniqueId val="{00000002-19A0-4E0E-ACD0-231FF0F62DC6}"/>
              </c:ext>
            </c:extLst>
          </c:dPt>
          <c:dPt>
            <c:idx val="2"/>
            <c:bubble3D val="0"/>
            <c:spPr>
              <a:ln>
                <a:solidFill>
                  <a:srgbClr val="00B0F0"/>
                </a:solidFill>
              </a:ln>
            </c:spPr>
            <c:extLst xmlns:c16r2="http://schemas.microsoft.com/office/drawing/2015/06/chart">
              <c:ext xmlns:c16="http://schemas.microsoft.com/office/drawing/2014/chart" uri="{C3380CC4-5D6E-409C-BE32-E72D297353CC}">
                <c16:uniqueId val="{00000004-19A0-4E0E-ACD0-231FF0F62DC6}"/>
              </c:ext>
            </c:extLst>
          </c:dPt>
          <c:dPt>
            <c:idx val="4"/>
            <c:bubble3D val="0"/>
            <c:spPr>
              <a:ln>
                <a:solidFill>
                  <a:srgbClr val="00B0F0"/>
                </a:solidFill>
              </a:ln>
            </c:spPr>
            <c:extLst xmlns:c16r2="http://schemas.microsoft.com/office/drawing/2015/06/chart">
              <c:ext xmlns:c16="http://schemas.microsoft.com/office/drawing/2014/chart" uri="{C3380CC4-5D6E-409C-BE32-E72D297353CC}">
                <c16:uniqueId val="{00000006-19A0-4E0E-ACD0-231FF0F62DC6}"/>
              </c:ext>
            </c:extLst>
          </c:dPt>
          <c:dLbls>
            <c:numFmt formatCode="0.0%" sourceLinked="0"/>
            <c:spPr>
              <a:solidFill>
                <a:schemeClr val="lt1"/>
              </a:solidFill>
              <a:ln w="25400" cap="flat" cmpd="sng" algn="ctr">
                <a:solidFill>
                  <a:srgbClr val="00B0F0"/>
                </a:solidFill>
                <a:prstDash val="solid"/>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'10-yes'!$C$15:$H$15</c:f>
              <c:numCache>
                <c:formatCode>General</c:formatCode>
                <c:ptCount val="6"/>
                <c:pt idx="0">
                  <c:v>2019</c:v>
                </c:pt>
                <c:pt idx="1">
                  <c:v>2020</c:v>
                </c:pt>
                <c:pt idx="2">
                  <c:v>2030</c:v>
                </c:pt>
                <c:pt idx="3">
                  <c:v>2040</c:v>
                </c:pt>
                <c:pt idx="4">
                  <c:v>2050</c:v>
                </c:pt>
                <c:pt idx="5">
                  <c:v>2060</c:v>
                </c:pt>
              </c:numCache>
            </c:numRef>
          </c:cat>
          <c:val>
            <c:numRef>
              <c:f>'10-yes'!$C$17:$H$17</c:f>
              <c:numCache>
                <c:formatCode>0.0%</c:formatCode>
                <c:ptCount val="6"/>
                <c:pt idx="0">
                  <c:v>0.21925448625003999</c:v>
                </c:pt>
                <c:pt idx="1">
                  <c:v>0.22289781394125488</c:v>
                </c:pt>
                <c:pt idx="2">
                  <c:v>0.25909991332818794</c:v>
                </c:pt>
                <c:pt idx="3">
                  <c:v>0.30538291979495957</c:v>
                </c:pt>
                <c:pt idx="4">
                  <c:v>0.33789432857747703</c:v>
                </c:pt>
                <c:pt idx="5">
                  <c:v>0.33049133758901789</c:v>
                </c:pt>
              </c:numCache>
            </c:numRef>
          </c:val>
          <c:smooth val="0"/>
          <c:extLst xmlns:c16r2="http://schemas.microsoft.com/office/drawing/2015/06/chart">
            <c:ext xmlns:c16="http://schemas.microsoft.com/office/drawing/2014/chart" uri="{C3380CC4-5D6E-409C-BE32-E72D297353CC}">
              <c16:uniqueId val="{00000007-19A0-4E0E-ACD0-231FF0F62DC6}"/>
            </c:ext>
          </c:extLst>
        </c:ser>
        <c:ser>
          <c:idx val="2"/>
          <c:order val="2"/>
          <c:tx>
            <c:strRef>
              <c:f>'10-yes'!$A$18</c:f>
              <c:strCache>
                <c:ptCount val="1"/>
                <c:pt idx="0">
                  <c:v>Ποσοστό πληθυσμού 65 ετών και άνω (ΕΕ28)</c:v>
                </c:pt>
              </c:strCache>
            </c:strRef>
          </c:tx>
          <c:spPr>
            <a:ln>
              <a:solidFill>
                <a:srgbClr val="00B050"/>
              </a:solidFill>
            </a:ln>
          </c:spPr>
          <c:marker>
            <c:spPr>
              <a:solidFill>
                <a:srgbClr val="00B050"/>
              </a:solidFill>
              <a:ln>
                <a:solidFill>
                  <a:srgbClr val="00B050"/>
                </a:solidFill>
              </a:ln>
            </c:spPr>
          </c:marker>
          <c:dLbls>
            <c:spPr>
              <a:solidFill>
                <a:schemeClr val="lt1"/>
              </a:solidFill>
              <a:ln w="25400" cap="flat" cmpd="sng" algn="ctr">
                <a:solidFill>
                  <a:srgbClr val="00B050"/>
                </a:solidFill>
                <a:prstDash val="solid"/>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'10-yes'!$C$15:$H$15</c:f>
              <c:numCache>
                <c:formatCode>General</c:formatCode>
                <c:ptCount val="6"/>
                <c:pt idx="0">
                  <c:v>2019</c:v>
                </c:pt>
                <c:pt idx="1">
                  <c:v>2020</c:v>
                </c:pt>
                <c:pt idx="2">
                  <c:v>2030</c:v>
                </c:pt>
                <c:pt idx="3">
                  <c:v>2040</c:v>
                </c:pt>
                <c:pt idx="4">
                  <c:v>2050</c:v>
                </c:pt>
                <c:pt idx="5">
                  <c:v>2060</c:v>
                </c:pt>
              </c:numCache>
            </c:numRef>
          </c:cat>
          <c:val>
            <c:numRef>
              <c:f>'10-yes'!$C$18:$H$18</c:f>
              <c:numCache>
                <c:formatCode>0.0%</c:formatCode>
                <c:ptCount val="6"/>
                <c:pt idx="0">
                  <c:v>0.19752921379214</c:v>
                </c:pt>
                <c:pt idx="1">
                  <c:v>0.20365515951076349</c:v>
                </c:pt>
                <c:pt idx="2">
                  <c:v>0.2391580612955527</c:v>
                </c:pt>
                <c:pt idx="3">
                  <c:v>0.27025539745104671</c:v>
                </c:pt>
                <c:pt idx="4">
                  <c:v>0.28493864688785586</c:v>
                </c:pt>
                <c:pt idx="5">
                  <c:v>0.28964532356666484</c:v>
                </c:pt>
              </c:numCache>
            </c:numRef>
          </c:val>
          <c:smooth val="0"/>
          <c:extLst xmlns:c16r2="http://schemas.microsoft.com/office/drawing/2015/06/chart">
            <c:ext xmlns:c16="http://schemas.microsoft.com/office/drawing/2014/chart" uri="{C3380CC4-5D6E-409C-BE32-E72D297353CC}">
              <c16:uniqueId val="{00000008-19A0-4E0E-ACD0-231FF0F62DC6}"/>
            </c:ext>
          </c:extLst>
        </c:ser>
        <c:dLbls>
          <c:showLegendKey val="0"/>
          <c:showVal val="0"/>
          <c:showCatName val="0"/>
          <c:showSerName val="0"/>
          <c:showPercent val="0"/>
          <c:showBubbleSize val="0"/>
        </c:dLbls>
        <c:marker val="1"/>
        <c:smooth val="0"/>
        <c:axId val="170331968"/>
        <c:axId val="169962368"/>
      </c:lineChart>
      <c:catAx>
        <c:axId val="169961248"/>
        <c:scaling>
          <c:orientation val="minMax"/>
        </c:scaling>
        <c:delete val="0"/>
        <c:axPos val="b"/>
        <c:numFmt formatCode="General" sourceLinked="1"/>
        <c:majorTickMark val="out"/>
        <c:minorTickMark val="none"/>
        <c:tickLblPos val="nextTo"/>
        <c:crossAx val="169961808"/>
        <c:crosses val="autoZero"/>
        <c:auto val="1"/>
        <c:lblAlgn val="ctr"/>
        <c:lblOffset val="100"/>
        <c:noMultiLvlLbl val="0"/>
      </c:catAx>
      <c:valAx>
        <c:axId val="169961808"/>
        <c:scaling>
          <c:orientation val="minMax"/>
          <c:max val="30000000"/>
          <c:min val="0"/>
        </c:scaling>
        <c:delete val="0"/>
        <c:axPos val="l"/>
        <c:numFmt formatCode="#,##0" sourceLinked="1"/>
        <c:majorTickMark val="out"/>
        <c:minorTickMark val="none"/>
        <c:tickLblPos val="nextTo"/>
        <c:crossAx val="169961248"/>
        <c:crosses val="autoZero"/>
        <c:crossBetween val="between"/>
        <c:majorUnit val="5000000"/>
        <c:dispUnits>
          <c:builtInUnit val="millions"/>
          <c:dispUnitsLbl>
            <c:layout>
              <c:manualLayout>
                <c:xMode val="edge"/>
                <c:yMode val="edge"/>
                <c:x val="0"/>
                <c:y val="3.3424937091796037E-3"/>
              </c:manualLayout>
            </c:layout>
            <c:tx>
              <c:rich>
                <a:bodyPr/>
                <a:lstStyle/>
                <a:p>
                  <a:pPr>
                    <a:defRPr/>
                  </a:pPr>
                  <a:r>
                    <a:rPr lang="el-GR"/>
                    <a:t>εκατ. άτομα</a:t>
                  </a:r>
                  <a:endParaRPr lang="en-US"/>
                </a:p>
              </c:rich>
            </c:tx>
            <c:spPr>
              <a:noFill/>
              <a:ln w="25400">
                <a:noFill/>
              </a:ln>
            </c:spPr>
          </c:dispUnitsLbl>
        </c:dispUnits>
      </c:valAx>
      <c:valAx>
        <c:axId val="169962368"/>
        <c:scaling>
          <c:orientation val="minMax"/>
        </c:scaling>
        <c:delete val="0"/>
        <c:axPos val="r"/>
        <c:title>
          <c:tx>
            <c:rich>
              <a:bodyPr rot="-5400000" vert="horz"/>
              <a:lstStyle/>
              <a:p>
                <a:pPr>
                  <a:defRPr/>
                </a:pPr>
                <a:r>
                  <a:rPr lang="el-GR"/>
                  <a:t>% πληθυσμού</a:t>
                </a:r>
                <a:endParaRPr lang="en-US"/>
              </a:p>
            </c:rich>
          </c:tx>
          <c:layout>
            <c:manualLayout>
              <c:xMode val="edge"/>
              <c:yMode val="edge"/>
              <c:x val="0.9740587219343696"/>
              <c:y val="1.0978944492727754E-2"/>
            </c:manualLayout>
          </c:layout>
          <c:overlay val="0"/>
        </c:title>
        <c:numFmt formatCode="0%" sourceLinked="0"/>
        <c:majorTickMark val="out"/>
        <c:minorTickMark val="none"/>
        <c:tickLblPos val="nextTo"/>
        <c:crossAx val="170331968"/>
        <c:crosses val="max"/>
        <c:crossBetween val="between"/>
      </c:valAx>
      <c:catAx>
        <c:axId val="170331968"/>
        <c:scaling>
          <c:orientation val="minMax"/>
        </c:scaling>
        <c:delete val="1"/>
        <c:axPos val="b"/>
        <c:numFmt formatCode="General" sourceLinked="1"/>
        <c:majorTickMark val="out"/>
        <c:minorTickMark val="none"/>
        <c:tickLblPos val="none"/>
        <c:crossAx val="169962368"/>
        <c:crosses val="autoZero"/>
        <c:auto val="1"/>
        <c:lblAlgn val="ctr"/>
        <c:lblOffset val="100"/>
        <c:noMultiLvlLbl val="0"/>
      </c:catAx>
    </c:plotArea>
    <c:legend>
      <c:legendPos val="r"/>
      <c:layout>
        <c:manualLayout>
          <c:xMode val="edge"/>
          <c:yMode val="edge"/>
          <c:x val="1.1377791597384284E-3"/>
          <c:y val="0.89135270288811597"/>
          <c:w val="0.99886222084026155"/>
          <c:h val="0.10864729711188401"/>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0"/>
          <c:tx>
            <c:strRef>
              <c:f>'11-yes'!$K$150</c:f>
              <c:strCache>
                <c:ptCount val="1"/>
                <c:pt idx="0">
                  <c:v>Ελλάδα</c:v>
                </c:pt>
              </c:strCache>
            </c:strRef>
          </c:tx>
          <c:spPr>
            <a:solidFill>
              <a:srgbClr val="00B0F0"/>
            </a:solidFill>
            <a:ln>
              <a:noFill/>
            </a:ln>
            <a:effectLst/>
          </c:spPr>
          <c:invertIfNegative val="0"/>
          <c:dLbls>
            <c:dLbl>
              <c:idx val="0"/>
              <c:layout>
                <c:manualLayout>
                  <c:x val="6.1728385060693912E-3"/>
                  <c:y val="-7.3626970884134574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873-457B-B7AF-317303C31EB4}"/>
                </c:ext>
                <c:ext xmlns:c15="http://schemas.microsoft.com/office/drawing/2012/chart" uri="{CE6537A1-D6FC-4f65-9D91-7224C49458BB}"/>
              </c:extLst>
            </c:dLbl>
            <c:dLbl>
              <c:idx val="3"/>
              <c:layout>
                <c:manualLayout>
                  <c:x val="4.1152256707129272E-3"/>
                  <c:y val="-4.016062987046457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873-457B-B7AF-317303C31EB4}"/>
                </c:ext>
                <c:ext xmlns:c15="http://schemas.microsoft.com/office/drawing/2012/chart" uri="{CE6537A1-D6FC-4f65-9D91-7224C49458BB}"/>
              </c:extLst>
            </c:dLbl>
            <c:dLbl>
              <c:idx val="5"/>
              <c:layout>
                <c:manualLayout>
                  <c:x val="6.1728385060693912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873-457B-B7AF-317303C31EB4}"/>
                </c:ext>
                <c:ext xmlns:c15="http://schemas.microsoft.com/office/drawing/2012/chart" uri="{CE6537A1-D6FC-4f65-9D91-7224C49458BB}"/>
              </c:extLst>
            </c:dLbl>
            <c:numFmt formatCode="#,##0" sourceLinked="0"/>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'11-yes'!$M$149:$P$149</c:f>
              <c:numCache>
                <c:formatCode>General</c:formatCode>
                <c:ptCount val="4"/>
                <c:pt idx="0">
                  <c:v>2020</c:v>
                </c:pt>
                <c:pt idx="1">
                  <c:v>2030</c:v>
                </c:pt>
                <c:pt idx="2">
                  <c:v>2040</c:v>
                </c:pt>
                <c:pt idx="3">
                  <c:v>2050</c:v>
                </c:pt>
              </c:numCache>
            </c:numRef>
          </c:cat>
          <c:val>
            <c:numRef>
              <c:f>'11-yes'!$M$150:$P$150</c:f>
              <c:numCache>
                <c:formatCode>0.0</c:formatCode>
                <c:ptCount val="4"/>
                <c:pt idx="0">
                  <c:v>56.1</c:v>
                </c:pt>
                <c:pt idx="1">
                  <c:v>60.2</c:v>
                </c:pt>
                <c:pt idx="2">
                  <c:v>74.8</c:v>
                </c:pt>
                <c:pt idx="3">
                  <c:v>91.7</c:v>
                </c:pt>
              </c:numCache>
            </c:numRef>
          </c:val>
          <c:extLst xmlns:c16r2="http://schemas.microsoft.com/office/drawing/2015/06/chart">
            <c:ext xmlns:c16="http://schemas.microsoft.com/office/drawing/2014/chart" uri="{C3380CC4-5D6E-409C-BE32-E72D297353CC}">
              <c16:uniqueId val="{00000003-6873-457B-B7AF-317303C31EB4}"/>
            </c:ext>
          </c:extLst>
        </c:ser>
        <c:ser>
          <c:idx val="0"/>
          <c:order val="1"/>
          <c:tx>
            <c:strRef>
              <c:f>'11-yes'!$K$151</c:f>
              <c:strCache>
                <c:ptCount val="1"/>
                <c:pt idx="0">
                  <c:v>EΕ28</c:v>
                </c:pt>
              </c:strCache>
            </c:strRef>
          </c:tx>
          <c:spPr>
            <a:solidFill>
              <a:srgbClr val="002060"/>
            </a:solidFill>
            <a:ln>
              <a:noFill/>
            </a:ln>
            <a:effectLst/>
          </c:spPr>
          <c:invertIfNegative val="0"/>
          <c:dLbls>
            <c:dLbl>
              <c:idx val="0"/>
              <c:layout>
                <c:manualLayout>
                  <c:x val="-8.2304513414258925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873-457B-B7AF-317303C31EB4}"/>
                </c:ext>
                <c:ext xmlns:c15="http://schemas.microsoft.com/office/drawing/2012/chart" uri="{CE6537A1-D6FC-4f65-9D91-7224C49458BB}"/>
              </c:extLst>
            </c:dLbl>
            <c:numFmt formatCode="#,##0" sourceLinked="0"/>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'11-yes'!$M$149:$P$149</c:f>
              <c:numCache>
                <c:formatCode>General</c:formatCode>
                <c:ptCount val="4"/>
                <c:pt idx="0">
                  <c:v>2020</c:v>
                </c:pt>
                <c:pt idx="1">
                  <c:v>2030</c:v>
                </c:pt>
                <c:pt idx="2">
                  <c:v>2040</c:v>
                </c:pt>
                <c:pt idx="3">
                  <c:v>2050</c:v>
                </c:pt>
              </c:numCache>
            </c:numRef>
          </c:cat>
          <c:val>
            <c:numRef>
              <c:f>'11-yes'!$M$151:$P$151</c:f>
              <c:numCache>
                <c:formatCode>0.0</c:formatCode>
                <c:ptCount val="4"/>
                <c:pt idx="0">
                  <c:v>56</c:v>
                </c:pt>
                <c:pt idx="1">
                  <c:v>63</c:v>
                </c:pt>
                <c:pt idx="2">
                  <c:v>71.400000000000006</c:v>
                </c:pt>
                <c:pt idx="3">
                  <c:v>78.3</c:v>
                </c:pt>
              </c:numCache>
            </c:numRef>
          </c:val>
          <c:extLst xmlns:c16r2="http://schemas.microsoft.com/office/drawing/2015/06/chart">
            <c:ext xmlns:c16="http://schemas.microsoft.com/office/drawing/2014/chart" uri="{C3380CC4-5D6E-409C-BE32-E72D297353CC}">
              <c16:uniqueId val="{00000005-6873-457B-B7AF-317303C31EB4}"/>
            </c:ext>
          </c:extLst>
        </c:ser>
        <c:ser>
          <c:idx val="1"/>
          <c:order val="2"/>
          <c:tx>
            <c:strRef>
              <c:f>'11-yes'!$K$152</c:f>
              <c:strCache>
                <c:ptCount val="1"/>
                <c:pt idx="0">
                  <c:v>Νότιες Χώρες</c:v>
                </c:pt>
              </c:strCache>
            </c:strRef>
          </c:tx>
          <c:spPr>
            <a:solidFill>
              <a:schemeClr val="accent2">
                <a:lumMod val="50000"/>
              </a:schemeClr>
            </a:solidFill>
            <a:ln>
              <a:noFill/>
            </a:ln>
            <a:effectLst/>
          </c:spPr>
          <c:invertIfNegative val="0"/>
          <c:dLbls>
            <c:numFmt formatCode="#,##0" sourceLinked="0"/>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'11-yes'!$M$149:$P$149</c:f>
              <c:numCache>
                <c:formatCode>General</c:formatCode>
                <c:ptCount val="4"/>
                <c:pt idx="0">
                  <c:v>2020</c:v>
                </c:pt>
                <c:pt idx="1">
                  <c:v>2030</c:v>
                </c:pt>
                <c:pt idx="2">
                  <c:v>2040</c:v>
                </c:pt>
                <c:pt idx="3">
                  <c:v>2050</c:v>
                </c:pt>
              </c:numCache>
            </c:numRef>
          </c:cat>
          <c:val>
            <c:numRef>
              <c:f>'11-yes'!$M$152:$P$152</c:f>
              <c:numCache>
                <c:formatCode>0.0</c:formatCode>
                <c:ptCount val="4"/>
                <c:pt idx="0">
                  <c:v>55</c:v>
                </c:pt>
                <c:pt idx="1">
                  <c:v>62</c:v>
                </c:pt>
                <c:pt idx="2">
                  <c:v>79</c:v>
                </c:pt>
                <c:pt idx="3">
                  <c:v>92.8</c:v>
                </c:pt>
              </c:numCache>
            </c:numRef>
          </c:val>
          <c:extLst xmlns:c16r2="http://schemas.microsoft.com/office/drawing/2015/06/chart">
            <c:ext xmlns:c16="http://schemas.microsoft.com/office/drawing/2014/chart" uri="{C3380CC4-5D6E-409C-BE32-E72D297353CC}">
              <c16:uniqueId val="{00000006-6873-457B-B7AF-317303C31EB4}"/>
            </c:ext>
          </c:extLst>
        </c:ser>
        <c:dLbls>
          <c:showLegendKey val="0"/>
          <c:showVal val="0"/>
          <c:showCatName val="0"/>
          <c:showSerName val="0"/>
          <c:showPercent val="0"/>
          <c:showBubbleSize val="0"/>
        </c:dLbls>
        <c:gapWidth val="100"/>
        <c:axId val="170335328"/>
        <c:axId val="170335888"/>
      </c:barChart>
      <c:catAx>
        <c:axId val="17033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170335888"/>
        <c:crosses val="autoZero"/>
        <c:auto val="1"/>
        <c:lblAlgn val="ctr"/>
        <c:lblOffset val="100"/>
        <c:noMultiLvlLbl val="0"/>
      </c:catAx>
      <c:valAx>
        <c:axId val="170335888"/>
        <c:scaling>
          <c:orientation val="minMax"/>
        </c:scaling>
        <c:delete val="0"/>
        <c:axPos val="l"/>
        <c:title>
          <c:tx>
            <c:rich>
              <a:bodyPr rot="-5400000" vert="horz"/>
              <a:lstStyle/>
              <a:p>
                <a:pPr>
                  <a:defRPr/>
                </a:pPr>
                <a:r>
                  <a:rPr lang="en-GB"/>
                  <a:t>%</a:t>
                </a:r>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170335328"/>
        <c:crosses val="autoZero"/>
        <c:crossBetween val="between"/>
      </c:valAx>
      <c:spPr>
        <a:noFill/>
        <a:ln>
          <a:noFill/>
        </a:ln>
        <a:effectLst/>
      </c:spPr>
    </c:plotArea>
    <c:legend>
      <c:legendPos val="b"/>
      <c:layout>
        <c:manualLayout>
          <c:xMode val="edge"/>
          <c:yMode val="edge"/>
          <c:x val="0.31719523501652347"/>
          <c:y val="0.92069963294061929"/>
          <c:w val="0.36079354455843515"/>
          <c:h val="7.9300367059380733E-2"/>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062385814196491E-2"/>
          <c:y val="2.6733507451965201E-2"/>
          <c:w val="0.88001346614461862"/>
          <c:h val="0.70150828554543465"/>
        </c:manualLayout>
      </c:layout>
      <c:lineChart>
        <c:grouping val="standard"/>
        <c:varyColors val="0"/>
        <c:ser>
          <c:idx val="0"/>
          <c:order val="0"/>
          <c:tx>
            <c:strRef>
              <c:f>'12-yes'!$A$16</c:f>
              <c:strCache>
                <c:ptCount val="1"/>
                <c:pt idx="0">
                  <c:v>Νοσήματα του κυκλοφορικού συστήματος</c:v>
                </c:pt>
              </c:strCache>
            </c:strRef>
          </c:tx>
          <c:spPr>
            <a:ln w="28575" cap="rnd">
              <a:solidFill>
                <a:schemeClr val="accent1"/>
              </a:solidFill>
              <a:round/>
            </a:ln>
            <a:effectLst/>
          </c:spPr>
          <c:marker>
            <c:symbol val="none"/>
          </c:marker>
          <c:dLbls>
            <c:dLbl>
              <c:idx val="7"/>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E24-4018-982A-19117EEFC9EC}"/>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'12-yes'!$D$15:$K$15</c:f>
              <c:numCache>
                <c:formatCode>General</c:formatCode>
                <c:ptCount val="8"/>
                <c:pt idx="0">
                  <c:v>1973</c:v>
                </c:pt>
                <c:pt idx="1">
                  <c:v>1993</c:v>
                </c:pt>
                <c:pt idx="2">
                  <c:v>2009</c:v>
                </c:pt>
                <c:pt idx="3">
                  <c:v>2013</c:v>
                </c:pt>
                <c:pt idx="4">
                  <c:v>2014</c:v>
                </c:pt>
                <c:pt idx="5">
                  <c:v>2015</c:v>
                </c:pt>
                <c:pt idx="6">
                  <c:v>2016</c:v>
                </c:pt>
                <c:pt idx="7">
                  <c:v>2017</c:v>
                </c:pt>
              </c:numCache>
            </c:numRef>
          </c:cat>
          <c:val>
            <c:numRef>
              <c:f>'12-yes'!$D$16:$K$16</c:f>
              <c:numCache>
                <c:formatCode>0.0%</c:formatCode>
                <c:ptCount val="8"/>
                <c:pt idx="0">
                  <c:v>0.36784923266450859</c:v>
                </c:pt>
                <c:pt idx="1">
                  <c:v>0.46249307103182236</c:v>
                </c:pt>
                <c:pt idx="2">
                  <c:v>0.51004529328166692</c:v>
                </c:pt>
                <c:pt idx="3">
                  <c:v>0.48741209429970839</c:v>
                </c:pt>
                <c:pt idx="4">
                  <c:v>0.40319148936170213</c:v>
                </c:pt>
                <c:pt idx="5">
                  <c:v>0.38295116054557604</c:v>
                </c:pt>
                <c:pt idx="6">
                  <c:v>0.37178839613428966</c:v>
                </c:pt>
                <c:pt idx="7">
                  <c:v>0.37705931965139161</c:v>
                </c:pt>
              </c:numCache>
            </c:numRef>
          </c:val>
          <c:smooth val="0"/>
          <c:extLst xmlns:c16r2="http://schemas.microsoft.com/office/drawing/2015/06/chart">
            <c:ext xmlns:c16="http://schemas.microsoft.com/office/drawing/2014/chart" uri="{C3380CC4-5D6E-409C-BE32-E72D297353CC}">
              <c16:uniqueId val="{00000001-0E24-4018-982A-19117EEFC9EC}"/>
            </c:ext>
          </c:extLst>
        </c:ser>
        <c:ser>
          <c:idx val="1"/>
          <c:order val="1"/>
          <c:tx>
            <c:strRef>
              <c:f>'12-yes'!$A$17</c:f>
              <c:strCache>
                <c:ptCount val="1"/>
                <c:pt idx="0">
                  <c:v>Νεοπλάσματα</c:v>
                </c:pt>
              </c:strCache>
            </c:strRef>
          </c:tx>
          <c:spPr>
            <a:ln w="28575" cap="rnd">
              <a:solidFill>
                <a:schemeClr val="accent2"/>
              </a:solidFill>
              <a:round/>
            </a:ln>
            <a:effectLst/>
          </c:spPr>
          <c:marker>
            <c:symbol val="none"/>
          </c:marker>
          <c:dLbls>
            <c:dLbl>
              <c:idx val="7"/>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E24-4018-982A-19117EEFC9EC}"/>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'12-yes'!$D$15:$K$15</c:f>
              <c:numCache>
                <c:formatCode>General</c:formatCode>
                <c:ptCount val="8"/>
                <c:pt idx="0">
                  <c:v>1973</c:v>
                </c:pt>
                <c:pt idx="1">
                  <c:v>1993</c:v>
                </c:pt>
                <c:pt idx="2">
                  <c:v>2009</c:v>
                </c:pt>
                <c:pt idx="3">
                  <c:v>2013</c:v>
                </c:pt>
                <c:pt idx="4">
                  <c:v>2014</c:v>
                </c:pt>
                <c:pt idx="5">
                  <c:v>2015</c:v>
                </c:pt>
                <c:pt idx="6">
                  <c:v>2016</c:v>
                </c:pt>
                <c:pt idx="7">
                  <c:v>2017</c:v>
                </c:pt>
              </c:numCache>
            </c:numRef>
          </c:cat>
          <c:val>
            <c:numRef>
              <c:f>'12-yes'!$D$17:$K$17</c:f>
              <c:numCache>
                <c:formatCode>0.0%</c:formatCode>
                <c:ptCount val="8"/>
                <c:pt idx="0">
                  <c:v>0.18178839626227017</c:v>
                </c:pt>
                <c:pt idx="1">
                  <c:v>0.19938459449981336</c:v>
                </c:pt>
                <c:pt idx="2">
                  <c:v>0.2205261382109665</c:v>
                </c:pt>
                <c:pt idx="3">
                  <c:v>0.24249585485315697</c:v>
                </c:pt>
                <c:pt idx="4">
                  <c:v>0.25633022683312817</c:v>
                </c:pt>
                <c:pt idx="5">
                  <c:v>0.24961837729901892</c:v>
                </c:pt>
                <c:pt idx="6">
                  <c:v>0.25821631814661411</c:v>
                </c:pt>
                <c:pt idx="7">
                  <c:v>0.24552793284870877</c:v>
                </c:pt>
              </c:numCache>
            </c:numRef>
          </c:val>
          <c:smooth val="0"/>
          <c:extLst xmlns:c16r2="http://schemas.microsoft.com/office/drawing/2015/06/chart">
            <c:ext xmlns:c16="http://schemas.microsoft.com/office/drawing/2014/chart" uri="{C3380CC4-5D6E-409C-BE32-E72D297353CC}">
              <c16:uniqueId val="{00000003-0E24-4018-982A-19117EEFC9EC}"/>
            </c:ext>
          </c:extLst>
        </c:ser>
        <c:ser>
          <c:idx val="2"/>
          <c:order val="2"/>
          <c:tx>
            <c:strRef>
              <c:f>'12-yes'!$A$18</c:f>
              <c:strCache>
                <c:ptCount val="1"/>
                <c:pt idx="0">
                  <c:v>Νοσήματα του αναπνευστικού συστήματος</c:v>
                </c:pt>
              </c:strCache>
            </c:strRef>
          </c:tx>
          <c:spPr>
            <a:ln w="28575" cap="rnd">
              <a:solidFill>
                <a:schemeClr val="accent3"/>
              </a:solidFill>
              <a:round/>
            </a:ln>
            <a:effectLst/>
          </c:spPr>
          <c:marker>
            <c:symbol val="none"/>
          </c:marker>
          <c:dLbls>
            <c:dLbl>
              <c:idx val="7"/>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E24-4018-982A-19117EEFC9EC}"/>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'12-yes'!$D$15:$K$15</c:f>
              <c:numCache>
                <c:formatCode>General</c:formatCode>
                <c:ptCount val="8"/>
                <c:pt idx="0">
                  <c:v>1973</c:v>
                </c:pt>
                <c:pt idx="1">
                  <c:v>1993</c:v>
                </c:pt>
                <c:pt idx="2">
                  <c:v>2009</c:v>
                </c:pt>
                <c:pt idx="3">
                  <c:v>2013</c:v>
                </c:pt>
                <c:pt idx="4">
                  <c:v>2014</c:v>
                </c:pt>
                <c:pt idx="5">
                  <c:v>2015</c:v>
                </c:pt>
                <c:pt idx="6">
                  <c:v>2016</c:v>
                </c:pt>
                <c:pt idx="7">
                  <c:v>2017</c:v>
                </c:pt>
              </c:numCache>
            </c:numRef>
          </c:cat>
          <c:val>
            <c:numRef>
              <c:f>'12-yes'!$D$18:$K$18</c:f>
              <c:numCache>
                <c:formatCode>0.0%</c:formatCode>
                <c:ptCount val="8"/>
                <c:pt idx="0">
                  <c:v>6.7480964051216855E-2</c:v>
                </c:pt>
                <c:pt idx="1">
                  <c:v>5.8067581479009471E-2</c:v>
                </c:pt>
                <c:pt idx="2">
                  <c:v>5.5415256576727634E-2</c:v>
                </c:pt>
                <c:pt idx="3">
                  <c:v>7.2525776143012324E-2</c:v>
                </c:pt>
                <c:pt idx="4">
                  <c:v>0.10753472832776508</c:v>
                </c:pt>
                <c:pt idx="5">
                  <c:v>0.12240805987144472</c:v>
                </c:pt>
                <c:pt idx="6">
                  <c:v>0.11624911607233054</c:v>
                </c:pt>
                <c:pt idx="7">
                  <c:v>0.11122535041567934</c:v>
                </c:pt>
              </c:numCache>
            </c:numRef>
          </c:val>
          <c:smooth val="0"/>
          <c:extLst xmlns:c16r2="http://schemas.microsoft.com/office/drawing/2015/06/chart">
            <c:ext xmlns:c16="http://schemas.microsoft.com/office/drawing/2014/chart" uri="{C3380CC4-5D6E-409C-BE32-E72D297353CC}">
              <c16:uniqueId val="{00000005-0E24-4018-982A-19117EEFC9EC}"/>
            </c:ext>
          </c:extLst>
        </c:ser>
        <c:ser>
          <c:idx val="3"/>
          <c:order val="3"/>
          <c:tx>
            <c:strRef>
              <c:f>'12-yes'!$A$19</c:f>
              <c:strCache>
                <c:ptCount val="1"/>
                <c:pt idx="0">
                  <c:v>Λοιμώδη και παρασιτικά νοσήματα</c:v>
                </c:pt>
              </c:strCache>
            </c:strRef>
          </c:tx>
          <c:spPr>
            <a:ln w="28575" cap="rnd">
              <a:solidFill>
                <a:schemeClr val="accent4"/>
              </a:solidFill>
              <a:round/>
            </a:ln>
            <a:effectLst/>
          </c:spPr>
          <c:marker>
            <c:symbol val="none"/>
          </c:marker>
          <c:dLbls>
            <c:dLbl>
              <c:idx val="0"/>
              <c:delete val="1"/>
              <c:extLst xmlns:c16r2="http://schemas.microsoft.com/office/drawing/2015/06/chart">
                <c:ext xmlns:c16="http://schemas.microsoft.com/office/drawing/2014/chart" uri="{C3380CC4-5D6E-409C-BE32-E72D297353CC}">
                  <c16:uniqueId val="{00000006-0E24-4018-982A-19117EEFC9EC}"/>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7-0E24-4018-982A-19117EEFC9EC}"/>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8-0E24-4018-982A-19117EEFC9EC}"/>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9-0E24-4018-982A-19117EEFC9EC}"/>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A-0E24-4018-982A-19117EEFC9EC}"/>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B-0E24-4018-982A-19117EEFC9EC}"/>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C-0E24-4018-982A-19117EEFC9EC}"/>
                </c:ext>
                <c:ext xmlns:c15="http://schemas.microsoft.com/office/drawing/2012/chart" uri="{CE6537A1-D6FC-4f65-9D91-7224C49458BB}"/>
              </c:extLst>
            </c:dLbl>
            <c:dLbl>
              <c:idx val="7"/>
              <c:layout>
                <c:manualLayout>
                  <c:x val="-2.3330414888260045E-3"/>
                  <c:y val="2.660152435112952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0E24-4018-982A-19117EEFC9EC}"/>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'12-yes'!$D$15:$K$15</c:f>
              <c:numCache>
                <c:formatCode>General</c:formatCode>
                <c:ptCount val="8"/>
                <c:pt idx="0">
                  <c:v>1973</c:v>
                </c:pt>
                <c:pt idx="1">
                  <c:v>1993</c:v>
                </c:pt>
                <c:pt idx="2">
                  <c:v>2009</c:v>
                </c:pt>
                <c:pt idx="3">
                  <c:v>2013</c:v>
                </c:pt>
                <c:pt idx="4">
                  <c:v>2014</c:v>
                </c:pt>
                <c:pt idx="5">
                  <c:v>2015</c:v>
                </c:pt>
                <c:pt idx="6">
                  <c:v>2016</c:v>
                </c:pt>
                <c:pt idx="7">
                  <c:v>2017</c:v>
                </c:pt>
              </c:numCache>
            </c:numRef>
          </c:cat>
          <c:val>
            <c:numRef>
              <c:f>'12-yes'!$D$19:$K$19</c:f>
              <c:numCache>
                <c:formatCode>0.0%</c:formatCode>
                <c:ptCount val="8"/>
                <c:pt idx="0">
                  <c:v>1.8164423417165773E-2</c:v>
                </c:pt>
                <c:pt idx="1">
                  <c:v>7.9414459766734159E-3</c:v>
                </c:pt>
                <c:pt idx="2">
                  <c:v>6.788880141503164E-3</c:v>
                </c:pt>
                <c:pt idx="3">
                  <c:v>6.2034266547235616E-3</c:v>
                </c:pt>
                <c:pt idx="4">
                  <c:v>9.6184279936697738E-3</c:v>
                </c:pt>
                <c:pt idx="5">
                  <c:v>3.2559636282623587E-2</c:v>
                </c:pt>
                <c:pt idx="6">
                  <c:v>3.3782873690945216E-2</c:v>
                </c:pt>
                <c:pt idx="7">
                  <c:v>3.3455158841720553E-2</c:v>
                </c:pt>
              </c:numCache>
            </c:numRef>
          </c:val>
          <c:smooth val="0"/>
          <c:extLst xmlns:c16r2="http://schemas.microsoft.com/office/drawing/2015/06/chart">
            <c:ext xmlns:c16="http://schemas.microsoft.com/office/drawing/2014/chart" uri="{C3380CC4-5D6E-409C-BE32-E72D297353CC}">
              <c16:uniqueId val="{0000000E-0E24-4018-982A-19117EEFC9EC}"/>
            </c:ext>
          </c:extLst>
        </c:ser>
        <c:ser>
          <c:idx val="4"/>
          <c:order val="4"/>
          <c:tx>
            <c:strRef>
              <c:f>'12-yes'!$A$20</c:f>
              <c:strCache>
                <c:ptCount val="1"/>
                <c:pt idx="0">
                  <c:v>Βίαιοι θάνατοι</c:v>
                </c:pt>
              </c:strCache>
            </c:strRef>
          </c:tx>
          <c:spPr>
            <a:ln w="28575" cap="rnd">
              <a:solidFill>
                <a:schemeClr val="accent5"/>
              </a:solidFill>
              <a:round/>
            </a:ln>
            <a:effectLst/>
          </c:spPr>
          <c:marker>
            <c:symbol val="none"/>
          </c:marker>
          <c:dLbls>
            <c:dLbl>
              <c:idx val="7"/>
              <c:layout>
                <c:manualLayout>
                  <c:x val="0"/>
                  <c:y val="-2.660152435112976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0E24-4018-982A-19117EEFC9EC}"/>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'12-yes'!$D$15:$K$15</c:f>
              <c:numCache>
                <c:formatCode>General</c:formatCode>
                <c:ptCount val="8"/>
                <c:pt idx="0">
                  <c:v>1973</c:v>
                </c:pt>
                <c:pt idx="1">
                  <c:v>1993</c:v>
                </c:pt>
                <c:pt idx="2">
                  <c:v>2009</c:v>
                </c:pt>
                <c:pt idx="3">
                  <c:v>2013</c:v>
                </c:pt>
                <c:pt idx="4">
                  <c:v>2014</c:v>
                </c:pt>
                <c:pt idx="5">
                  <c:v>2015</c:v>
                </c:pt>
                <c:pt idx="6">
                  <c:v>2016</c:v>
                </c:pt>
                <c:pt idx="7">
                  <c:v>2017</c:v>
                </c:pt>
              </c:numCache>
            </c:numRef>
          </c:cat>
          <c:val>
            <c:numRef>
              <c:f>'12-yes'!$D$20:$K$20</c:f>
              <c:numCache>
                <c:formatCode>0.0%</c:formatCode>
                <c:ptCount val="8"/>
                <c:pt idx="0">
                  <c:v>5.2488106627524476E-2</c:v>
                </c:pt>
                <c:pt idx="1">
                  <c:v>5.6155751892032535E-2</c:v>
                </c:pt>
                <c:pt idx="2">
                  <c:v>4.5211487930311739E-2</c:v>
                </c:pt>
                <c:pt idx="3">
                  <c:v>3.951706657010539E-2</c:v>
                </c:pt>
                <c:pt idx="4">
                  <c:v>3.1246703006857744E-2</c:v>
                </c:pt>
                <c:pt idx="5">
                  <c:v>3.2559636282623587E-2</c:v>
                </c:pt>
                <c:pt idx="6">
                  <c:v>3.4195373270027273E-2</c:v>
                </c:pt>
                <c:pt idx="7">
                  <c:v>3.5270492790875137E-2</c:v>
                </c:pt>
              </c:numCache>
            </c:numRef>
          </c:val>
          <c:smooth val="0"/>
          <c:extLst xmlns:c16r2="http://schemas.microsoft.com/office/drawing/2015/06/chart">
            <c:ext xmlns:c16="http://schemas.microsoft.com/office/drawing/2014/chart" uri="{C3380CC4-5D6E-409C-BE32-E72D297353CC}">
              <c16:uniqueId val="{00000010-0E24-4018-982A-19117EEFC9EC}"/>
            </c:ext>
          </c:extLst>
        </c:ser>
        <c:ser>
          <c:idx val="5"/>
          <c:order val="5"/>
          <c:tx>
            <c:strRef>
              <c:f>'12-yes'!$A$21</c:f>
              <c:strCache>
                <c:ptCount val="1"/>
                <c:pt idx="0">
                  <c:v>Αλλες αιτίες</c:v>
                </c:pt>
              </c:strCache>
            </c:strRef>
          </c:tx>
          <c:spPr>
            <a:ln w="28575" cap="rnd">
              <a:solidFill>
                <a:schemeClr val="accent6"/>
              </a:solidFill>
              <a:round/>
            </a:ln>
            <a:effectLst/>
          </c:spPr>
          <c:marker>
            <c:symbol val="none"/>
          </c:marker>
          <c:dLbls>
            <c:dLbl>
              <c:idx val="7"/>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0E24-4018-982A-19117EEFC9EC}"/>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'12-yes'!$D$15:$K$15</c:f>
              <c:numCache>
                <c:formatCode>General</c:formatCode>
                <c:ptCount val="8"/>
                <c:pt idx="0">
                  <c:v>1973</c:v>
                </c:pt>
                <c:pt idx="1">
                  <c:v>1993</c:v>
                </c:pt>
                <c:pt idx="2">
                  <c:v>2009</c:v>
                </c:pt>
                <c:pt idx="3">
                  <c:v>2013</c:v>
                </c:pt>
                <c:pt idx="4">
                  <c:v>2014</c:v>
                </c:pt>
                <c:pt idx="5">
                  <c:v>2015</c:v>
                </c:pt>
                <c:pt idx="6">
                  <c:v>2016</c:v>
                </c:pt>
                <c:pt idx="7">
                  <c:v>2017</c:v>
                </c:pt>
              </c:numCache>
            </c:numRef>
          </c:cat>
          <c:val>
            <c:numRef>
              <c:f>'12-yes'!$D$21:$K$21</c:f>
              <c:numCache>
                <c:formatCode>0.0%</c:formatCode>
                <c:ptCount val="8"/>
                <c:pt idx="0">
                  <c:v>0.31222887697731411</c:v>
                </c:pt>
                <c:pt idx="1">
                  <c:v>0.2159575551206489</c:v>
                </c:pt>
                <c:pt idx="2">
                  <c:v>0.162012943858824</c:v>
                </c:pt>
                <c:pt idx="3">
                  <c:v>0.15184578147929331</c:v>
                </c:pt>
                <c:pt idx="4">
                  <c:v>0.19207842447687709</c:v>
                </c:pt>
                <c:pt idx="5">
                  <c:v>0.17990312971871314</c:v>
                </c:pt>
                <c:pt idx="6">
                  <c:v>0.18576792268579317</c:v>
                </c:pt>
                <c:pt idx="7">
                  <c:v>0.19746174545162457</c:v>
                </c:pt>
              </c:numCache>
            </c:numRef>
          </c:val>
          <c:smooth val="0"/>
          <c:extLst xmlns:c16r2="http://schemas.microsoft.com/office/drawing/2015/06/chart">
            <c:ext xmlns:c16="http://schemas.microsoft.com/office/drawing/2014/chart" uri="{C3380CC4-5D6E-409C-BE32-E72D297353CC}">
              <c16:uniqueId val="{00000012-0E24-4018-982A-19117EEFC9EC}"/>
            </c:ext>
          </c:extLst>
        </c:ser>
        <c:dLbls>
          <c:showLegendKey val="0"/>
          <c:showVal val="0"/>
          <c:showCatName val="0"/>
          <c:showSerName val="0"/>
          <c:showPercent val="0"/>
          <c:showBubbleSize val="0"/>
        </c:dLbls>
        <c:smooth val="0"/>
        <c:axId val="170340928"/>
        <c:axId val="170341488"/>
      </c:lineChart>
      <c:catAx>
        <c:axId val="17034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170341488"/>
        <c:crosses val="autoZero"/>
        <c:auto val="1"/>
        <c:lblAlgn val="ctr"/>
        <c:lblOffset val="100"/>
        <c:noMultiLvlLbl val="0"/>
      </c:catAx>
      <c:valAx>
        <c:axId val="170341488"/>
        <c:scaling>
          <c:orientation val="minMax"/>
        </c:scaling>
        <c:delete val="0"/>
        <c:axPos val="l"/>
        <c:title>
          <c:tx>
            <c:rich>
              <a:bodyPr rot="-5400000" vert="horz"/>
              <a:lstStyle/>
              <a:p>
                <a:pPr>
                  <a:defRPr/>
                </a:pPr>
                <a:r>
                  <a:rPr lang="en-GB"/>
                  <a:t>%</a:t>
                </a:r>
              </a:p>
            </c:rich>
          </c:tx>
          <c:layout>
            <c:manualLayout>
              <c:xMode val="edge"/>
              <c:yMode val="edge"/>
              <c:x val="1.1624526689547152E-2"/>
              <c:y val="0.31541565604711413"/>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170340928"/>
        <c:crosses val="autoZero"/>
        <c:crossBetween val="between"/>
      </c:valAx>
      <c:spPr>
        <a:noFill/>
        <a:ln>
          <a:noFill/>
        </a:ln>
        <a:effectLst/>
      </c:spPr>
    </c:plotArea>
    <c:legend>
      <c:legendPos val="b"/>
      <c:layout>
        <c:manualLayout>
          <c:xMode val="edge"/>
          <c:yMode val="edge"/>
          <c:x val="9.7121020494199926E-3"/>
          <c:y val="0.86039065001601023"/>
          <c:w val="0.97942438542332466"/>
          <c:h val="0.12504241520543297"/>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639735447576817E-2"/>
          <c:y val="3.858764800135376E-2"/>
          <c:w val="0.89066614082566109"/>
          <c:h val="0.71292470241085537"/>
        </c:manualLayout>
      </c:layout>
      <c:lineChart>
        <c:grouping val="standard"/>
        <c:varyColors val="0"/>
        <c:ser>
          <c:idx val="0"/>
          <c:order val="0"/>
          <c:tx>
            <c:strRef>
              <c:f>'14_SLY 2018'!$A$3</c:f>
              <c:strCache>
                <c:ptCount val="1"/>
                <c:pt idx="0">
                  <c:v>Συνολική Χρηματοδότηση για Δαπάνες Υγείας</c:v>
                </c:pt>
              </c:strCache>
            </c:strRef>
          </c:tx>
          <c:spPr>
            <a:ln w="28575" cap="rnd">
              <a:solidFill>
                <a:schemeClr val="accent1"/>
              </a:solidFill>
              <a:round/>
            </a:ln>
            <a:effectLst/>
          </c:spPr>
          <c:marker>
            <c:symbol val="none"/>
          </c:marker>
          <c:dPt>
            <c:idx val="9"/>
            <c:bubble3D val="0"/>
            <c:spPr>
              <a:ln w="28575" cap="rnd">
                <a:solidFill>
                  <a:schemeClr val="accent1"/>
                </a:solidFill>
                <a:prstDash val="solid"/>
                <a:round/>
              </a:ln>
              <a:effectLst/>
            </c:spPr>
            <c:extLst xmlns:c16r2="http://schemas.microsoft.com/office/drawing/2015/06/chart">
              <c:ext xmlns:c16="http://schemas.microsoft.com/office/drawing/2014/chart" uri="{C3380CC4-5D6E-409C-BE32-E72D297353CC}">
                <c16:uniqueId val="{00000003-E87C-4B96-B870-B17220CDF5FE}"/>
              </c:ext>
            </c:extLst>
          </c:dPt>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'14_SLY 2018'!$B$2:$K$2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'14_SLY 2018'!$B$3:$K$3</c:f>
              <c:numCache>
                <c:formatCode>#,##0.0_ ;\-#,##0.0\ </c:formatCode>
                <c:ptCount val="10"/>
                <c:pt idx="0">
                  <c:v>22.490921</c:v>
                </c:pt>
                <c:pt idx="1">
                  <c:v>21.608700000000002</c:v>
                </c:pt>
                <c:pt idx="2">
                  <c:v>18.835699999999999</c:v>
                </c:pt>
                <c:pt idx="3">
                  <c:v>16.984299999999998</c:v>
                </c:pt>
                <c:pt idx="4">
                  <c:v>15.2014</c:v>
                </c:pt>
                <c:pt idx="5">
                  <c:v>14.0245</c:v>
                </c:pt>
                <c:pt idx="6">
                  <c:v>14.210100000000001</c:v>
                </c:pt>
                <c:pt idx="7">
                  <c:v>14.4984</c:v>
                </c:pt>
                <c:pt idx="8">
                  <c:v>14.3546</c:v>
                </c:pt>
                <c:pt idx="9">
                  <c:v>14.2515</c:v>
                </c:pt>
              </c:numCache>
            </c:numRef>
          </c:val>
          <c:smooth val="1"/>
          <c:extLst xmlns:c16r2="http://schemas.microsoft.com/office/drawing/2015/06/chart">
            <c:ext xmlns:c16="http://schemas.microsoft.com/office/drawing/2014/chart" uri="{C3380CC4-5D6E-409C-BE32-E72D297353CC}">
              <c16:uniqueId val="{00000000-6DAC-45B9-98E2-D636D5AAF2FD}"/>
            </c:ext>
          </c:extLst>
        </c:ser>
        <c:ser>
          <c:idx val="1"/>
          <c:order val="1"/>
          <c:tx>
            <c:strRef>
              <c:f>'14_SLY 2018'!$A$4</c:f>
              <c:strCache>
                <c:ptCount val="1"/>
                <c:pt idx="0">
                  <c:v> Δημόσια Χρηματοδότηση για Δαπάνες Υγείας</c:v>
                </c:pt>
              </c:strCache>
            </c:strRef>
          </c:tx>
          <c:spPr>
            <a:ln w="28575" cap="rnd">
              <a:solidFill>
                <a:schemeClr val="accent2"/>
              </a:solidFill>
              <a:round/>
            </a:ln>
            <a:effectLst/>
          </c:spPr>
          <c:marker>
            <c:symbol val="none"/>
          </c:marker>
          <c:dPt>
            <c:idx val="9"/>
            <c:bubble3D val="0"/>
            <c:spPr>
              <a:ln w="28575" cap="rnd">
                <a:solidFill>
                  <a:schemeClr val="accent2"/>
                </a:solidFill>
                <a:prstDash val="solid"/>
                <a:round/>
              </a:ln>
              <a:effectLst/>
            </c:spPr>
            <c:extLst xmlns:c16r2="http://schemas.microsoft.com/office/drawing/2015/06/chart">
              <c:ext xmlns:c16="http://schemas.microsoft.com/office/drawing/2014/chart" uri="{C3380CC4-5D6E-409C-BE32-E72D297353CC}">
                <c16:uniqueId val="{00000004-E87C-4B96-B870-B17220CDF5FE}"/>
              </c:ext>
            </c:extLst>
          </c:dPt>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'14_SLY 2018'!$B$2:$K$2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'14_SLY 2018'!$B$4:$K$4</c:f>
              <c:numCache>
                <c:formatCode>#,##0.0_ ;\-#,##0.0\ </c:formatCode>
                <c:ptCount val="10"/>
                <c:pt idx="0">
                  <c:v>15.412179999999999</c:v>
                </c:pt>
                <c:pt idx="1">
                  <c:v>14.9208</c:v>
                </c:pt>
                <c:pt idx="2">
                  <c:v>12.4253</c:v>
                </c:pt>
                <c:pt idx="3">
                  <c:v>11.286100000000001</c:v>
                </c:pt>
                <c:pt idx="4">
                  <c:v>9.4459</c:v>
                </c:pt>
                <c:pt idx="5">
                  <c:v>8.0883000000000003</c:v>
                </c:pt>
                <c:pt idx="6">
                  <c:v>8.1287000000000003</c:v>
                </c:pt>
                <c:pt idx="7">
                  <c:v>8.8057999999999996</c:v>
                </c:pt>
                <c:pt idx="8">
                  <c:v>8.6782000000000004</c:v>
                </c:pt>
                <c:pt idx="9">
                  <c:v>8.3726000000000003</c:v>
                </c:pt>
              </c:numCache>
            </c:numRef>
          </c:val>
          <c:smooth val="1"/>
          <c:extLst xmlns:c16r2="http://schemas.microsoft.com/office/drawing/2015/06/chart">
            <c:ext xmlns:c16="http://schemas.microsoft.com/office/drawing/2014/chart" uri="{C3380CC4-5D6E-409C-BE32-E72D297353CC}">
              <c16:uniqueId val="{00000001-6DAC-45B9-98E2-D636D5AAF2FD}"/>
            </c:ext>
          </c:extLst>
        </c:ser>
        <c:ser>
          <c:idx val="2"/>
          <c:order val="2"/>
          <c:tx>
            <c:strRef>
              <c:f>'14_SLY 2018'!$A$5</c:f>
              <c:strCache>
                <c:ptCount val="1"/>
                <c:pt idx="0">
                  <c:v>Ιδιωτική Χρηματοδότηση για Δαπάνες Υγείας</c:v>
                </c:pt>
              </c:strCache>
            </c:strRef>
          </c:tx>
          <c:spPr>
            <a:ln w="28575" cap="rnd">
              <a:solidFill>
                <a:schemeClr val="accent3"/>
              </a:solidFill>
              <a:round/>
            </a:ln>
            <a:effectLst/>
          </c:spPr>
          <c:marker>
            <c:symbol val="none"/>
          </c:marker>
          <c:dLbls>
            <c:numFmt formatCode="#,##0.0" sourceLinked="0"/>
            <c:spPr>
              <a:noFill/>
              <a:ln>
                <a:noFill/>
              </a:ln>
              <a:effectLst/>
            </c:spPr>
            <c:txPr>
              <a:bodyPr rot="0" vert="horz"/>
              <a:lstStyle/>
              <a:p>
                <a:pPr>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'14_SLY 2018'!$B$2:$K$2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'14_SLY 2018'!$B$5:$K$5</c:f>
              <c:numCache>
                <c:formatCode>#,##0.0_ ;\-#,##0.0\ </c:formatCode>
                <c:ptCount val="10"/>
                <c:pt idx="0">
                  <c:v>7.077</c:v>
                </c:pt>
                <c:pt idx="1">
                  <c:v>6.6146000000000003</c:v>
                </c:pt>
                <c:pt idx="2">
                  <c:v>6.3579999999999997</c:v>
                </c:pt>
                <c:pt idx="3">
                  <c:v>5.6446000000000005</c:v>
                </c:pt>
                <c:pt idx="4">
                  <c:v>5.6162999999999998</c:v>
                </c:pt>
                <c:pt idx="5">
                  <c:v>5.7378999999999998</c:v>
                </c:pt>
                <c:pt idx="6">
                  <c:v>5.7653999999999996</c:v>
                </c:pt>
                <c:pt idx="7">
                  <c:v>5.6254</c:v>
                </c:pt>
                <c:pt idx="8">
                  <c:v>5.6146000000000003</c:v>
                </c:pt>
                <c:pt idx="9">
                  <c:v>5.8231999999999999</c:v>
                </c:pt>
              </c:numCache>
            </c:numRef>
          </c:val>
          <c:smooth val="1"/>
          <c:extLst xmlns:c16r2="http://schemas.microsoft.com/office/drawing/2015/06/chart">
            <c:ext xmlns:c16="http://schemas.microsoft.com/office/drawing/2014/chart" uri="{C3380CC4-5D6E-409C-BE32-E72D297353CC}">
              <c16:uniqueId val="{00000002-6DAC-45B9-98E2-D636D5AAF2FD}"/>
            </c:ext>
          </c:extLst>
        </c:ser>
        <c:dLbls>
          <c:showLegendKey val="0"/>
          <c:showVal val="0"/>
          <c:showCatName val="0"/>
          <c:showSerName val="0"/>
          <c:showPercent val="0"/>
          <c:showBubbleSize val="0"/>
        </c:dLbls>
        <c:smooth val="0"/>
        <c:axId val="170344848"/>
        <c:axId val="170345408"/>
      </c:lineChart>
      <c:catAx>
        <c:axId val="17034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170345408"/>
        <c:crosses val="autoZero"/>
        <c:auto val="1"/>
        <c:lblAlgn val="ctr"/>
        <c:lblOffset val="100"/>
        <c:noMultiLvlLbl val="0"/>
      </c:catAx>
      <c:valAx>
        <c:axId val="170345408"/>
        <c:scaling>
          <c:orientation val="minMax"/>
        </c:scaling>
        <c:delete val="0"/>
        <c:axPos val="l"/>
        <c:title>
          <c:tx>
            <c:rich>
              <a:bodyPr/>
              <a:lstStyle/>
              <a:p>
                <a:pPr>
                  <a:defRPr/>
                </a:pPr>
                <a:r>
                  <a:rPr lang="el-GR"/>
                  <a:t>δισεκ. ευρώ</a:t>
                </a:r>
                <a:endParaRPr lang="en-US"/>
              </a:p>
            </c:rich>
          </c:tx>
          <c:overlay val="0"/>
        </c:title>
        <c:numFmt formatCode="#,##0.0_ ;\-#,##0.0\ " sourceLinked="1"/>
        <c:majorTickMark val="none"/>
        <c:minorTickMark val="none"/>
        <c:tickLblPos val="nextTo"/>
        <c:spPr>
          <a:noFill/>
          <a:ln>
            <a:noFill/>
          </a:ln>
          <a:effectLst/>
        </c:spPr>
        <c:txPr>
          <a:bodyPr rot="-60000000" vert="horz"/>
          <a:lstStyle/>
          <a:p>
            <a:pPr>
              <a:defRPr/>
            </a:pPr>
            <a:endParaRPr lang="el-GR"/>
          </a:p>
        </c:txPr>
        <c:crossAx val="170344848"/>
        <c:crosses val="autoZero"/>
        <c:crossBetween val="between"/>
      </c:valAx>
      <c:spPr>
        <a:noFill/>
        <a:ln>
          <a:noFill/>
        </a:ln>
        <a:effectLst/>
      </c:spPr>
    </c:plotArea>
    <c:legend>
      <c:legendPos val="b"/>
      <c:layout>
        <c:manualLayout>
          <c:xMode val="edge"/>
          <c:yMode val="edge"/>
          <c:x val="2.7215551743853578E-3"/>
          <c:y val="0.86486292994954095"/>
          <c:w val="0.9899828473413379"/>
          <c:h val="0.11850505704867767"/>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dirty="0"/>
              <a:t>Συνολική</a:t>
            </a:r>
          </a:p>
          <a:p>
            <a:pPr>
              <a:defRPr/>
            </a:pPr>
            <a:r>
              <a:rPr lang="el-GR" dirty="0"/>
              <a:t>(2018:</a:t>
            </a:r>
            <a:r>
              <a:rPr lang="el-GR" baseline="0" dirty="0"/>
              <a:t>14,3 </a:t>
            </a:r>
            <a:r>
              <a:rPr lang="el-GR" baseline="0" dirty="0" err="1"/>
              <a:t>δισεκ</a:t>
            </a:r>
            <a:r>
              <a:rPr lang="el-GR" baseline="0" dirty="0"/>
              <a:t>. €)</a:t>
            </a:r>
            <a:endParaRPr lang="en-GB" dirty="0"/>
          </a:p>
        </c:rich>
      </c:tx>
      <c:layout>
        <c:manualLayout>
          <c:xMode val="edge"/>
          <c:yMode val="edge"/>
          <c:x val="0.34624680336451369"/>
          <c:y val="1.1400807645999592E-3"/>
        </c:manualLayout>
      </c:layout>
      <c:overlay val="0"/>
      <c:spPr>
        <a:noFill/>
        <a:ln>
          <a:noFill/>
        </a:ln>
        <a:effectLst/>
      </c:spPr>
    </c:title>
    <c:autoTitleDeleted val="0"/>
    <c:plotArea>
      <c:layout>
        <c:manualLayout>
          <c:layoutTarget val="inner"/>
          <c:xMode val="edge"/>
          <c:yMode val="edge"/>
          <c:x val="0.19313013698630138"/>
          <c:y val="0.15363444152814232"/>
          <c:w val="0.75371156773211567"/>
          <c:h val="0.62380358705161854"/>
        </c:manualLayout>
      </c:layout>
      <c:lineChart>
        <c:grouping val="standard"/>
        <c:varyColors val="0"/>
        <c:ser>
          <c:idx val="0"/>
          <c:order val="0"/>
          <c:tx>
            <c:strRef>
              <c:f>'15-yes'!$L$37</c:f>
              <c:strCache>
                <c:ptCount val="1"/>
                <c:pt idx="0">
                  <c:v>Eλλάδα</c:v>
                </c:pt>
              </c:strCache>
            </c:strRef>
          </c:tx>
          <c:spPr>
            <a:ln w="28575" cap="rnd">
              <a:solidFill>
                <a:srgbClr val="00B0F0"/>
              </a:solidFill>
              <a:round/>
            </a:ln>
            <a:effectLst/>
          </c:spPr>
          <c:marker>
            <c:symbol val="none"/>
          </c:marker>
          <c:dLbls>
            <c:dLbl>
              <c:idx val="8"/>
              <c:layout>
                <c:manualLayout>
                  <c:x val="0"/>
                  <c:y val="3.70370370370369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52E-4322-9824-EE6874FDBD2F}"/>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'15-yes'!$N$36:$V$36</c:f>
              <c:strCache>
                <c:ptCount val="9"/>
                <c:pt idx="0">
                  <c:v>2010</c:v>
                </c:pt>
                <c:pt idx="1">
                  <c:v>2011</c:v>
                </c:pt>
                <c:pt idx="2">
                  <c:v>2012</c:v>
                </c:pt>
                <c:pt idx="3">
                  <c:v>2013</c:v>
                </c:pt>
                <c:pt idx="4">
                  <c:v>2014</c:v>
                </c:pt>
                <c:pt idx="5">
                  <c:v>2015</c:v>
                </c:pt>
                <c:pt idx="6">
                  <c:v>2016</c:v>
                </c:pt>
                <c:pt idx="7">
                  <c:v>2017</c:v>
                </c:pt>
                <c:pt idx="8">
                  <c:v>2018</c:v>
                </c:pt>
              </c:strCache>
            </c:strRef>
          </c:cat>
          <c:val>
            <c:numRef>
              <c:f>'15-yes'!$N$37:$V$37</c:f>
              <c:numCache>
                <c:formatCode>0.0%</c:formatCode>
                <c:ptCount val="9"/>
                <c:pt idx="0">
                  <c:v>-6.0969758892758463E-2</c:v>
                </c:pt>
                <c:pt idx="1">
                  <c:v>-0.19312177572350753</c:v>
                </c:pt>
                <c:pt idx="2">
                  <c:v>-0.27335158703043483</c:v>
                </c:pt>
                <c:pt idx="3">
                  <c:v>-0.33494155789195534</c:v>
                </c:pt>
                <c:pt idx="4">
                  <c:v>-0.36410909976239192</c:v>
                </c:pt>
                <c:pt idx="5">
                  <c:v>-0.34649253810297453</c:v>
                </c:pt>
                <c:pt idx="6">
                  <c:v>-0.32856380609647595</c:v>
                </c:pt>
                <c:pt idx="7">
                  <c:v>-0.33840759061003989</c:v>
                </c:pt>
                <c:pt idx="8">
                  <c:v>-0.34160441752974235</c:v>
                </c:pt>
              </c:numCache>
            </c:numRef>
          </c:val>
          <c:smooth val="0"/>
          <c:extLst xmlns:c16r2="http://schemas.microsoft.com/office/drawing/2015/06/chart">
            <c:ext xmlns:c16="http://schemas.microsoft.com/office/drawing/2014/chart" uri="{C3380CC4-5D6E-409C-BE32-E72D297353CC}">
              <c16:uniqueId val="{00000002-C52E-4322-9824-EE6874FDBD2F}"/>
            </c:ext>
          </c:extLst>
        </c:ser>
        <c:ser>
          <c:idx val="1"/>
          <c:order val="1"/>
          <c:tx>
            <c:strRef>
              <c:f>'15-yes'!$L$38</c:f>
              <c:strCache>
                <c:ptCount val="1"/>
                <c:pt idx="0">
                  <c:v>Νότιες Χώρες</c:v>
                </c:pt>
              </c:strCache>
            </c:strRef>
          </c:tx>
          <c:spPr>
            <a:ln w="28575" cap="rnd">
              <a:solidFill>
                <a:schemeClr val="accent6">
                  <a:lumMod val="50000"/>
                </a:schemeClr>
              </a:solidFill>
              <a:round/>
            </a:ln>
            <a:effectLst/>
          </c:spPr>
          <c:marker>
            <c:symbol val="none"/>
          </c:marker>
          <c:dLbls>
            <c:dLbl>
              <c:idx val="8"/>
              <c:layout>
                <c:manualLayout>
                  <c:x val="-1.3617917584065954E-16"/>
                  <c:y val="2.777777777777773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52E-4322-9824-EE6874FDBD2F}"/>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'15-yes'!$N$36:$V$36</c:f>
              <c:strCache>
                <c:ptCount val="9"/>
                <c:pt idx="0">
                  <c:v>2010</c:v>
                </c:pt>
                <c:pt idx="1">
                  <c:v>2011</c:v>
                </c:pt>
                <c:pt idx="2">
                  <c:v>2012</c:v>
                </c:pt>
                <c:pt idx="3">
                  <c:v>2013</c:v>
                </c:pt>
                <c:pt idx="4">
                  <c:v>2014</c:v>
                </c:pt>
                <c:pt idx="5">
                  <c:v>2015</c:v>
                </c:pt>
                <c:pt idx="6">
                  <c:v>2016</c:v>
                </c:pt>
                <c:pt idx="7">
                  <c:v>2017</c:v>
                </c:pt>
                <c:pt idx="8">
                  <c:v>2018</c:v>
                </c:pt>
              </c:strCache>
            </c:strRef>
          </c:cat>
          <c:val>
            <c:numRef>
              <c:f>'15-yes'!$N$38:$V$38</c:f>
              <c:numCache>
                <c:formatCode>0.0%</c:formatCode>
                <c:ptCount val="9"/>
                <c:pt idx="0">
                  <c:v>-1.9946973579532123E-4</c:v>
                </c:pt>
                <c:pt idx="1">
                  <c:v>-2.0791194275630143E-2</c:v>
                </c:pt>
                <c:pt idx="2">
                  <c:v>-5.4245441341065015E-2</c:v>
                </c:pt>
                <c:pt idx="3">
                  <c:v>-7.4070077786711264E-2</c:v>
                </c:pt>
                <c:pt idx="4">
                  <c:v>-6.2563196647956065E-2</c:v>
                </c:pt>
                <c:pt idx="5">
                  <c:v>-3.5945353205554476E-2</c:v>
                </c:pt>
                <c:pt idx="6">
                  <c:v>-2.3362009533826611E-2</c:v>
                </c:pt>
                <c:pt idx="7">
                  <c:v>-1.2013006644547963E-2</c:v>
                </c:pt>
                <c:pt idx="8">
                  <c:v>-1.4526427783915219E-3</c:v>
                </c:pt>
              </c:numCache>
            </c:numRef>
          </c:val>
          <c:smooth val="0"/>
          <c:extLst xmlns:c16r2="http://schemas.microsoft.com/office/drawing/2015/06/chart">
            <c:ext xmlns:c16="http://schemas.microsoft.com/office/drawing/2014/chart" uri="{C3380CC4-5D6E-409C-BE32-E72D297353CC}">
              <c16:uniqueId val="{00000005-C52E-4322-9824-EE6874FDBD2F}"/>
            </c:ext>
          </c:extLst>
        </c:ser>
        <c:ser>
          <c:idx val="2"/>
          <c:order val="2"/>
          <c:tx>
            <c:strRef>
              <c:f>'15-yes'!$L$39</c:f>
              <c:strCache>
                <c:ptCount val="1"/>
                <c:pt idx="0">
                  <c:v>EΕ23</c:v>
                </c:pt>
              </c:strCache>
            </c:strRef>
          </c:tx>
          <c:spPr>
            <a:ln w="28575" cap="rnd">
              <a:solidFill>
                <a:srgbClr val="002060"/>
              </a:solidFill>
              <a:round/>
            </a:ln>
            <a:effectLst/>
          </c:spPr>
          <c:marker>
            <c:symbol val="none"/>
          </c:marker>
          <c:dLbls>
            <c:dLbl>
              <c:idx val="8"/>
              <c:layout>
                <c:manualLayout>
                  <c:x val="-1.7907811035456693E-16"/>
                  <c:y val="-4.62962962962962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52E-4322-9824-EE6874FDBD2F}"/>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'15-yes'!$N$36:$V$36</c:f>
              <c:strCache>
                <c:ptCount val="9"/>
                <c:pt idx="0">
                  <c:v>2010</c:v>
                </c:pt>
                <c:pt idx="1">
                  <c:v>2011</c:v>
                </c:pt>
                <c:pt idx="2">
                  <c:v>2012</c:v>
                </c:pt>
                <c:pt idx="3">
                  <c:v>2013</c:v>
                </c:pt>
                <c:pt idx="4">
                  <c:v>2014</c:v>
                </c:pt>
                <c:pt idx="5">
                  <c:v>2015</c:v>
                </c:pt>
                <c:pt idx="6">
                  <c:v>2016</c:v>
                </c:pt>
                <c:pt idx="7">
                  <c:v>2017</c:v>
                </c:pt>
                <c:pt idx="8">
                  <c:v>2018</c:v>
                </c:pt>
              </c:strCache>
            </c:strRef>
          </c:cat>
          <c:val>
            <c:numRef>
              <c:f>'15-yes'!$N$39:$V$39</c:f>
              <c:numCache>
                <c:formatCode>0.0%</c:formatCode>
                <c:ptCount val="9"/>
                <c:pt idx="0">
                  <c:v>7.5720739706917062E-3</c:v>
                </c:pt>
                <c:pt idx="1">
                  <c:v>1.0015798787800678E-2</c:v>
                </c:pt>
                <c:pt idx="2">
                  <c:v>8.4727715933652359E-3</c:v>
                </c:pt>
                <c:pt idx="3">
                  <c:v>3.9733621792992224E-2</c:v>
                </c:pt>
                <c:pt idx="4">
                  <c:v>6.1681069764468521E-2</c:v>
                </c:pt>
                <c:pt idx="5">
                  <c:v>8.9862700513102745E-2</c:v>
                </c:pt>
                <c:pt idx="6">
                  <c:v>0.11742841126629555</c:v>
                </c:pt>
                <c:pt idx="7">
                  <c:v>0.13643278691345628</c:v>
                </c:pt>
                <c:pt idx="8">
                  <c:v>0.15247093429124314</c:v>
                </c:pt>
              </c:numCache>
            </c:numRef>
          </c:val>
          <c:smooth val="0"/>
          <c:extLst xmlns:c16r2="http://schemas.microsoft.com/office/drawing/2015/06/chart">
            <c:ext xmlns:c16="http://schemas.microsoft.com/office/drawing/2014/chart" uri="{C3380CC4-5D6E-409C-BE32-E72D297353CC}">
              <c16:uniqueId val="{00000008-C52E-4322-9824-EE6874FDBD2F}"/>
            </c:ext>
          </c:extLst>
        </c:ser>
        <c:dLbls>
          <c:showLegendKey val="0"/>
          <c:showVal val="0"/>
          <c:showCatName val="0"/>
          <c:showSerName val="0"/>
          <c:showPercent val="0"/>
          <c:showBubbleSize val="0"/>
        </c:dLbls>
        <c:smooth val="0"/>
        <c:axId val="230314416"/>
        <c:axId val="230314976"/>
      </c:lineChart>
      <c:catAx>
        <c:axId val="230314416"/>
        <c:scaling>
          <c:orientation val="minMax"/>
        </c:scaling>
        <c:delete val="0"/>
        <c:axPos val="b"/>
        <c:numFmt formatCode="General" sourceLinked="1"/>
        <c:majorTickMark val="none"/>
        <c:minorTickMark val="none"/>
        <c:tickLblPos val="low"/>
        <c:spPr>
          <a:noFill/>
          <a:ln w="19050" cap="flat" cmpd="sng" algn="ctr">
            <a:solidFill>
              <a:schemeClr val="bg1">
                <a:lumMod val="50000"/>
              </a:schemeClr>
            </a:solidFill>
            <a:round/>
          </a:ln>
          <a:effectLst/>
        </c:spPr>
        <c:txPr>
          <a:bodyPr rot="-60000000" vert="horz"/>
          <a:lstStyle/>
          <a:p>
            <a:pPr>
              <a:defRPr/>
            </a:pPr>
            <a:endParaRPr lang="el-GR"/>
          </a:p>
        </c:txPr>
        <c:crossAx val="230314976"/>
        <c:crosses val="autoZero"/>
        <c:auto val="1"/>
        <c:lblAlgn val="ctr"/>
        <c:lblOffset val="100"/>
        <c:noMultiLvlLbl val="0"/>
      </c:catAx>
      <c:valAx>
        <c:axId val="230314976"/>
        <c:scaling>
          <c:orientation val="minMax"/>
          <c:min val="-0.5"/>
        </c:scaling>
        <c:delete val="0"/>
        <c:axPos val="l"/>
        <c:title>
          <c:tx>
            <c:rich>
              <a:bodyPr/>
              <a:lstStyle/>
              <a:p>
                <a:pPr>
                  <a:defRPr/>
                </a:pPr>
                <a:r>
                  <a:rPr lang="el-GR"/>
                  <a:t>% μεταβολή</a:t>
                </a:r>
                <a:endParaRPr lang="en-US"/>
              </a:p>
            </c:rich>
          </c:tx>
          <c:layout>
            <c:manualLayout>
              <c:xMode val="edge"/>
              <c:yMode val="edge"/>
              <c:x val="5.6209559583422749E-3"/>
              <c:y val="0.34796522220919951"/>
            </c:manualLayout>
          </c:layout>
          <c:overlay val="0"/>
        </c:title>
        <c:numFmt formatCode="0%" sourceLinked="0"/>
        <c:majorTickMark val="none"/>
        <c:minorTickMark val="none"/>
        <c:tickLblPos val="nextTo"/>
        <c:spPr>
          <a:noFill/>
          <a:ln>
            <a:noFill/>
          </a:ln>
          <a:effectLst/>
        </c:spPr>
        <c:txPr>
          <a:bodyPr rot="-60000000" vert="horz"/>
          <a:lstStyle/>
          <a:p>
            <a:pPr>
              <a:defRPr/>
            </a:pPr>
            <a:endParaRPr lang="el-GR"/>
          </a:p>
        </c:txPr>
        <c:crossAx val="230314416"/>
        <c:crosses val="autoZero"/>
        <c:crossBetween val="between"/>
      </c:valAx>
      <c:spPr>
        <a:noFill/>
        <a:ln>
          <a:noFill/>
        </a:ln>
        <a:effectLst/>
      </c:spPr>
    </c:plotArea>
    <c:legend>
      <c:legendPos val="b"/>
      <c:layout>
        <c:manualLayout>
          <c:xMode val="edge"/>
          <c:yMode val="edge"/>
          <c:x val="7.3433128551238791E-3"/>
          <c:y val="0.91087853601633129"/>
          <c:w val="0.99265677321156776"/>
          <c:h val="8.91214639836687E-2"/>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solidFill>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marL="0" marR="0" lvl="0" indent="0" algn="ctr" defTabSz="914400" rtl="0" eaLnBrk="1" fontAlgn="auto" latinLnBrk="0" hangingPunct="1">
              <a:lnSpc>
                <a:spcPct val="100000"/>
              </a:lnSpc>
              <a:spcBef>
                <a:spcPts val="0"/>
              </a:spcBef>
              <a:spcAft>
                <a:spcPts val="0"/>
              </a:spcAft>
              <a:buClrTx/>
              <a:buSzTx/>
              <a:buFontTx/>
              <a:buNone/>
              <a:tabLst/>
              <a:defRPr lang="el-GR" sz="1920" b="1" i="0" u="none" strike="noStrike" kern="1200" baseline="0" dirty="0" smtClean="0">
                <a:solidFill>
                  <a:prstClr val="black"/>
                </a:solidFill>
                <a:latin typeface="Calibri" panose="020F0502020204030204" pitchFamily="34" charset="0"/>
                <a:ea typeface="+mn-ea"/>
                <a:cs typeface="Calibri" panose="020F0502020204030204" pitchFamily="34" charset="0"/>
              </a:defRPr>
            </a:pPr>
            <a:r>
              <a:rPr lang="el-GR" sz="1920" b="1" i="0" u="none" strike="noStrike" kern="1200" baseline="0" dirty="0">
                <a:solidFill>
                  <a:prstClr val="black"/>
                </a:solidFill>
                <a:latin typeface="Calibri" panose="020F0502020204030204" pitchFamily="34" charset="0"/>
                <a:ea typeface="+mn-ea"/>
                <a:cs typeface="Calibri" panose="020F0502020204030204" pitchFamily="34" charset="0"/>
              </a:rPr>
              <a:t>Δημόσια</a:t>
            </a:r>
          </a:p>
          <a:p>
            <a:pPr marL="0" marR="0" lvl="0" indent="0" algn="ctr" defTabSz="914400" rtl="0" eaLnBrk="1" fontAlgn="auto" latinLnBrk="0" hangingPunct="1">
              <a:lnSpc>
                <a:spcPct val="100000"/>
              </a:lnSpc>
              <a:spcBef>
                <a:spcPts val="0"/>
              </a:spcBef>
              <a:spcAft>
                <a:spcPts val="0"/>
              </a:spcAft>
              <a:buClrTx/>
              <a:buSzTx/>
              <a:buFontTx/>
              <a:buNone/>
              <a:tabLst/>
              <a:defRPr lang="el-GR" sz="1920" b="1" i="0" u="none" strike="noStrike" kern="1200" baseline="0" dirty="0" smtClean="0">
                <a:solidFill>
                  <a:prstClr val="black"/>
                </a:solidFill>
                <a:latin typeface="Calibri" panose="020F0502020204030204" pitchFamily="34" charset="0"/>
                <a:ea typeface="+mn-ea"/>
                <a:cs typeface="Calibri" panose="020F0502020204030204" pitchFamily="34" charset="0"/>
              </a:defRPr>
            </a:pPr>
            <a:r>
              <a:rPr lang="el-GR" sz="1920" b="1" i="0" u="none" strike="noStrike" kern="1200" baseline="0" dirty="0">
                <a:solidFill>
                  <a:prstClr val="black"/>
                </a:solidFill>
                <a:latin typeface="Calibri" panose="020F0502020204030204" pitchFamily="34" charset="0"/>
                <a:ea typeface="+mn-ea"/>
                <a:cs typeface="Calibri" panose="020F0502020204030204" pitchFamily="34" charset="0"/>
              </a:rPr>
              <a:t>(2018:8,4 δισεκ. €)</a:t>
            </a:r>
          </a:p>
        </c:rich>
      </c:tx>
      <c:layout>
        <c:manualLayout>
          <c:xMode val="edge"/>
          <c:yMode val="edge"/>
          <c:x val="0.41103044140030442"/>
          <c:y val="1.3888888888888888E-2"/>
        </c:manualLayout>
      </c:layout>
      <c:overlay val="0"/>
      <c:spPr>
        <a:noFill/>
        <a:ln>
          <a:noFill/>
        </a:ln>
        <a:effectLst/>
      </c:spPr>
    </c:title>
    <c:autoTitleDeleted val="0"/>
    <c:plotArea>
      <c:layout>
        <c:manualLayout>
          <c:layoutTarget val="inner"/>
          <c:xMode val="edge"/>
          <c:yMode val="edge"/>
          <c:x val="0.19313013698630138"/>
          <c:y val="0.15363444152814232"/>
          <c:w val="0.75371156773211567"/>
          <c:h val="0.62380358705161854"/>
        </c:manualLayout>
      </c:layout>
      <c:lineChart>
        <c:grouping val="standard"/>
        <c:varyColors val="0"/>
        <c:ser>
          <c:idx val="0"/>
          <c:order val="0"/>
          <c:tx>
            <c:strRef>
              <c:f>'15-yes'!$L$37</c:f>
              <c:strCache>
                <c:ptCount val="1"/>
                <c:pt idx="0">
                  <c:v>Eλλάδα</c:v>
                </c:pt>
              </c:strCache>
            </c:strRef>
          </c:tx>
          <c:spPr>
            <a:ln w="28575" cap="rnd">
              <a:solidFill>
                <a:srgbClr val="00B0F0"/>
              </a:solidFill>
              <a:round/>
            </a:ln>
            <a:effectLst/>
          </c:spPr>
          <c:marker>
            <c:symbol val="none"/>
          </c:marker>
          <c:dLbls>
            <c:dLbl>
              <c:idx val="8"/>
              <c:layout>
                <c:manualLayout>
                  <c:x val="0"/>
                  <c:y val="-3.703703703703712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E4B-4F54-8326-C3C4C9037E43}"/>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'15-yes'!$AK$36:$AS$36</c:f>
              <c:strCache>
                <c:ptCount val="9"/>
                <c:pt idx="0">
                  <c:v>2010</c:v>
                </c:pt>
                <c:pt idx="1">
                  <c:v>2011</c:v>
                </c:pt>
                <c:pt idx="2">
                  <c:v>2012</c:v>
                </c:pt>
                <c:pt idx="3">
                  <c:v>2013</c:v>
                </c:pt>
                <c:pt idx="4">
                  <c:v>2014</c:v>
                </c:pt>
                <c:pt idx="5">
                  <c:v>2015</c:v>
                </c:pt>
                <c:pt idx="6">
                  <c:v>2016</c:v>
                </c:pt>
                <c:pt idx="7">
                  <c:v>2017</c:v>
                </c:pt>
                <c:pt idx="8">
                  <c:v>2018</c:v>
                </c:pt>
              </c:strCache>
            </c:strRef>
          </c:cat>
          <c:val>
            <c:numRef>
              <c:f>'15-yes'!$AK$37:$AS$37</c:f>
              <c:numCache>
                <c:formatCode>0.0%</c:formatCode>
                <c:ptCount val="9"/>
                <c:pt idx="0">
                  <c:v>-5.3788627138025902E-2</c:v>
                </c:pt>
                <c:pt idx="1">
                  <c:v>-0.22325690051652369</c:v>
                </c:pt>
                <c:pt idx="2">
                  <c:v>-0.29535549407725614</c:v>
                </c:pt>
                <c:pt idx="3">
                  <c:v>-0.39694217582783187</c:v>
                </c:pt>
                <c:pt idx="4">
                  <c:v>-0.45988122033556211</c:v>
                </c:pt>
                <c:pt idx="5">
                  <c:v>-0.44719509991991413</c:v>
                </c:pt>
                <c:pt idx="6">
                  <c:v>-0.40178705159316341</c:v>
                </c:pt>
                <c:pt idx="7">
                  <c:v>-0.41269767152431425</c:v>
                </c:pt>
                <c:pt idx="8">
                  <c:v>-0.42097648384440478</c:v>
                </c:pt>
              </c:numCache>
            </c:numRef>
          </c:val>
          <c:smooth val="0"/>
          <c:extLst xmlns:c16r2="http://schemas.microsoft.com/office/drawing/2015/06/chart">
            <c:ext xmlns:c16="http://schemas.microsoft.com/office/drawing/2014/chart" uri="{C3380CC4-5D6E-409C-BE32-E72D297353CC}">
              <c16:uniqueId val="{00000002-1E4B-4F54-8326-C3C4C9037E43}"/>
            </c:ext>
          </c:extLst>
        </c:ser>
        <c:ser>
          <c:idx val="1"/>
          <c:order val="1"/>
          <c:tx>
            <c:strRef>
              <c:f>'15-yes'!$L$38</c:f>
              <c:strCache>
                <c:ptCount val="1"/>
                <c:pt idx="0">
                  <c:v>Νότιες Χώρες</c:v>
                </c:pt>
              </c:strCache>
            </c:strRef>
          </c:tx>
          <c:spPr>
            <a:ln w="28575" cap="rnd">
              <a:solidFill>
                <a:schemeClr val="accent6">
                  <a:lumMod val="50000"/>
                </a:schemeClr>
              </a:solidFill>
              <a:round/>
            </a:ln>
            <a:effectLst/>
          </c:spPr>
          <c:marker>
            <c:symbol val="none"/>
          </c:marker>
          <c:dLbls>
            <c:dLbl>
              <c:idx val="8"/>
              <c:layout>
                <c:manualLayout>
                  <c:x val="-1.7907811035456693E-16"/>
                  <c:y val="4.16666666666666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E4B-4F54-8326-C3C4C9037E43}"/>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'15-yes'!$AK$36:$AS$36</c:f>
              <c:strCache>
                <c:ptCount val="9"/>
                <c:pt idx="0">
                  <c:v>2010</c:v>
                </c:pt>
                <c:pt idx="1">
                  <c:v>2011</c:v>
                </c:pt>
                <c:pt idx="2">
                  <c:v>2012</c:v>
                </c:pt>
                <c:pt idx="3">
                  <c:v>2013</c:v>
                </c:pt>
                <c:pt idx="4">
                  <c:v>2014</c:v>
                </c:pt>
                <c:pt idx="5">
                  <c:v>2015</c:v>
                </c:pt>
                <c:pt idx="6">
                  <c:v>2016</c:v>
                </c:pt>
                <c:pt idx="7">
                  <c:v>2017</c:v>
                </c:pt>
                <c:pt idx="8">
                  <c:v>2018</c:v>
                </c:pt>
              </c:strCache>
            </c:strRef>
          </c:cat>
          <c:val>
            <c:numRef>
              <c:f>'15-yes'!$AK$38:$AS$38</c:f>
              <c:numCache>
                <c:formatCode>0.0%</c:formatCode>
                <c:ptCount val="9"/>
                <c:pt idx="0">
                  <c:v>-2.3227519079747072E-3</c:v>
                </c:pt>
                <c:pt idx="1">
                  <c:v>-3.9476485921703275E-2</c:v>
                </c:pt>
                <c:pt idx="2">
                  <c:v>-8.6992525469990145E-2</c:v>
                </c:pt>
                <c:pt idx="3">
                  <c:v>-0.11047850600795384</c:v>
                </c:pt>
                <c:pt idx="4">
                  <c:v>-0.10560946607545352</c:v>
                </c:pt>
                <c:pt idx="5">
                  <c:v>-8.4051564833106052E-2</c:v>
                </c:pt>
                <c:pt idx="6">
                  <c:v>-7.2600038264646893E-2</c:v>
                </c:pt>
                <c:pt idx="7">
                  <c:v>-6.9472966495101263E-2</c:v>
                </c:pt>
                <c:pt idx="8">
                  <c:v>-5.8085339449382545E-2</c:v>
                </c:pt>
              </c:numCache>
            </c:numRef>
          </c:val>
          <c:smooth val="0"/>
          <c:extLst xmlns:c16r2="http://schemas.microsoft.com/office/drawing/2015/06/chart">
            <c:ext xmlns:c16="http://schemas.microsoft.com/office/drawing/2014/chart" uri="{C3380CC4-5D6E-409C-BE32-E72D297353CC}">
              <c16:uniqueId val="{00000005-1E4B-4F54-8326-C3C4C9037E43}"/>
            </c:ext>
          </c:extLst>
        </c:ser>
        <c:ser>
          <c:idx val="2"/>
          <c:order val="2"/>
          <c:tx>
            <c:strRef>
              <c:f>'15-yes'!$L$39</c:f>
              <c:strCache>
                <c:ptCount val="1"/>
                <c:pt idx="0">
                  <c:v>EΕ23</c:v>
                </c:pt>
              </c:strCache>
            </c:strRef>
          </c:tx>
          <c:spPr>
            <a:ln w="28575" cap="rnd">
              <a:solidFill>
                <a:srgbClr val="002060"/>
              </a:solidFill>
              <a:round/>
            </a:ln>
            <a:effectLst/>
          </c:spPr>
          <c:marker>
            <c:symbol val="none"/>
          </c:marker>
          <c:dLbls>
            <c:dLbl>
              <c:idx val="8"/>
              <c:layout>
                <c:manualLayout>
                  <c:x val="-1.4681178416455487E-16"/>
                  <c:y val="-3.240740740740742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E4B-4F54-8326-C3C4C9037E43}"/>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'15-yes'!$AK$36:$AS$36</c:f>
              <c:strCache>
                <c:ptCount val="9"/>
                <c:pt idx="0">
                  <c:v>2010</c:v>
                </c:pt>
                <c:pt idx="1">
                  <c:v>2011</c:v>
                </c:pt>
                <c:pt idx="2">
                  <c:v>2012</c:v>
                </c:pt>
                <c:pt idx="3">
                  <c:v>2013</c:v>
                </c:pt>
                <c:pt idx="4">
                  <c:v>2014</c:v>
                </c:pt>
                <c:pt idx="5">
                  <c:v>2015</c:v>
                </c:pt>
                <c:pt idx="6">
                  <c:v>2016</c:v>
                </c:pt>
                <c:pt idx="7">
                  <c:v>2017</c:v>
                </c:pt>
                <c:pt idx="8">
                  <c:v>2018</c:v>
                </c:pt>
              </c:strCache>
            </c:strRef>
          </c:cat>
          <c:val>
            <c:numRef>
              <c:f>'15-yes'!$AK$39:$AS$39</c:f>
              <c:numCache>
                <c:formatCode>0.0%</c:formatCode>
                <c:ptCount val="9"/>
                <c:pt idx="0">
                  <c:v>5.331903048440001E-3</c:v>
                </c:pt>
                <c:pt idx="1">
                  <c:v>1.7296055054401016E-3</c:v>
                </c:pt>
                <c:pt idx="2">
                  <c:v>-3.1445279887143407E-3</c:v>
                </c:pt>
                <c:pt idx="3">
                  <c:v>2.3725387804669928E-2</c:v>
                </c:pt>
                <c:pt idx="4">
                  <c:v>4.6537609687230086E-2</c:v>
                </c:pt>
                <c:pt idx="5">
                  <c:v>7.3116025059359657E-2</c:v>
                </c:pt>
                <c:pt idx="6">
                  <c:v>0.11623050318179207</c:v>
                </c:pt>
                <c:pt idx="7">
                  <c:v>0.13414654172131812</c:v>
                </c:pt>
                <c:pt idx="8">
                  <c:v>0.14994016272866939</c:v>
                </c:pt>
              </c:numCache>
            </c:numRef>
          </c:val>
          <c:smooth val="0"/>
          <c:extLst xmlns:c16r2="http://schemas.microsoft.com/office/drawing/2015/06/chart">
            <c:ext xmlns:c16="http://schemas.microsoft.com/office/drawing/2014/chart" uri="{C3380CC4-5D6E-409C-BE32-E72D297353CC}">
              <c16:uniqueId val="{00000008-1E4B-4F54-8326-C3C4C9037E43}"/>
            </c:ext>
          </c:extLst>
        </c:ser>
        <c:dLbls>
          <c:showLegendKey val="0"/>
          <c:showVal val="0"/>
          <c:showCatName val="0"/>
          <c:showSerName val="0"/>
          <c:showPercent val="0"/>
          <c:showBubbleSize val="0"/>
        </c:dLbls>
        <c:smooth val="0"/>
        <c:axId val="230318336"/>
        <c:axId val="230318896"/>
      </c:lineChart>
      <c:catAx>
        <c:axId val="230318336"/>
        <c:scaling>
          <c:orientation val="minMax"/>
        </c:scaling>
        <c:delete val="0"/>
        <c:axPos val="b"/>
        <c:numFmt formatCode="General" sourceLinked="1"/>
        <c:majorTickMark val="none"/>
        <c:minorTickMark val="none"/>
        <c:tickLblPos val="low"/>
        <c:spPr>
          <a:noFill/>
          <a:ln w="19050" cap="flat" cmpd="sng" algn="ctr">
            <a:solidFill>
              <a:schemeClr val="bg1">
                <a:lumMod val="50000"/>
              </a:schemeClr>
            </a:solidFill>
            <a:round/>
          </a:ln>
          <a:effectLst/>
        </c:spPr>
        <c:txPr>
          <a:bodyPr rot="-60000000" vert="horz"/>
          <a:lstStyle/>
          <a:p>
            <a:pPr>
              <a:defRPr/>
            </a:pPr>
            <a:endParaRPr lang="el-GR"/>
          </a:p>
        </c:txPr>
        <c:crossAx val="230318896"/>
        <c:crosses val="autoZero"/>
        <c:auto val="1"/>
        <c:lblAlgn val="ctr"/>
        <c:lblOffset val="100"/>
        <c:noMultiLvlLbl val="0"/>
      </c:catAx>
      <c:valAx>
        <c:axId val="230318896"/>
        <c:scaling>
          <c:orientation val="minMax"/>
        </c:scaling>
        <c:delete val="0"/>
        <c:axPos val="l"/>
        <c:title>
          <c:tx>
            <c:rich>
              <a:bodyPr/>
              <a:lstStyle/>
              <a:p>
                <a:pPr>
                  <a:defRPr/>
                </a:pPr>
                <a:r>
                  <a:rPr lang="el-GR"/>
                  <a:t>% μεταβολή</a:t>
                </a:r>
                <a:endParaRPr lang="en-US"/>
              </a:p>
            </c:rich>
          </c:tx>
          <c:layout>
            <c:manualLayout>
              <c:xMode val="edge"/>
              <c:yMode val="edge"/>
              <c:x val="3.6491541535055541E-3"/>
              <c:y val="0.35067158215507227"/>
            </c:manualLayout>
          </c:layout>
          <c:overlay val="0"/>
        </c:title>
        <c:numFmt formatCode="0%" sourceLinked="0"/>
        <c:majorTickMark val="none"/>
        <c:minorTickMark val="none"/>
        <c:tickLblPos val="nextTo"/>
        <c:spPr>
          <a:noFill/>
          <a:ln>
            <a:noFill/>
          </a:ln>
          <a:effectLst/>
        </c:spPr>
        <c:txPr>
          <a:bodyPr rot="-60000000" vert="horz"/>
          <a:lstStyle/>
          <a:p>
            <a:pPr>
              <a:defRPr/>
            </a:pPr>
            <a:endParaRPr lang="el-GR"/>
          </a:p>
        </c:txPr>
        <c:crossAx val="230318336"/>
        <c:crosses val="autoZero"/>
        <c:crossBetween val="between"/>
      </c:valAx>
      <c:spPr>
        <a:noFill/>
        <a:ln>
          <a:noFill/>
        </a:ln>
        <a:effectLst/>
      </c:spPr>
    </c:plotArea>
    <c:legend>
      <c:legendPos val="b"/>
      <c:layout>
        <c:manualLayout>
          <c:xMode val="edge"/>
          <c:yMode val="edge"/>
          <c:x val="7.3433128551238791E-3"/>
          <c:y val="0.91087853601633129"/>
          <c:w val="0.99265677321156776"/>
          <c:h val="8.91214639836687E-2"/>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solidFill>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l-GR" sz="1600"/>
              <a:t>Συνολική χρηματοδότηση </a:t>
            </a:r>
            <a:endParaRPr lang="fr-FR" sz="1600"/>
          </a:p>
        </c:rich>
      </c:tx>
      <c:layout>
        <c:manualLayout>
          <c:xMode val="edge"/>
          <c:yMode val="edge"/>
          <c:x val="0.29095339123347247"/>
          <c:y val="0"/>
        </c:manualLayout>
      </c:layout>
      <c:overlay val="1"/>
    </c:title>
    <c:autoTitleDeleted val="0"/>
    <c:plotArea>
      <c:layout/>
      <c:lineChart>
        <c:grouping val="standard"/>
        <c:varyColors val="0"/>
        <c:ser>
          <c:idx val="0"/>
          <c:order val="0"/>
          <c:tx>
            <c:strRef>
              <c:f>'[FF2019-figures 07-04-2020.xlsx]16-SLY 2018'!$C$3</c:f>
              <c:strCache>
                <c:ptCount val="1"/>
                <c:pt idx="0">
                  <c:v>Ελλάδα</c:v>
                </c:pt>
              </c:strCache>
            </c:strRef>
          </c:tx>
          <c:spPr>
            <a:ln w="28575" cap="rnd">
              <a:solidFill>
                <a:srgbClr val="00B0F0"/>
              </a:solidFill>
              <a:round/>
            </a:ln>
            <a:effectLst/>
          </c:spPr>
          <c:marker>
            <c:symbol val="circle"/>
            <c:size val="5"/>
            <c:spPr>
              <a:solidFill>
                <a:srgbClr val="00B0F0"/>
              </a:solidFill>
              <a:ln w="9525">
                <a:solidFill>
                  <a:schemeClr val="accent1"/>
                </a:solidFill>
              </a:ln>
              <a:effectLst/>
            </c:spPr>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07-04-2020.xlsx]16-SLY 2018'!$D$2:$M$2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'[FF2019-figures 07-04-2020.xlsx]16-SLY 2018'!$D$3:$M$3</c:f>
              <c:numCache>
                <c:formatCode>#,##0.0</c:formatCode>
                <c:ptCount val="10"/>
                <c:pt idx="0">
                  <c:v>9.468498009970773</c:v>
                </c:pt>
                <c:pt idx="1">
                  <c:v>9.5600434275945734</c:v>
                </c:pt>
                <c:pt idx="2">
                  <c:v>9.0981017626041591</c:v>
                </c:pt>
                <c:pt idx="3">
                  <c:v>8.8828209048037206</c:v>
                </c:pt>
                <c:pt idx="4">
                  <c:v>8.4146350239103072</c:v>
                </c:pt>
                <c:pt idx="5">
                  <c:v>7.8499802693996577</c:v>
                </c:pt>
                <c:pt idx="6">
                  <c:v>8.0166017520185218</c:v>
                </c:pt>
                <c:pt idx="7">
                  <c:v>8.2149541130015145</c:v>
                </c:pt>
                <c:pt idx="8">
                  <c:v>7.965148797897653</c:v>
                </c:pt>
                <c:pt idx="9">
                  <c:v>7.7154578764097499</c:v>
                </c:pt>
              </c:numCache>
            </c:numRef>
          </c:val>
          <c:smooth val="1"/>
          <c:extLst xmlns:c16r2="http://schemas.microsoft.com/office/drawing/2015/06/chart">
            <c:ext xmlns:c16="http://schemas.microsoft.com/office/drawing/2014/chart" uri="{C3380CC4-5D6E-409C-BE32-E72D297353CC}">
              <c16:uniqueId val="{00000000-E431-4316-B1EF-16E524337AC1}"/>
            </c:ext>
          </c:extLst>
        </c:ser>
        <c:ser>
          <c:idx val="1"/>
          <c:order val="1"/>
          <c:tx>
            <c:strRef>
              <c:f>'[FF2019-figures 07-04-2020.xlsx]16-SLY 2018'!$C$4</c:f>
              <c:strCache>
                <c:ptCount val="1"/>
                <c:pt idx="0">
                  <c:v>Νότιες Χώρες</c:v>
                </c:pt>
              </c:strCache>
            </c:strRef>
          </c:tx>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2"/>
                </a:solidFill>
              </a:ln>
              <a:effectLst/>
            </c:spPr>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07-04-2020.xlsx]16-SLY 2018'!$D$2:$M$2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'[FF2019-figures 07-04-2020.xlsx]16-SLY 2018'!$D$4:$M$4</c:f>
              <c:numCache>
                <c:formatCode>#,##0.0</c:formatCode>
                <c:ptCount val="10"/>
                <c:pt idx="0">
                  <c:v>9.0354656442354635</c:v>
                </c:pt>
                <c:pt idx="1">
                  <c:v>9.0297331316660241</c:v>
                </c:pt>
                <c:pt idx="2">
                  <c:v>8.9675992522394949</c:v>
                </c:pt>
                <c:pt idx="3">
                  <c:v>9.0220286318021969</c:v>
                </c:pt>
                <c:pt idx="4">
                  <c:v>8.9854674137835371</c:v>
                </c:pt>
                <c:pt idx="5">
                  <c:v>9.0165869890077275</c:v>
                </c:pt>
                <c:pt idx="6">
                  <c:v>9.0320241656581342</c:v>
                </c:pt>
                <c:pt idx="7">
                  <c:v>8.9243145559461059</c:v>
                </c:pt>
                <c:pt idx="8">
                  <c:v>8.8608254212492632</c:v>
                </c:pt>
                <c:pt idx="9">
                  <c:v>8.8488989662256596</c:v>
                </c:pt>
              </c:numCache>
            </c:numRef>
          </c:val>
          <c:smooth val="1"/>
          <c:extLst xmlns:c16r2="http://schemas.microsoft.com/office/drawing/2015/06/chart">
            <c:ext xmlns:c16="http://schemas.microsoft.com/office/drawing/2014/chart" uri="{C3380CC4-5D6E-409C-BE32-E72D297353CC}">
              <c16:uniqueId val="{00000001-E431-4316-B1EF-16E524337AC1}"/>
            </c:ext>
          </c:extLst>
        </c:ser>
        <c:ser>
          <c:idx val="2"/>
          <c:order val="2"/>
          <c:tx>
            <c:strRef>
              <c:f>'[FF2019-figures 07-04-2020.xlsx]16-SLY 2018'!$C$5</c:f>
              <c:strCache>
                <c:ptCount val="1"/>
                <c:pt idx="0">
                  <c:v>ΕΕ23</c:v>
                </c:pt>
              </c:strCache>
            </c:strRef>
          </c:tx>
          <c:spPr>
            <a:ln w="28575" cap="rnd">
              <a:solidFill>
                <a:srgbClr val="002060"/>
              </a:solidFill>
              <a:round/>
            </a:ln>
            <a:effectLst/>
          </c:spPr>
          <c:marker>
            <c:symbol val="circle"/>
            <c:size val="5"/>
            <c:spPr>
              <a:solidFill>
                <a:srgbClr val="002060"/>
              </a:solidFill>
              <a:ln w="9525">
                <a:solidFill>
                  <a:schemeClr val="accent3"/>
                </a:solidFill>
              </a:ln>
              <a:effectLst/>
            </c:spPr>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07-04-2020.xlsx]16-SLY 2018'!$D$2:$M$2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'[FF2019-figures 07-04-2020.xlsx]16-SLY 2018'!$D$5:$M$5</c:f>
              <c:numCache>
                <c:formatCode>#,##0.0</c:formatCode>
                <c:ptCount val="10"/>
                <c:pt idx="0">
                  <c:v>9.8006207735411817</c:v>
                </c:pt>
                <c:pt idx="1">
                  <c:v>9.7172378476328056</c:v>
                </c:pt>
                <c:pt idx="2">
                  <c:v>9.6809625469064766</c:v>
                </c:pt>
                <c:pt idx="3">
                  <c:v>9.738141831167848</c:v>
                </c:pt>
                <c:pt idx="4">
                  <c:v>10.037273056691962</c:v>
                </c:pt>
                <c:pt idx="5">
                  <c:v>10.041872436412307</c:v>
                </c:pt>
                <c:pt idx="6">
                  <c:v>9.9805514866042131</c:v>
                </c:pt>
                <c:pt idx="7">
                  <c:v>9.9920460846656951</c:v>
                </c:pt>
                <c:pt idx="8">
                  <c:v>9.9365428831358553</c:v>
                </c:pt>
                <c:pt idx="9">
                  <c:v>9.9427558544211845</c:v>
                </c:pt>
              </c:numCache>
            </c:numRef>
          </c:val>
          <c:smooth val="1"/>
          <c:extLst xmlns:c16r2="http://schemas.microsoft.com/office/drawing/2015/06/chart">
            <c:ext xmlns:c16="http://schemas.microsoft.com/office/drawing/2014/chart" uri="{C3380CC4-5D6E-409C-BE32-E72D297353CC}">
              <c16:uniqueId val="{00000002-E431-4316-B1EF-16E524337AC1}"/>
            </c:ext>
          </c:extLst>
        </c:ser>
        <c:dLbls>
          <c:dLblPos val="t"/>
          <c:showLegendKey val="0"/>
          <c:showVal val="1"/>
          <c:showCatName val="0"/>
          <c:showSerName val="0"/>
          <c:showPercent val="0"/>
          <c:showBubbleSize val="0"/>
        </c:dLbls>
        <c:marker val="1"/>
        <c:smooth val="0"/>
        <c:axId val="230322256"/>
        <c:axId val="230322816"/>
      </c:lineChart>
      <c:catAx>
        <c:axId val="23032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30322816"/>
        <c:crosses val="autoZero"/>
        <c:auto val="1"/>
        <c:lblAlgn val="ctr"/>
        <c:lblOffset val="100"/>
        <c:noMultiLvlLbl val="0"/>
      </c:catAx>
      <c:valAx>
        <c:axId val="230322816"/>
        <c:scaling>
          <c:orientation val="minMax"/>
          <c:min val="7"/>
        </c:scaling>
        <c:delete val="0"/>
        <c:axPos val="l"/>
        <c:title>
          <c:tx>
            <c:rich>
              <a:bodyPr/>
              <a:lstStyle/>
              <a:p>
                <a:pPr>
                  <a:defRPr/>
                </a:pPr>
                <a:r>
                  <a:rPr lang="el-GR"/>
                  <a:t>% ΑΕΠ</a:t>
                </a:r>
                <a:endParaRPr lang="en-US"/>
              </a:p>
            </c:rich>
          </c:tx>
          <c:overlay val="0"/>
        </c:title>
        <c:numFmt formatCode="#,##0.0" sourceLinked="1"/>
        <c:majorTickMark val="none"/>
        <c:minorTickMark val="none"/>
        <c:tickLblPos val="nextTo"/>
        <c:spPr>
          <a:noFill/>
          <a:ln>
            <a:noFill/>
          </a:ln>
          <a:effectLst/>
        </c:spPr>
        <c:txPr>
          <a:bodyPr rot="-60000000" vert="horz"/>
          <a:lstStyle/>
          <a:p>
            <a:pPr>
              <a:defRPr/>
            </a:pPr>
            <a:endParaRPr lang="el-GR"/>
          </a:p>
        </c:txPr>
        <c:crossAx val="230322256"/>
        <c:crosses val="autoZero"/>
        <c:crossBetween val="between"/>
      </c:valAx>
      <c:spPr>
        <a:noFill/>
        <a:ln>
          <a:no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solidFill>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l-GR" sz="1600"/>
              <a:t>Δημόσια χρηματοδότηση</a:t>
            </a:r>
            <a:endParaRPr lang="fr-FR" sz="1600"/>
          </a:p>
        </c:rich>
      </c:tx>
      <c:layout>
        <c:manualLayout>
          <c:xMode val="edge"/>
          <c:yMode val="edge"/>
          <c:x val="0.25957657742002677"/>
          <c:y val="0"/>
        </c:manualLayout>
      </c:layout>
      <c:overlay val="1"/>
    </c:title>
    <c:autoTitleDeleted val="0"/>
    <c:plotArea>
      <c:layout/>
      <c:lineChart>
        <c:grouping val="standard"/>
        <c:varyColors val="0"/>
        <c:ser>
          <c:idx val="0"/>
          <c:order val="0"/>
          <c:tx>
            <c:strRef>
              <c:f>'[FF2019-figures 07-04-2020.xlsx]16-SLY 2018'!$C$7</c:f>
              <c:strCache>
                <c:ptCount val="1"/>
                <c:pt idx="0">
                  <c:v>Ελλάδα</c:v>
                </c:pt>
              </c:strCache>
            </c:strRef>
          </c:tx>
          <c:spPr>
            <a:ln w="28575" cap="rnd">
              <a:solidFill>
                <a:srgbClr val="00B0F0"/>
              </a:solidFill>
              <a:round/>
            </a:ln>
            <a:effectLst/>
          </c:spPr>
          <c:marker>
            <c:symbol val="circle"/>
            <c:size val="5"/>
            <c:spPr>
              <a:solidFill>
                <a:srgbClr val="00B0F0"/>
              </a:solidFill>
              <a:ln w="9525">
                <a:solidFill>
                  <a:schemeClr val="accent1"/>
                </a:solidFill>
              </a:ln>
              <a:effectLst/>
            </c:spPr>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07-04-2020.xlsx]16-SLY 2018'!$D$2:$M$2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'[FF2019-figures 07-04-2020.xlsx]16-SLY 2018'!$D$7:$M$7</c:f>
              <c:numCache>
                <c:formatCode>#,##0.0</c:formatCode>
                <c:ptCount val="10"/>
                <c:pt idx="0">
                  <c:v>6.4884046171035576</c:v>
                </c:pt>
                <c:pt idx="1">
                  <c:v>6.6012067349934558</c:v>
                </c:pt>
                <c:pt idx="2">
                  <c:v>6.0017224648346197</c:v>
                </c:pt>
                <c:pt idx="3">
                  <c:v>5.9026515672535975</c:v>
                </c:pt>
                <c:pt idx="4">
                  <c:v>5.2287158401433009</c:v>
                </c:pt>
                <c:pt idx="5">
                  <c:v>4.5272911984730477</c:v>
                </c:pt>
                <c:pt idx="6">
                  <c:v>4.5857911388120387</c:v>
                </c:pt>
                <c:pt idx="7">
                  <c:v>4.9894638669279869</c:v>
                </c:pt>
                <c:pt idx="8">
                  <c:v>4.815400937533294</c:v>
                </c:pt>
                <c:pt idx="9">
                  <c:v>4.5327469119761616</c:v>
                </c:pt>
              </c:numCache>
            </c:numRef>
          </c:val>
          <c:smooth val="1"/>
          <c:extLst xmlns:c16r2="http://schemas.microsoft.com/office/drawing/2015/06/chart">
            <c:ext xmlns:c16="http://schemas.microsoft.com/office/drawing/2014/chart" uri="{C3380CC4-5D6E-409C-BE32-E72D297353CC}">
              <c16:uniqueId val="{00000000-53D8-4BE9-9CB6-6DF73B779837}"/>
            </c:ext>
          </c:extLst>
        </c:ser>
        <c:ser>
          <c:idx val="1"/>
          <c:order val="1"/>
          <c:tx>
            <c:strRef>
              <c:f>'[FF2019-figures 07-04-2020.xlsx]16-SLY 2018'!$C$8</c:f>
              <c:strCache>
                <c:ptCount val="1"/>
                <c:pt idx="0">
                  <c:v>Νότιες Χώρες</c:v>
                </c:pt>
              </c:strCache>
            </c:strRef>
          </c:tx>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2"/>
                </a:solidFill>
              </a:ln>
              <a:effectLst/>
            </c:spPr>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07-04-2020.xlsx]16-SLY 2018'!$D$2:$M$2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'[FF2019-figures 07-04-2020.xlsx]16-SLY 2018'!$D$8:$M$8</c:f>
              <c:numCache>
                <c:formatCode>#,##0.0</c:formatCode>
                <c:ptCount val="10"/>
                <c:pt idx="0">
                  <c:v>6.9236989670820517</c:v>
                </c:pt>
                <c:pt idx="1">
                  <c:v>6.904736974961744</c:v>
                </c:pt>
                <c:pt idx="2">
                  <c:v>6.7419240842438946</c:v>
                </c:pt>
                <c:pt idx="3">
                  <c:v>6.6776311209940316</c:v>
                </c:pt>
                <c:pt idx="4">
                  <c:v>6.6167498059496221</c:v>
                </c:pt>
                <c:pt idx="5">
                  <c:v>6.5944222355686106</c:v>
                </c:pt>
                <c:pt idx="6">
                  <c:v>6.5765096112866903</c:v>
                </c:pt>
                <c:pt idx="7">
                  <c:v>6.4945777988496012</c:v>
                </c:pt>
                <c:pt idx="8">
                  <c:v>6.3951113131631043</c:v>
                </c:pt>
                <c:pt idx="9">
                  <c:v>6.3965371496272931</c:v>
                </c:pt>
              </c:numCache>
            </c:numRef>
          </c:val>
          <c:smooth val="1"/>
          <c:extLst xmlns:c16r2="http://schemas.microsoft.com/office/drawing/2015/06/chart">
            <c:ext xmlns:c16="http://schemas.microsoft.com/office/drawing/2014/chart" uri="{C3380CC4-5D6E-409C-BE32-E72D297353CC}">
              <c16:uniqueId val="{00000001-53D8-4BE9-9CB6-6DF73B779837}"/>
            </c:ext>
          </c:extLst>
        </c:ser>
        <c:ser>
          <c:idx val="2"/>
          <c:order val="2"/>
          <c:tx>
            <c:strRef>
              <c:f>'[FF2019-figures 07-04-2020.xlsx]16-SLY 2018'!$C$9</c:f>
              <c:strCache>
                <c:ptCount val="1"/>
                <c:pt idx="0">
                  <c:v>ΕΕ23</c:v>
                </c:pt>
              </c:strCache>
            </c:strRef>
          </c:tx>
          <c:spPr>
            <a:ln w="28575" cap="rnd">
              <a:solidFill>
                <a:srgbClr val="002060"/>
              </a:solidFill>
              <a:round/>
            </a:ln>
            <a:effectLst/>
          </c:spPr>
          <c:marker>
            <c:symbol val="circle"/>
            <c:size val="5"/>
            <c:spPr>
              <a:solidFill>
                <a:srgbClr val="002060"/>
              </a:solidFill>
              <a:ln w="9525">
                <a:solidFill>
                  <a:schemeClr val="accent3"/>
                </a:solidFill>
              </a:ln>
              <a:effectLst/>
            </c:spPr>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07-04-2020.xlsx]16-SLY 2018'!$D$2:$M$2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'[FF2019-figures 07-04-2020.xlsx]16-SLY 2018'!$D$9:$M$9</c:f>
              <c:numCache>
                <c:formatCode>#,##0.0</c:formatCode>
                <c:ptCount val="10"/>
                <c:pt idx="0">
                  <c:v>7.784652848944706</c:v>
                </c:pt>
                <c:pt idx="1">
                  <c:v>7.7030842119200909</c:v>
                </c:pt>
                <c:pt idx="2">
                  <c:v>7.630908819217014</c:v>
                </c:pt>
                <c:pt idx="3">
                  <c:v>7.6587741319041518</c:v>
                </c:pt>
                <c:pt idx="4">
                  <c:v>7.8556309499281047</c:v>
                </c:pt>
                <c:pt idx="5">
                  <c:v>7.870306123368068</c:v>
                </c:pt>
                <c:pt idx="6">
                  <c:v>7.8185528883919053</c:v>
                </c:pt>
                <c:pt idx="7">
                  <c:v>7.9433340128352858</c:v>
                </c:pt>
                <c:pt idx="8">
                  <c:v>7.8923588950188979</c:v>
                </c:pt>
                <c:pt idx="9">
                  <c:v>7.8890351885425005</c:v>
                </c:pt>
              </c:numCache>
            </c:numRef>
          </c:val>
          <c:smooth val="1"/>
          <c:extLst xmlns:c16r2="http://schemas.microsoft.com/office/drawing/2015/06/chart">
            <c:ext xmlns:c16="http://schemas.microsoft.com/office/drawing/2014/chart" uri="{C3380CC4-5D6E-409C-BE32-E72D297353CC}">
              <c16:uniqueId val="{00000002-53D8-4BE9-9CB6-6DF73B779837}"/>
            </c:ext>
          </c:extLst>
        </c:ser>
        <c:dLbls>
          <c:dLblPos val="t"/>
          <c:showLegendKey val="0"/>
          <c:showVal val="1"/>
          <c:showCatName val="0"/>
          <c:showSerName val="0"/>
          <c:showPercent val="0"/>
          <c:showBubbleSize val="0"/>
        </c:dLbls>
        <c:marker val="1"/>
        <c:smooth val="0"/>
        <c:axId val="230326176"/>
        <c:axId val="230326736"/>
      </c:lineChart>
      <c:catAx>
        <c:axId val="23032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30326736"/>
        <c:crosses val="autoZero"/>
        <c:auto val="1"/>
        <c:lblAlgn val="ctr"/>
        <c:lblOffset val="100"/>
        <c:noMultiLvlLbl val="0"/>
      </c:catAx>
      <c:valAx>
        <c:axId val="230326736"/>
        <c:scaling>
          <c:orientation val="minMax"/>
          <c:min val="4"/>
        </c:scaling>
        <c:delete val="0"/>
        <c:axPos val="l"/>
        <c:title>
          <c:tx>
            <c:rich>
              <a:bodyPr rot="-5400000" vert="horz"/>
              <a:lstStyle/>
              <a:p>
                <a:pPr>
                  <a:defRPr/>
                </a:pPr>
                <a:r>
                  <a:rPr lang="en-GB"/>
                  <a:t>% </a:t>
                </a:r>
                <a:r>
                  <a:rPr lang="el-GR"/>
                  <a:t>ΑΕΠ</a:t>
                </a:r>
                <a:endParaRPr lang="en-GB"/>
              </a:p>
            </c:rich>
          </c:tx>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l-GR"/>
          </a:p>
        </c:txPr>
        <c:crossAx val="230326176"/>
        <c:crosses val="autoZero"/>
        <c:crossBetween val="between"/>
      </c:valAx>
      <c:spPr>
        <a:noFill/>
        <a:ln>
          <a:no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solidFill>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'17-yes'!$Q$122</c:f>
              <c:strCache>
                <c:ptCount val="1"/>
                <c:pt idx="0">
                  <c:v>Ελλάδα</c:v>
                </c:pt>
              </c:strCache>
            </c:strRef>
          </c:tx>
          <c:spPr>
            <a:ln w="28575" cap="rnd">
              <a:solidFill>
                <a:srgbClr val="00B0F0"/>
              </a:solidFill>
              <a:round/>
            </a:ln>
            <a:effectLst/>
          </c:spPr>
          <c:marker>
            <c:symbol val="none"/>
          </c:marker>
          <c:dLbls>
            <c:dLbl>
              <c:idx val="0"/>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C20-4BBA-9455-D5832287F3AC}"/>
                </c:ext>
                <c:ext xmlns:c15="http://schemas.microsoft.com/office/drawing/2012/chart" uri="{CE6537A1-D6FC-4f65-9D91-7224C49458BB}"/>
              </c:extLst>
            </c:dLbl>
            <c:dLbl>
              <c:idx val="9"/>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C20-4BBA-9455-D5832287F3AC}"/>
                </c:ext>
                <c:ext xmlns:c15="http://schemas.microsoft.com/office/drawing/2012/chart" uri="{CE6537A1-D6FC-4f65-9D91-7224C49458BB}"/>
              </c:extLst>
            </c:dLbl>
            <c:dLbl>
              <c:idx val="18"/>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C20-4BBA-9455-D5832287F3AC}"/>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'17-yes'!$AD$121:$AV$121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'17-yes'!$AD$122:$AV$122</c:f>
              <c:numCache>
                <c:formatCode>#,##0_ ;\-#,##0\ </c:formatCode>
                <c:ptCount val="19"/>
                <c:pt idx="0">
                  <c:v>61.625999999999998</c:v>
                </c:pt>
                <c:pt idx="1">
                  <c:v>63.206000000000003</c:v>
                </c:pt>
                <c:pt idx="2">
                  <c:v>60.457999999999998</c:v>
                </c:pt>
                <c:pt idx="3">
                  <c:v>61.73</c:v>
                </c:pt>
                <c:pt idx="4">
                  <c:v>60.901000000000003</c:v>
                </c:pt>
                <c:pt idx="5">
                  <c:v>61.695999999999998</c:v>
                </c:pt>
                <c:pt idx="6">
                  <c:v>63.725999999999999</c:v>
                </c:pt>
                <c:pt idx="7">
                  <c:v>61.86</c:v>
                </c:pt>
                <c:pt idx="8">
                  <c:v>58.341999999999999</c:v>
                </c:pt>
                <c:pt idx="9">
                  <c:v>68.525999999999996</c:v>
                </c:pt>
                <c:pt idx="10">
                  <c:v>69.05</c:v>
                </c:pt>
                <c:pt idx="11">
                  <c:v>66.0595</c:v>
                </c:pt>
                <c:pt idx="12">
                  <c:v>66.522499999999994</c:v>
                </c:pt>
                <c:pt idx="13">
                  <c:v>62.546999999999997</c:v>
                </c:pt>
                <c:pt idx="14">
                  <c:v>58.847999999999999</c:v>
                </c:pt>
                <c:pt idx="15">
                  <c:v>58.775500000000001</c:v>
                </c:pt>
                <c:pt idx="16">
                  <c:v>61.180499999999995</c:v>
                </c:pt>
                <c:pt idx="17">
                  <c:v>60.958500000000001</c:v>
                </c:pt>
                <c:pt idx="18">
                  <c:v>60.392499999999998</c:v>
                </c:pt>
              </c:numCache>
            </c:numRef>
          </c:val>
          <c:smooth val="1"/>
          <c:extLst xmlns:c16r2="http://schemas.microsoft.com/office/drawing/2015/06/chart">
            <c:ext xmlns:c16="http://schemas.microsoft.com/office/drawing/2014/chart" uri="{C3380CC4-5D6E-409C-BE32-E72D297353CC}">
              <c16:uniqueId val="{00000003-FC20-4BBA-9455-D5832287F3AC}"/>
            </c:ext>
          </c:extLst>
        </c:ser>
        <c:ser>
          <c:idx val="1"/>
          <c:order val="1"/>
          <c:tx>
            <c:strRef>
              <c:f>'17-yes'!$Q$123</c:f>
              <c:strCache>
                <c:ptCount val="1"/>
                <c:pt idx="0">
                  <c:v>Νότιες Χώρες</c:v>
                </c:pt>
              </c:strCache>
            </c:strRef>
          </c:tx>
          <c:spPr>
            <a:ln w="28575" cap="rnd">
              <a:solidFill>
                <a:schemeClr val="accent6">
                  <a:lumMod val="50000"/>
                </a:schemeClr>
              </a:solidFill>
              <a:round/>
            </a:ln>
            <a:effectLst/>
          </c:spPr>
          <c:marker>
            <c:symbol val="none"/>
          </c:marker>
          <c:dLbls>
            <c:dLbl>
              <c:idx val="0"/>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C20-4BBA-9455-D5832287F3AC}"/>
                </c:ext>
                <c:ext xmlns:c15="http://schemas.microsoft.com/office/drawing/2012/chart" uri="{CE6537A1-D6FC-4f65-9D91-7224C49458BB}"/>
              </c:extLst>
            </c:dLbl>
            <c:dLbl>
              <c:idx val="9"/>
              <c:layout>
                <c:manualLayout>
                  <c:x val="-2.4320297951582935E-2"/>
                  <c:y val="-2.714681045304119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C20-4BBA-9455-D5832287F3AC}"/>
                </c:ext>
                <c:ext xmlns:c15="http://schemas.microsoft.com/office/drawing/2012/chart" uri="{CE6537A1-D6FC-4f65-9D91-7224C49458BB}"/>
              </c:extLst>
            </c:dLbl>
            <c:dLbl>
              <c:idx val="18"/>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C20-4BBA-9455-D5832287F3AC}"/>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'17-yes'!$AD$121:$AV$121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'17-yes'!$AD$123:$AV$123</c:f>
              <c:numCache>
                <c:formatCode>#,##0_ ;\-#,##0\ </c:formatCode>
                <c:ptCount val="19"/>
                <c:pt idx="0">
                  <c:v>72.102048988723908</c:v>
                </c:pt>
                <c:pt idx="1">
                  <c:v>73.283372760101287</c:v>
                </c:pt>
                <c:pt idx="2">
                  <c:v>73.608793221121502</c:v>
                </c:pt>
                <c:pt idx="3">
                  <c:v>73.69412807883306</c:v>
                </c:pt>
                <c:pt idx="4">
                  <c:v>74.324800360726499</c:v>
                </c:pt>
                <c:pt idx="5">
                  <c:v>75.140961607436438</c:v>
                </c:pt>
                <c:pt idx="6">
                  <c:v>75.325970339226927</c:v>
                </c:pt>
                <c:pt idx="7">
                  <c:v>75.142154278635658</c:v>
                </c:pt>
                <c:pt idx="8">
                  <c:v>75.549779162841844</c:v>
                </c:pt>
                <c:pt idx="9">
                  <c:v>76.628026044228278</c:v>
                </c:pt>
                <c:pt idx="10">
                  <c:v>76.466678187285368</c:v>
                </c:pt>
                <c:pt idx="11">
                  <c:v>75.180925179726572</c:v>
                </c:pt>
                <c:pt idx="12">
                  <c:v>74.014740958100248</c:v>
                </c:pt>
                <c:pt idx="13">
                  <c:v>73.638348471440153</c:v>
                </c:pt>
                <c:pt idx="14">
                  <c:v>73.136567568282558</c:v>
                </c:pt>
                <c:pt idx="15">
                  <c:v>72.813241978383061</c:v>
                </c:pt>
                <c:pt idx="16">
                  <c:v>72.773967772375116</c:v>
                </c:pt>
                <c:pt idx="17">
                  <c:v>72.172862110869531</c:v>
                </c:pt>
                <c:pt idx="18">
                  <c:v>72.286249103323456</c:v>
                </c:pt>
              </c:numCache>
            </c:numRef>
          </c:val>
          <c:smooth val="1"/>
          <c:extLst xmlns:c16r2="http://schemas.microsoft.com/office/drawing/2015/06/chart">
            <c:ext xmlns:c16="http://schemas.microsoft.com/office/drawing/2014/chart" uri="{C3380CC4-5D6E-409C-BE32-E72D297353CC}">
              <c16:uniqueId val="{00000007-FC20-4BBA-9455-D5832287F3AC}"/>
            </c:ext>
          </c:extLst>
        </c:ser>
        <c:ser>
          <c:idx val="2"/>
          <c:order val="2"/>
          <c:tx>
            <c:strRef>
              <c:f>'17-yes'!$Q$124</c:f>
              <c:strCache>
                <c:ptCount val="1"/>
                <c:pt idx="0">
                  <c:v>ΕΕ23</c:v>
                </c:pt>
              </c:strCache>
            </c:strRef>
          </c:tx>
          <c:spPr>
            <a:ln w="28575" cap="rnd">
              <a:solidFill>
                <a:schemeClr val="accent3"/>
              </a:solidFill>
              <a:round/>
            </a:ln>
            <a:effectLst/>
          </c:spPr>
          <c:marker>
            <c:symbol val="none"/>
          </c:marker>
          <c:dLbls>
            <c:dLbl>
              <c:idx val="0"/>
              <c:layout>
                <c:manualLayout>
                  <c:x val="-2.6070763500931116E-2"/>
                  <c:y val="-2.44399133078000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FC20-4BBA-9455-D5832287F3AC}"/>
                </c:ext>
                <c:ext xmlns:c15="http://schemas.microsoft.com/office/drawing/2012/chart" uri="{CE6537A1-D6FC-4f65-9D91-7224C49458BB}"/>
              </c:extLst>
            </c:dLbl>
            <c:dLbl>
              <c:idx val="9"/>
              <c:layout>
                <c:manualLayout>
                  <c:x val="-2.4208566108007517E-2"/>
                  <c:y val="-3.801764292324457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FC20-4BBA-9455-D5832287F3AC}"/>
                </c:ext>
                <c:ext xmlns:c15="http://schemas.microsoft.com/office/drawing/2012/chart" uri="{CE6537A1-D6FC-4f65-9D91-7224C49458BB}"/>
              </c:extLst>
            </c:dLbl>
            <c:dLbl>
              <c:idx val="18"/>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FC20-4BBA-9455-D5832287F3AC}"/>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'17-yes'!$AD$121:$AV$121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'17-yes'!$AD$124:$AV$124</c:f>
              <c:numCache>
                <c:formatCode>0</c:formatCode>
                <c:ptCount val="19"/>
                <c:pt idx="0">
                  <c:v>76.592765487273297</c:v>
                </c:pt>
                <c:pt idx="1">
                  <c:v>76.737838527144902</c:v>
                </c:pt>
                <c:pt idx="2">
                  <c:v>76.754806736202596</c:v>
                </c:pt>
                <c:pt idx="3">
                  <c:v>76.580756354971498</c:v>
                </c:pt>
                <c:pt idx="4">
                  <c:v>76.427060132610094</c:v>
                </c:pt>
                <c:pt idx="5">
                  <c:v>76.583621429750906</c:v>
                </c:pt>
                <c:pt idx="6">
                  <c:v>77.201668346415005</c:v>
                </c:pt>
                <c:pt idx="7">
                  <c:v>76.975705220947205</c:v>
                </c:pt>
                <c:pt idx="8">
                  <c:v>76.994517017445602</c:v>
                </c:pt>
                <c:pt idx="9">
                  <c:v>79.430201706824505</c:v>
                </c:pt>
                <c:pt idx="10">
                  <c:v>79.272364561876202</c:v>
                </c:pt>
                <c:pt idx="11">
                  <c:v>78.823864695721298</c:v>
                </c:pt>
                <c:pt idx="12">
                  <c:v>78.647182025954095</c:v>
                </c:pt>
                <c:pt idx="13">
                  <c:v>78.264593436468004</c:v>
                </c:pt>
                <c:pt idx="14">
                  <c:v>78.374886488599103</c:v>
                </c:pt>
                <c:pt idx="15">
                  <c:v>78.337884423379606</c:v>
                </c:pt>
                <c:pt idx="16">
                  <c:v>79.496571027885196</c:v>
                </c:pt>
                <c:pt idx="17">
                  <c:v>79.427613686583896</c:v>
                </c:pt>
                <c:pt idx="18">
                  <c:v>79.340183724661301</c:v>
                </c:pt>
              </c:numCache>
            </c:numRef>
          </c:val>
          <c:smooth val="1"/>
          <c:extLst xmlns:c16r2="http://schemas.microsoft.com/office/drawing/2015/06/chart">
            <c:ext xmlns:c16="http://schemas.microsoft.com/office/drawing/2014/chart" uri="{C3380CC4-5D6E-409C-BE32-E72D297353CC}">
              <c16:uniqueId val="{0000000B-FC20-4BBA-9455-D5832287F3AC}"/>
            </c:ext>
          </c:extLst>
        </c:ser>
        <c:dLbls>
          <c:showLegendKey val="0"/>
          <c:showVal val="0"/>
          <c:showCatName val="0"/>
          <c:showSerName val="0"/>
          <c:showPercent val="0"/>
          <c:showBubbleSize val="0"/>
        </c:dLbls>
        <c:smooth val="0"/>
        <c:axId val="231516992"/>
        <c:axId val="231517552"/>
      </c:lineChart>
      <c:catAx>
        <c:axId val="23151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31517552"/>
        <c:crosses val="autoZero"/>
        <c:auto val="1"/>
        <c:lblAlgn val="ctr"/>
        <c:lblOffset val="100"/>
        <c:noMultiLvlLbl val="0"/>
      </c:catAx>
      <c:valAx>
        <c:axId val="231517552"/>
        <c:scaling>
          <c:orientation val="minMax"/>
          <c:min val="50"/>
        </c:scaling>
        <c:delete val="0"/>
        <c:axPos val="l"/>
        <c:title>
          <c:tx>
            <c:rich>
              <a:bodyPr rot="-5400000" vert="horz"/>
              <a:lstStyle/>
              <a:p>
                <a:pPr>
                  <a:defRPr/>
                </a:pPr>
                <a:r>
                  <a:rPr lang="el-GR"/>
                  <a:t>%</a:t>
                </a:r>
                <a:endParaRPr lang="en-GB"/>
              </a:p>
            </c:rich>
          </c:tx>
          <c:overlay val="0"/>
          <c:spPr>
            <a:noFill/>
            <a:ln>
              <a:noFill/>
            </a:ln>
            <a:effectLst/>
          </c:spPr>
        </c:title>
        <c:numFmt formatCode="#,##0_ ;\-#,##0\ " sourceLinked="1"/>
        <c:majorTickMark val="none"/>
        <c:minorTickMark val="none"/>
        <c:tickLblPos val="nextTo"/>
        <c:spPr>
          <a:noFill/>
          <a:ln>
            <a:noFill/>
          </a:ln>
          <a:effectLst/>
        </c:spPr>
        <c:txPr>
          <a:bodyPr rot="-60000000" vert="horz"/>
          <a:lstStyle/>
          <a:p>
            <a:pPr>
              <a:defRPr/>
            </a:pPr>
            <a:endParaRPr lang="el-GR"/>
          </a:p>
        </c:txPr>
        <c:crossAx val="231516992"/>
        <c:crosses val="autoZero"/>
        <c:crossBetween val="between"/>
      </c:valAx>
      <c:spPr>
        <a:noFill/>
        <a:ln>
          <a:noFill/>
        </a:ln>
        <a:effectLst/>
      </c:spPr>
    </c:plotArea>
    <c:legend>
      <c:legendPos val="b"/>
      <c:layout>
        <c:manualLayout>
          <c:xMode val="edge"/>
          <c:yMode val="edge"/>
          <c:x val="0.2890157894301067"/>
          <c:y val="0.94074747854551888"/>
          <c:w val="0.42196842113978655"/>
          <c:h val="5.9252521454481108E-2"/>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1"/>
          <c:tx>
            <c:strRef>
              <c:f>'[FF2019-figures 07-04-2020.xlsx]18-yes'!$P$166</c:f>
              <c:strCache>
                <c:ptCount val="1"/>
                <c:pt idx="0">
                  <c:v>Δημόσια</c:v>
                </c:pt>
              </c:strCache>
            </c:strRef>
          </c:tx>
          <c:spPr>
            <a:solidFill>
              <a:schemeClr val="accent2"/>
            </a:solidFill>
            <a:ln>
              <a:noFill/>
            </a:ln>
            <a:effectLst/>
          </c:spPr>
          <c:invertIfNegative val="0"/>
          <c:dLbls>
            <c:spPr>
              <a:noFill/>
              <a:ln>
                <a:noFill/>
              </a:ln>
              <a:effectLst/>
            </c:spPr>
            <c:txPr>
              <a:bodyPr rot="0" vert="horz"/>
              <a:lstStyle/>
              <a:p>
                <a:pPr>
                  <a:defRPr/>
                </a:pPr>
                <a:endParaRPr lang="el-G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'[FF2019-figures 07-04-2020.xlsx]18-yes'!$Q$163:$V$164</c:f>
              <c:multiLvlStrCache>
                <c:ptCount val="6"/>
                <c:lvl>
                  <c:pt idx="0">
                    <c:v>2009</c:v>
                  </c:pt>
                  <c:pt idx="1">
                    <c:v>2018</c:v>
                  </c:pt>
                  <c:pt idx="2">
                    <c:v>2009</c:v>
                  </c:pt>
                  <c:pt idx="3">
                    <c:v>2018</c:v>
                  </c:pt>
                  <c:pt idx="4">
                    <c:v>2009</c:v>
                  </c:pt>
                  <c:pt idx="5">
                    <c:v>2018</c:v>
                  </c:pt>
                </c:lvl>
                <c:lvl>
                  <c:pt idx="0">
                    <c:v>Ελλάδα</c:v>
                  </c:pt>
                  <c:pt idx="2">
                    <c:v>ΕΕ(23)</c:v>
                  </c:pt>
                  <c:pt idx="4">
                    <c:v>Νότιες Χώρες</c:v>
                  </c:pt>
                </c:lvl>
              </c:multiLvlStrCache>
            </c:multiLvlStrRef>
          </c:cat>
          <c:val>
            <c:numRef>
              <c:f>'[FF2019-figures 07-04-2020.xlsx]18-yes'!$Q$166:$V$166</c:f>
              <c:numCache>
                <c:formatCode>_-* #,##0\ _€_-;\-* #,##0\ _€_-;_-* "-"??\ _€_-;_-@_-</c:formatCode>
                <c:ptCount val="6"/>
                <c:pt idx="0">
                  <c:v>1389.1423372055867</c:v>
                </c:pt>
                <c:pt idx="1">
                  <c:v>779.4871412924017</c:v>
                </c:pt>
                <c:pt idx="2">
                  <c:v>2313.3544572154751</c:v>
                </c:pt>
                <c:pt idx="3">
                  <c:v>2943.6302998386459</c:v>
                </c:pt>
                <c:pt idx="4">
                  <c:v>1690.4518077025602</c:v>
                </c:pt>
                <c:pt idx="5">
                  <c:v>1724.9619267328496</c:v>
                </c:pt>
              </c:numCache>
            </c:numRef>
          </c:val>
          <c:extLst xmlns:c16r2="http://schemas.microsoft.com/office/drawing/2015/06/chart">
            <c:ext xmlns:c16="http://schemas.microsoft.com/office/drawing/2014/chart" uri="{C3380CC4-5D6E-409C-BE32-E72D297353CC}">
              <c16:uniqueId val="{00000000-B683-4B09-9DCE-A7BDC009DDD6}"/>
            </c:ext>
          </c:extLst>
        </c:ser>
        <c:ser>
          <c:idx val="2"/>
          <c:order val="2"/>
          <c:tx>
            <c:strRef>
              <c:f>'[FF2019-figures 07-04-2020.xlsx]18-yes'!$P$167</c:f>
              <c:strCache>
                <c:ptCount val="1"/>
                <c:pt idx="0">
                  <c:v>Ιδιωτική</c:v>
                </c:pt>
              </c:strCache>
            </c:strRef>
          </c:tx>
          <c:spPr>
            <a:solidFill>
              <a:schemeClr val="accent3"/>
            </a:solidFill>
            <a:ln>
              <a:noFill/>
            </a:ln>
            <a:effectLst/>
          </c:spPr>
          <c:invertIfNegative val="0"/>
          <c:dLbls>
            <c:spPr>
              <a:noFill/>
              <a:ln>
                <a:noFill/>
              </a:ln>
              <a:effectLst/>
            </c:spPr>
            <c:txPr>
              <a:bodyPr rot="0" vert="horz"/>
              <a:lstStyle/>
              <a:p>
                <a:pPr>
                  <a:defRPr/>
                </a:pPr>
                <a:endParaRPr lang="el-G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'[FF2019-figures 07-04-2020.xlsx]18-yes'!$Q$163:$V$164</c:f>
              <c:multiLvlStrCache>
                <c:ptCount val="6"/>
                <c:lvl>
                  <c:pt idx="0">
                    <c:v>2009</c:v>
                  </c:pt>
                  <c:pt idx="1">
                    <c:v>2018</c:v>
                  </c:pt>
                  <c:pt idx="2">
                    <c:v>2009</c:v>
                  </c:pt>
                  <c:pt idx="3">
                    <c:v>2018</c:v>
                  </c:pt>
                  <c:pt idx="4">
                    <c:v>2009</c:v>
                  </c:pt>
                  <c:pt idx="5">
                    <c:v>2018</c:v>
                  </c:pt>
                </c:lvl>
                <c:lvl>
                  <c:pt idx="0">
                    <c:v>Ελλάδα</c:v>
                  </c:pt>
                  <c:pt idx="2">
                    <c:v>ΕΕ(23)</c:v>
                  </c:pt>
                  <c:pt idx="4">
                    <c:v>Νότιες Χώρες</c:v>
                  </c:pt>
                </c:lvl>
              </c:multiLvlStrCache>
            </c:multiLvlStrRef>
          </c:cat>
          <c:val>
            <c:numRef>
              <c:f>'[FF2019-figures 07-04-2020.xlsx]18-yes'!$Q$167:$V$167</c:f>
              <c:numCache>
                <c:formatCode>_-* #,##0\ _€_-;\-* #,##0\ _€_-;_-* "-"??\ _€_-;_-@_-</c:formatCode>
                <c:ptCount val="6"/>
                <c:pt idx="0">
                  <c:v>637.86954995360418</c:v>
                </c:pt>
                <c:pt idx="1">
                  <c:v>542.13858552587169</c:v>
                </c:pt>
                <c:pt idx="2">
                  <c:v>599.08238356459231</c:v>
                </c:pt>
                <c:pt idx="3">
                  <c:v>766.50769285127558</c:v>
                </c:pt>
                <c:pt idx="4">
                  <c:v>515.5971993889998</c:v>
                </c:pt>
                <c:pt idx="5">
                  <c:v>661.33138372409348</c:v>
                </c:pt>
              </c:numCache>
            </c:numRef>
          </c:val>
          <c:extLst xmlns:c16r2="http://schemas.microsoft.com/office/drawing/2015/06/chart">
            <c:ext xmlns:c16="http://schemas.microsoft.com/office/drawing/2014/chart" uri="{C3380CC4-5D6E-409C-BE32-E72D297353CC}">
              <c16:uniqueId val="{00000001-B683-4B09-9DCE-A7BDC009DDD6}"/>
            </c:ext>
          </c:extLst>
        </c:ser>
        <c:dLbls>
          <c:showLegendKey val="0"/>
          <c:showVal val="0"/>
          <c:showCatName val="0"/>
          <c:showSerName val="0"/>
          <c:showPercent val="0"/>
          <c:showBubbleSize val="0"/>
        </c:dLbls>
        <c:gapWidth val="150"/>
        <c:overlap val="100"/>
        <c:axId val="231520912"/>
        <c:axId val="231521472"/>
      </c:barChart>
      <c:lineChart>
        <c:grouping val="standard"/>
        <c:varyColors val="0"/>
        <c:ser>
          <c:idx val="0"/>
          <c:order val="0"/>
          <c:tx>
            <c:strRef>
              <c:f>'[FF2019-figures 07-04-2020.xlsx]18-yes'!$P$165</c:f>
              <c:strCache>
                <c:ptCount val="1"/>
                <c:pt idx="0">
                  <c:v>Συνολική</c:v>
                </c:pt>
              </c:strCache>
            </c:strRef>
          </c:tx>
          <c:spPr>
            <a:ln w="28575" cap="rnd">
              <a:noFill/>
              <a:round/>
            </a:ln>
            <a:effectLst/>
          </c:spPr>
          <c:marker>
            <c:symbol val="circle"/>
            <c:size val="5"/>
            <c:spPr>
              <a:solidFill>
                <a:schemeClr val="accent1"/>
              </a:solidFill>
              <a:ln w="9525">
                <a:solidFill>
                  <a:schemeClr val="accent1"/>
                </a:solidFill>
              </a:ln>
              <a:effectLst/>
            </c:spPr>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'[FF2019-figures 07-04-2020.xlsx]18-yes'!$Q$163:$V$164</c:f>
              <c:multiLvlStrCache>
                <c:ptCount val="6"/>
                <c:lvl>
                  <c:pt idx="0">
                    <c:v>2009</c:v>
                  </c:pt>
                  <c:pt idx="1">
                    <c:v>2018</c:v>
                  </c:pt>
                  <c:pt idx="2">
                    <c:v>2009</c:v>
                  </c:pt>
                  <c:pt idx="3">
                    <c:v>2018</c:v>
                  </c:pt>
                  <c:pt idx="4">
                    <c:v>2009</c:v>
                  </c:pt>
                  <c:pt idx="5">
                    <c:v>2018</c:v>
                  </c:pt>
                </c:lvl>
                <c:lvl>
                  <c:pt idx="0">
                    <c:v>Ελλάδα</c:v>
                  </c:pt>
                  <c:pt idx="2">
                    <c:v>ΕΕ(23)</c:v>
                  </c:pt>
                  <c:pt idx="4">
                    <c:v>Νότιες Χώρες</c:v>
                  </c:pt>
                </c:lvl>
              </c:multiLvlStrCache>
            </c:multiLvlStrRef>
          </c:cat>
          <c:val>
            <c:numRef>
              <c:f>'[FF2019-figures 07-04-2020.xlsx]18-yes'!$Q$165:$V$165</c:f>
              <c:numCache>
                <c:formatCode>_-* #,##0\ _€_-;\-* #,##0\ _€_-;_-* "-"??\ _€_-;_-@_-</c:formatCode>
                <c:ptCount val="6"/>
                <c:pt idx="0">
                  <c:v>2027.1688082961798</c:v>
                </c:pt>
                <c:pt idx="1">
                  <c:v>1326.8113840537781</c:v>
                </c:pt>
                <c:pt idx="2">
                  <c:v>2912.4368407800675</c:v>
                </c:pt>
                <c:pt idx="3">
                  <c:v>3710.1379926899212</c:v>
                </c:pt>
                <c:pt idx="4">
                  <c:v>2206.0490070915603</c:v>
                </c:pt>
                <c:pt idx="5">
                  <c:v>2386.2933104569433</c:v>
                </c:pt>
              </c:numCache>
            </c:numRef>
          </c:val>
          <c:smooth val="0"/>
          <c:extLst xmlns:c16r2="http://schemas.microsoft.com/office/drawing/2015/06/chart">
            <c:ext xmlns:c16="http://schemas.microsoft.com/office/drawing/2014/chart" uri="{C3380CC4-5D6E-409C-BE32-E72D297353CC}">
              <c16:uniqueId val="{00000002-B683-4B09-9DCE-A7BDC009DDD6}"/>
            </c:ext>
          </c:extLst>
        </c:ser>
        <c:dLbls>
          <c:showLegendKey val="0"/>
          <c:showVal val="0"/>
          <c:showCatName val="0"/>
          <c:showSerName val="0"/>
          <c:showPercent val="0"/>
          <c:showBubbleSize val="0"/>
        </c:dLbls>
        <c:marker val="1"/>
        <c:smooth val="0"/>
        <c:axId val="231520912"/>
        <c:axId val="231521472"/>
      </c:lineChart>
      <c:catAx>
        <c:axId val="23152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31521472"/>
        <c:crosses val="autoZero"/>
        <c:auto val="1"/>
        <c:lblAlgn val="ctr"/>
        <c:lblOffset val="100"/>
        <c:noMultiLvlLbl val="0"/>
      </c:catAx>
      <c:valAx>
        <c:axId val="231521472"/>
        <c:scaling>
          <c:orientation val="minMax"/>
        </c:scaling>
        <c:delete val="0"/>
        <c:axPos val="l"/>
        <c:title>
          <c:tx>
            <c:rich>
              <a:bodyPr rot="-5400000" vert="horz"/>
              <a:lstStyle/>
              <a:p>
                <a:pPr>
                  <a:defRPr/>
                </a:pPr>
                <a:r>
                  <a:rPr lang="el-GR"/>
                  <a:t>ευρώ</a:t>
                </a:r>
                <a:endParaRPr lang="en-GB"/>
              </a:p>
            </c:rich>
          </c:tx>
          <c:layout>
            <c:manualLayout>
              <c:xMode val="edge"/>
              <c:yMode val="edge"/>
              <c:x val="0"/>
              <c:y val="0.33224613119202889"/>
            </c:manualLayout>
          </c:layout>
          <c:overlay val="0"/>
          <c:spPr>
            <a:noFill/>
            <a:ln>
              <a:noFill/>
            </a:ln>
            <a:effectLst/>
          </c:spPr>
        </c:title>
        <c:numFmt formatCode="_-* #,##0\ _€_-;\-* #,##0\ _€_-;_-* &quot;-&quot;??\ _€_-;_-@_-" sourceLinked="1"/>
        <c:majorTickMark val="none"/>
        <c:minorTickMark val="none"/>
        <c:tickLblPos val="nextTo"/>
        <c:spPr>
          <a:noFill/>
          <a:ln>
            <a:noFill/>
          </a:ln>
          <a:effectLst/>
        </c:spPr>
        <c:txPr>
          <a:bodyPr rot="-60000000" vert="horz"/>
          <a:lstStyle/>
          <a:p>
            <a:pPr>
              <a:defRPr/>
            </a:pPr>
            <a:endParaRPr lang="el-GR"/>
          </a:p>
        </c:txPr>
        <c:crossAx val="231520912"/>
        <c:crosses val="autoZero"/>
        <c:crossBetween val="between"/>
      </c:valAx>
      <c:spPr>
        <a:noFill/>
        <a:ln>
          <a:no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71839376530491E-2"/>
          <c:y val="8.7038819448268259E-2"/>
          <c:w val="0.88777841296519711"/>
          <c:h val="0.77056549749463132"/>
        </c:manualLayout>
      </c:layout>
      <c:lineChart>
        <c:grouping val="standard"/>
        <c:varyColors val="0"/>
        <c:ser>
          <c:idx val="2"/>
          <c:order val="0"/>
          <c:tx>
            <c:v>Ελλάδα, σε € εκατ. 2010</c:v>
          </c:tx>
          <c:marker>
            <c:symbol val="none"/>
          </c:marker>
          <c:cat>
            <c:strRef>
              <c:f>consumption!$B$10:$T$10</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consumption!$B$35:$T$35</c:f>
              <c:numCache>
                <c:formatCode>#,##0.0</c:formatCode>
                <c:ptCount val="19"/>
                <c:pt idx="0">
                  <c:v>131.0436</c:v>
                </c:pt>
                <c:pt idx="1">
                  <c:v>137.70770000000002</c:v>
                </c:pt>
                <c:pt idx="2">
                  <c:v>143.95009999999999</c:v>
                </c:pt>
                <c:pt idx="3">
                  <c:v>149.1422</c:v>
                </c:pt>
                <c:pt idx="4">
                  <c:v>153.95179999999999</c:v>
                </c:pt>
                <c:pt idx="5">
                  <c:v>158.2345</c:v>
                </c:pt>
                <c:pt idx="6">
                  <c:v>164.68450000000001</c:v>
                </c:pt>
                <c:pt idx="7">
                  <c:v>170.5866</c:v>
                </c:pt>
                <c:pt idx="8">
                  <c:v>167.73770000000002</c:v>
                </c:pt>
                <c:pt idx="9">
                  <c:v>156.8032</c:v>
                </c:pt>
                <c:pt idx="10">
                  <c:v>141.51839999999999</c:v>
                </c:pt>
                <c:pt idx="11">
                  <c:v>130.16460000000001</c:v>
                </c:pt>
                <c:pt idx="12">
                  <c:v>126.8206</c:v>
                </c:pt>
                <c:pt idx="13">
                  <c:v>127.61069999999999</c:v>
                </c:pt>
                <c:pt idx="14">
                  <c:v>127.37560000000001</c:v>
                </c:pt>
                <c:pt idx="15">
                  <c:v>127.348</c:v>
                </c:pt>
                <c:pt idx="16">
                  <c:v>128.43719999999999</c:v>
                </c:pt>
                <c:pt idx="17">
                  <c:v>129.84980000000002</c:v>
                </c:pt>
                <c:pt idx="18">
                  <c:v>130.88669999999999</c:v>
                </c:pt>
              </c:numCache>
            </c:numRef>
          </c:val>
          <c:smooth val="0"/>
          <c:extLst xmlns:c16r2="http://schemas.microsoft.com/office/drawing/2015/06/chart">
            <c:ext xmlns:c16="http://schemas.microsoft.com/office/drawing/2014/chart" uri="{C3380CC4-5D6E-409C-BE32-E72D297353CC}">
              <c16:uniqueId val="{00000000-B91D-47E5-9DD7-360EEB837EBB}"/>
            </c:ext>
          </c:extLst>
        </c:ser>
        <c:ser>
          <c:idx val="0"/>
          <c:order val="1"/>
          <c:tx>
            <c:v>Ελλάδα, % του ΑΕΠ</c:v>
          </c:tx>
          <c:spPr>
            <a:ln w="28575" cap="rnd">
              <a:solidFill>
                <a:schemeClr val="accent1"/>
              </a:solidFill>
              <a:round/>
            </a:ln>
            <a:effectLst/>
          </c:spPr>
          <c:marker>
            <c:symbol val="none"/>
          </c:marker>
          <c:cat>
            <c:strRef>
              <c:f>consumption!$B$10:$T$10</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consumption!$B$13:$T$13</c:f>
              <c:numCache>
                <c:formatCode>#,##0.0</c:formatCode>
                <c:ptCount val="19"/>
                <c:pt idx="0">
                  <c:v>66.2</c:v>
                </c:pt>
                <c:pt idx="1">
                  <c:v>66.099999999999994</c:v>
                </c:pt>
                <c:pt idx="2">
                  <c:v>64.8</c:v>
                </c:pt>
                <c:pt idx="3">
                  <c:v>64</c:v>
                </c:pt>
                <c:pt idx="4">
                  <c:v>66.2</c:v>
                </c:pt>
                <c:pt idx="5">
                  <c:v>64.2</c:v>
                </c:pt>
                <c:pt idx="6">
                  <c:v>64.8</c:v>
                </c:pt>
                <c:pt idx="7">
                  <c:v>67.400000000000006</c:v>
                </c:pt>
                <c:pt idx="8">
                  <c:v>68.099999999999994</c:v>
                </c:pt>
                <c:pt idx="9">
                  <c:v>69.400000000000006</c:v>
                </c:pt>
                <c:pt idx="10">
                  <c:v>69.900000000000006</c:v>
                </c:pt>
                <c:pt idx="11">
                  <c:v>69.900000000000006</c:v>
                </c:pt>
                <c:pt idx="12">
                  <c:v>70.8</c:v>
                </c:pt>
                <c:pt idx="13">
                  <c:v>70.2</c:v>
                </c:pt>
                <c:pt idx="14">
                  <c:v>69.400000000000006</c:v>
                </c:pt>
                <c:pt idx="15">
                  <c:v>69.2</c:v>
                </c:pt>
                <c:pt idx="16">
                  <c:v>68.7</c:v>
                </c:pt>
                <c:pt idx="17">
                  <c:v>68</c:v>
                </c:pt>
                <c:pt idx="18">
                  <c:v>68</c:v>
                </c:pt>
              </c:numCache>
            </c:numRef>
          </c:val>
          <c:smooth val="0"/>
          <c:extLst xmlns:c16r2="http://schemas.microsoft.com/office/drawing/2015/06/chart">
            <c:ext xmlns:c16="http://schemas.microsoft.com/office/drawing/2014/chart" uri="{C3380CC4-5D6E-409C-BE32-E72D297353CC}">
              <c16:uniqueId val="{00000001-B91D-47E5-9DD7-360EEB837EBB}"/>
            </c:ext>
          </c:extLst>
        </c:ser>
        <c:ser>
          <c:idx val="1"/>
          <c:order val="2"/>
          <c:tx>
            <c:v>Ευρωζώνη, % του ΑΕΠ</c:v>
          </c:tx>
          <c:marker>
            <c:symbol val="none"/>
          </c:marker>
          <c:cat>
            <c:strRef>
              <c:f>consumption!$B$10:$T$10</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consumption!$B$12:$T$12</c:f>
              <c:numCache>
                <c:formatCode>#,##0.0</c:formatCode>
                <c:ptCount val="19"/>
                <c:pt idx="0">
                  <c:v>56.1</c:v>
                </c:pt>
                <c:pt idx="1">
                  <c:v>55.7</c:v>
                </c:pt>
                <c:pt idx="2">
                  <c:v>55.9</c:v>
                </c:pt>
                <c:pt idx="3">
                  <c:v>55.6</c:v>
                </c:pt>
                <c:pt idx="4">
                  <c:v>55.9</c:v>
                </c:pt>
                <c:pt idx="5">
                  <c:v>55.4</c:v>
                </c:pt>
                <c:pt idx="6">
                  <c:v>54.7</c:v>
                </c:pt>
                <c:pt idx="7">
                  <c:v>55.1</c:v>
                </c:pt>
                <c:pt idx="8">
                  <c:v>56.1</c:v>
                </c:pt>
                <c:pt idx="9">
                  <c:v>56</c:v>
                </c:pt>
                <c:pt idx="10">
                  <c:v>55.7</c:v>
                </c:pt>
                <c:pt idx="11">
                  <c:v>55.9</c:v>
                </c:pt>
                <c:pt idx="12">
                  <c:v>55.6</c:v>
                </c:pt>
                <c:pt idx="13">
                  <c:v>55.1</c:v>
                </c:pt>
                <c:pt idx="14">
                  <c:v>54.4</c:v>
                </c:pt>
                <c:pt idx="15">
                  <c:v>54.2</c:v>
                </c:pt>
                <c:pt idx="16">
                  <c:v>53.9</c:v>
                </c:pt>
                <c:pt idx="17">
                  <c:v>53.7</c:v>
                </c:pt>
                <c:pt idx="18">
                  <c:v>53.4</c:v>
                </c:pt>
              </c:numCache>
            </c:numRef>
          </c:val>
          <c:smooth val="0"/>
          <c:extLst xmlns:c16r2="http://schemas.microsoft.com/office/drawing/2015/06/chart">
            <c:ext xmlns:c16="http://schemas.microsoft.com/office/drawing/2014/chart" uri="{C3380CC4-5D6E-409C-BE32-E72D297353CC}">
              <c16:uniqueId val="{00000002-B91D-47E5-9DD7-360EEB837EBB}"/>
            </c:ext>
          </c:extLst>
        </c:ser>
        <c:dLbls>
          <c:showLegendKey val="0"/>
          <c:showVal val="0"/>
          <c:showCatName val="0"/>
          <c:showSerName val="0"/>
          <c:showPercent val="0"/>
          <c:showBubbleSize val="0"/>
        </c:dLbls>
        <c:smooth val="0"/>
        <c:axId val="167445776"/>
        <c:axId val="167446336"/>
      </c:lineChart>
      <c:catAx>
        <c:axId val="16744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l-GR"/>
          </a:p>
        </c:txPr>
        <c:crossAx val="167446336"/>
        <c:crosses val="autoZero"/>
        <c:auto val="1"/>
        <c:lblAlgn val="ctr"/>
        <c:lblOffset val="100"/>
        <c:noMultiLvlLbl val="0"/>
      </c:catAx>
      <c:valAx>
        <c:axId val="167446336"/>
        <c:scaling>
          <c:orientation val="minMax"/>
          <c:max val="180"/>
          <c:min val="40"/>
        </c:scaling>
        <c:delete val="0"/>
        <c:axPos val="l"/>
        <c:majorGridlines>
          <c:spPr>
            <a:ln w="9525" cap="flat" cmpd="sng" algn="ctr">
              <a:solidFill>
                <a:schemeClr val="tx1">
                  <a:lumMod val="15000"/>
                  <a:lumOff val="85000"/>
                </a:schemeClr>
              </a:solidFill>
              <a:prstDash val="sysDot"/>
              <a:round/>
            </a:ln>
            <a:effectLst/>
          </c:spPr>
        </c:majorGridlines>
        <c:title>
          <c:tx>
            <c:rich>
              <a:bodyPr rot="-5400000" vert="horz"/>
              <a:lstStyle/>
              <a:p>
                <a:pPr>
                  <a:defRPr/>
                </a:pPr>
                <a:r>
                  <a:rPr lang="el-GR"/>
                  <a:t>`</a:t>
                </a:r>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167445776"/>
        <c:crosses val="autoZero"/>
        <c:crossBetween val="between"/>
      </c:valAx>
      <c:spPr>
        <a:noFill/>
        <a:ln w="25400">
          <a:noFill/>
        </a:ln>
      </c:spPr>
    </c:plotArea>
    <c:legend>
      <c:legendPos val="t"/>
      <c:layout>
        <c:manualLayout>
          <c:xMode val="edge"/>
          <c:yMode val="edge"/>
          <c:x val="0.12691322079706613"/>
          <c:y val="0.35649931171191013"/>
          <c:w val="0.47765059303576513"/>
          <c:h val="0.28609437806288202"/>
        </c:manualLayout>
      </c:layout>
      <c:overlay val="0"/>
    </c:legend>
    <c:plotVisOnly val="1"/>
    <c:dispBlanksAs val="gap"/>
    <c:showDLblsOverMax val="0"/>
  </c:chart>
  <c:spPr>
    <a:solidFill>
      <a:schemeClr val="bg1"/>
    </a:solidFill>
    <a:ln w="9525" cap="flat" cmpd="sng" algn="ctr">
      <a:noFill/>
      <a:round/>
    </a:ln>
    <a:effectLst/>
  </c:spPr>
  <c:txPr>
    <a:bodyPr/>
    <a:lstStyle/>
    <a:p>
      <a:pPr>
        <a:defRPr sz="1100">
          <a:solidFill>
            <a:schemeClr val="tx1"/>
          </a:solidFill>
          <a:latin typeface="Calibri" panose="020F0502020204030204" pitchFamily="34" charset="0"/>
          <a:cs typeface="Calibri" panose="020F0502020204030204" pitchFamily="34" charset="0"/>
        </a:defRPr>
      </a:pPr>
      <a:endParaRPr lang="el-GR"/>
    </a:p>
  </c:txPr>
  <c:externalData r:id="rId2">
    <c:autoUpdate val="0"/>
  </c:externalData>
  <c:userShapes r:id="rId3"/>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 (2)'!$B$33</c:f>
              <c:strCache>
                <c:ptCount val="1"/>
                <c:pt idx="0">
                  <c:v>2008-13</c:v>
                </c:pt>
              </c:strCache>
            </c:strRef>
          </c:tx>
          <c:spPr>
            <a:solidFill>
              <a:schemeClr val="accent1"/>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(2)'!$A$34:$A$58</c:f>
              <c:strCache>
                <c:ptCount val="25"/>
                <c:pt idx="0">
                  <c:v>Ελλάδα</c:v>
                </c:pt>
                <c:pt idx="1">
                  <c:v>Ισλανδία</c:v>
                </c:pt>
                <c:pt idx="2">
                  <c:v>Πορτογαλία</c:v>
                </c:pt>
                <c:pt idx="3">
                  <c:v>Ισπανία</c:v>
                </c:pt>
                <c:pt idx="4">
                  <c:v>Ιταλία</c:v>
                </c:pt>
                <c:pt idx="5">
                  <c:v>Λετονία</c:v>
                </c:pt>
                <c:pt idx="6">
                  <c:v>Σλοβενία</c:v>
                </c:pt>
                <c:pt idx="7">
                  <c:v>Ουγγαρία</c:v>
                </c:pt>
                <c:pt idx="8">
                  <c:v>Λιθουανία </c:v>
                </c:pt>
                <c:pt idx="9">
                  <c:v>Αυστρία</c:v>
                </c:pt>
                <c:pt idx="10">
                  <c:v>Σουηδία</c:v>
                </c:pt>
                <c:pt idx="11">
                  <c:v>ΟΟΣΑ</c:v>
                </c:pt>
                <c:pt idx="12">
                  <c:v>Εσθονία</c:v>
                </c:pt>
                <c:pt idx="13">
                  <c:v>Σλοβακία</c:v>
                </c:pt>
                <c:pt idx="14">
                  <c:v>Δανία</c:v>
                </c:pt>
                <c:pt idx="15">
                  <c:v>Ην.Βασίλειο</c:v>
                </c:pt>
                <c:pt idx="16">
                  <c:v>Φινλανδία</c:v>
                </c:pt>
                <c:pt idx="17">
                  <c:v>Ολλανδία</c:v>
                </c:pt>
                <c:pt idx="18">
                  <c:v>Βέλγιο</c:v>
                </c:pt>
                <c:pt idx="19">
                  <c:v>Ιρλανδία</c:v>
                </c:pt>
                <c:pt idx="20">
                  <c:v>Γαλλία</c:v>
                </c:pt>
                <c:pt idx="21">
                  <c:v>Γερμανία</c:v>
                </c:pt>
                <c:pt idx="22">
                  <c:v>Τσεχία</c:v>
                </c:pt>
                <c:pt idx="23">
                  <c:v>Πολωνία</c:v>
                </c:pt>
                <c:pt idx="24">
                  <c:v>Λουξεμβούργο</c:v>
                </c:pt>
              </c:strCache>
            </c:strRef>
          </c:cat>
          <c:val>
            <c:numRef>
              <c:f>' (2)'!$B$34:$B$58</c:f>
              <c:numCache>
                <c:formatCode>0.0</c:formatCode>
                <c:ptCount val="25"/>
                <c:pt idx="0">
                  <c:v>-9.4037766554639912</c:v>
                </c:pt>
                <c:pt idx="1">
                  <c:v>-3.0017728911460315</c:v>
                </c:pt>
                <c:pt idx="2">
                  <c:v>-1.8529998625873456</c:v>
                </c:pt>
                <c:pt idx="3">
                  <c:v>-1.3546825143226249</c:v>
                </c:pt>
                <c:pt idx="4">
                  <c:v>-0.86138999039935549</c:v>
                </c:pt>
                <c:pt idx="5">
                  <c:v>-0.75399179686752582</c:v>
                </c:pt>
                <c:pt idx="6">
                  <c:v>-0.48756124904825171</c:v>
                </c:pt>
                <c:pt idx="7">
                  <c:v>-0.36283157678315137</c:v>
                </c:pt>
                <c:pt idx="8">
                  <c:v>-8.2523339199003232E-3</c:v>
                </c:pt>
                <c:pt idx="9">
                  <c:v>0.77793900528773108</c:v>
                </c:pt>
                <c:pt idx="10">
                  <c:v>0.92882510341452118</c:v>
                </c:pt>
                <c:pt idx="11">
                  <c:v>0.9997730908680077</c:v>
                </c:pt>
                <c:pt idx="12">
                  <c:v>1.0039239758696139</c:v>
                </c:pt>
                <c:pt idx="13">
                  <c:v>1.0305529177354389</c:v>
                </c:pt>
                <c:pt idx="14">
                  <c:v>1.0394473474966082</c:v>
                </c:pt>
                <c:pt idx="15">
                  <c:v>1.0676126697533705</c:v>
                </c:pt>
                <c:pt idx="16">
                  <c:v>1.207625286901548</c:v>
                </c:pt>
                <c:pt idx="17">
                  <c:v>1.3924646120507811</c:v>
                </c:pt>
                <c:pt idx="18">
                  <c:v>1.6177148782957396</c:v>
                </c:pt>
                <c:pt idx="19">
                  <c:v>1.6364690494141743</c:v>
                </c:pt>
                <c:pt idx="20">
                  <c:v>1.7055750164630235</c:v>
                </c:pt>
                <c:pt idx="21">
                  <c:v>2.1220293567344228</c:v>
                </c:pt>
                <c:pt idx="22">
                  <c:v>2.9075545628452382</c:v>
                </c:pt>
                <c:pt idx="23">
                  <c:v>2.959912995751246</c:v>
                </c:pt>
                <c:pt idx="24">
                  <c:v>4.0744496984304339</c:v>
                </c:pt>
              </c:numCache>
            </c:numRef>
          </c:val>
          <c:extLst xmlns:c16r2="http://schemas.microsoft.com/office/drawing/2015/06/chart">
            <c:ext xmlns:c16="http://schemas.microsoft.com/office/drawing/2014/chart" uri="{C3380CC4-5D6E-409C-BE32-E72D297353CC}">
              <c16:uniqueId val="{00000000-D8A4-4CB6-9037-83B820C6314E}"/>
            </c:ext>
          </c:extLst>
        </c:ser>
        <c:ser>
          <c:idx val="1"/>
          <c:order val="1"/>
          <c:tx>
            <c:strRef>
              <c:f>' (2)'!$C$33</c:f>
              <c:strCache>
                <c:ptCount val="1"/>
                <c:pt idx="0">
                  <c:v>2013-18</c:v>
                </c:pt>
              </c:strCache>
            </c:strRef>
          </c:tx>
          <c:spPr>
            <a:solidFill>
              <a:schemeClr val="accent2"/>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(2)'!$A$34:$A$58</c:f>
              <c:strCache>
                <c:ptCount val="25"/>
                <c:pt idx="0">
                  <c:v>Ελλάδα</c:v>
                </c:pt>
                <c:pt idx="1">
                  <c:v>Ισλανδία</c:v>
                </c:pt>
                <c:pt idx="2">
                  <c:v>Πορτογαλία</c:v>
                </c:pt>
                <c:pt idx="3">
                  <c:v>Ισπανία</c:v>
                </c:pt>
                <c:pt idx="4">
                  <c:v>Ιταλία</c:v>
                </c:pt>
                <c:pt idx="5">
                  <c:v>Λετονία</c:v>
                </c:pt>
                <c:pt idx="6">
                  <c:v>Σλοβενία</c:v>
                </c:pt>
                <c:pt idx="7">
                  <c:v>Ουγγαρία</c:v>
                </c:pt>
                <c:pt idx="8">
                  <c:v>Λιθουανία </c:v>
                </c:pt>
                <c:pt idx="9">
                  <c:v>Αυστρία</c:v>
                </c:pt>
                <c:pt idx="10">
                  <c:v>Σουηδία</c:v>
                </c:pt>
                <c:pt idx="11">
                  <c:v>ΟΟΣΑ</c:v>
                </c:pt>
                <c:pt idx="12">
                  <c:v>Εσθονία</c:v>
                </c:pt>
                <c:pt idx="13">
                  <c:v>Σλοβακία</c:v>
                </c:pt>
                <c:pt idx="14">
                  <c:v>Δανία</c:v>
                </c:pt>
                <c:pt idx="15">
                  <c:v>Ην.Βασίλειο</c:v>
                </c:pt>
                <c:pt idx="16">
                  <c:v>Φινλανδία</c:v>
                </c:pt>
                <c:pt idx="17">
                  <c:v>Ολλανδία</c:v>
                </c:pt>
                <c:pt idx="18">
                  <c:v>Βέλγιο</c:v>
                </c:pt>
                <c:pt idx="19">
                  <c:v>Ιρλανδία</c:v>
                </c:pt>
                <c:pt idx="20">
                  <c:v>Γαλλία</c:v>
                </c:pt>
                <c:pt idx="21">
                  <c:v>Γερμανία</c:v>
                </c:pt>
                <c:pt idx="22">
                  <c:v>Τσεχία</c:v>
                </c:pt>
                <c:pt idx="23">
                  <c:v>Πολωνία</c:v>
                </c:pt>
                <c:pt idx="24">
                  <c:v>Λουξεμβούργο</c:v>
                </c:pt>
              </c:strCache>
            </c:strRef>
          </c:cat>
          <c:val>
            <c:numRef>
              <c:f>' (2)'!$C$34:$C$58</c:f>
              <c:numCache>
                <c:formatCode>0.0</c:formatCode>
                <c:ptCount val="25"/>
                <c:pt idx="0">
                  <c:v>0.21172618206106719</c:v>
                </c:pt>
                <c:pt idx="1">
                  <c:v>3.983730875012137</c:v>
                </c:pt>
                <c:pt idx="2">
                  <c:v>2.7605693088143424</c:v>
                </c:pt>
                <c:pt idx="3">
                  <c:v>2.3000914571499997</c:v>
                </c:pt>
                <c:pt idx="4">
                  <c:v>0.77429144225600322</c:v>
                </c:pt>
                <c:pt idx="5">
                  <c:v>6.2197821292034439</c:v>
                </c:pt>
                <c:pt idx="6">
                  <c:v>1.9337792772369689</c:v>
                </c:pt>
                <c:pt idx="7">
                  <c:v>2.9998066126748268</c:v>
                </c:pt>
                <c:pt idx="8">
                  <c:v>6.6646361871949722</c:v>
                </c:pt>
                <c:pt idx="9">
                  <c:v>1.0415091570330492</c:v>
                </c:pt>
                <c:pt idx="10">
                  <c:v>1.6801960332804455</c:v>
                </c:pt>
                <c:pt idx="11">
                  <c:v>2.4402854136147138</c:v>
                </c:pt>
                <c:pt idx="12">
                  <c:v>5.1545388199580211</c:v>
                </c:pt>
                <c:pt idx="13">
                  <c:v>0.77814464276366735</c:v>
                </c:pt>
                <c:pt idx="14">
                  <c:v>2.1408394370561412</c:v>
                </c:pt>
                <c:pt idx="15">
                  <c:v>1.4876071614309261</c:v>
                </c:pt>
                <c:pt idx="16">
                  <c:v>0.14626656212211875</c:v>
                </c:pt>
                <c:pt idx="17">
                  <c:v>0.53128419555408257</c:v>
                </c:pt>
                <c:pt idx="18">
                  <c:v>1.0571894806677973</c:v>
                </c:pt>
                <c:pt idx="19">
                  <c:v>1.9490180204770446</c:v>
                </c:pt>
                <c:pt idx="20">
                  <c:v>0.8129499022779596</c:v>
                </c:pt>
                <c:pt idx="21">
                  <c:v>2.4682530170439865</c:v>
                </c:pt>
                <c:pt idx="22">
                  <c:v>2.8176061569726407</c:v>
                </c:pt>
                <c:pt idx="23">
                  <c:v>4.2924296821005514</c:v>
                </c:pt>
                <c:pt idx="24">
                  <c:v>0.65118532321550848</c:v>
                </c:pt>
              </c:numCache>
            </c:numRef>
          </c:val>
          <c:extLst xmlns:c16r2="http://schemas.microsoft.com/office/drawing/2015/06/chart">
            <c:ext xmlns:c16="http://schemas.microsoft.com/office/drawing/2014/chart" uri="{C3380CC4-5D6E-409C-BE32-E72D297353CC}">
              <c16:uniqueId val="{00000001-D8A4-4CB6-9037-83B820C6314E}"/>
            </c:ext>
          </c:extLst>
        </c:ser>
        <c:dLbls>
          <c:showLegendKey val="0"/>
          <c:showVal val="0"/>
          <c:showCatName val="0"/>
          <c:showSerName val="0"/>
          <c:showPercent val="0"/>
          <c:showBubbleSize val="0"/>
        </c:dLbls>
        <c:gapWidth val="40"/>
        <c:axId val="231524272"/>
        <c:axId val="231524832"/>
      </c:barChart>
      <c:catAx>
        <c:axId val="2315242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el-GR"/>
          </a:p>
        </c:txPr>
        <c:crossAx val="231524832"/>
        <c:crosses val="autoZero"/>
        <c:auto val="1"/>
        <c:lblAlgn val="ctr"/>
        <c:lblOffset val="100"/>
        <c:noMultiLvlLbl val="0"/>
      </c:catAx>
      <c:valAx>
        <c:axId val="231524832"/>
        <c:scaling>
          <c:orientation val="minMax"/>
        </c:scaling>
        <c:delete val="0"/>
        <c:axPos val="l"/>
        <c:title>
          <c:tx>
            <c:rich>
              <a:bodyPr/>
              <a:lstStyle/>
              <a:p>
                <a:pPr>
                  <a:defRPr/>
                </a:pPr>
                <a:r>
                  <a:rPr lang="el-GR"/>
                  <a:t>% μεταβολή</a:t>
                </a:r>
                <a:endParaRPr lang="en-US"/>
              </a:p>
            </c:rich>
          </c:tx>
          <c:layout>
            <c:manualLayout>
              <c:xMode val="edge"/>
              <c:yMode val="edge"/>
              <c:x val="0"/>
              <c:y val="0.26370433044425523"/>
            </c:manualLayout>
          </c:layout>
          <c:overlay val="0"/>
        </c:title>
        <c:numFmt formatCode="0.0" sourceLinked="1"/>
        <c:majorTickMark val="none"/>
        <c:minorTickMark val="none"/>
        <c:tickLblPos val="nextTo"/>
        <c:spPr>
          <a:noFill/>
          <a:ln>
            <a:noFill/>
          </a:ln>
          <a:effectLst/>
        </c:spPr>
        <c:txPr>
          <a:bodyPr rot="-60000000" vert="horz"/>
          <a:lstStyle/>
          <a:p>
            <a:pPr>
              <a:defRPr/>
            </a:pPr>
            <a:endParaRPr lang="el-GR"/>
          </a:p>
        </c:txPr>
        <c:crossAx val="231524272"/>
        <c:crosses val="autoZero"/>
        <c:crossBetween val="between"/>
      </c:valAx>
      <c:spPr>
        <a:noFill/>
        <a:ln>
          <a:no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chart>
  <c:spPr>
    <a:noFill/>
    <a:ln w="9525" cap="flat" cmpd="sng" algn="ctr">
      <a:noFill/>
      <a:round/>
    </a:ln>
    <a:effectLst/>
  </c:spPr>
  <c:txPr>
    <a:bodyPr/>
    <a:lstStyle/>
    <a:p>
      <a:pPr>
        <a:defRPr sz="14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50332547985987E-2"/>
          <c:y val="0.133896768467969"/>
          <c:w val="0.87003933218646856"/>
          <c:h val="0.71357468071592856"/>
        </c:manualLayout>
      </c:layout>
      <c:barChart>
        <c:barDir val="col"/>
        <c:grouping val="clustered"/>
        <c:varyColors val="0"/>
        <c:ser>
          <c:idx val="1"/>
          <c:order val="1"/>
          <c:tx>
            <c:strRef>
              <c:f>'19-new-20 new'!$D$4</c:f>
              <c:strCache>
                <c:ptCount val="1"/>
                <c:pt idx="0">
                  <c:v>Μέση μηνιαία δαπάνη Υγείας (€)</c:v>
                </c:pt>
              </c:strCache>
            </c:strRef>
          </c:tx>
          <c:invertIfNegative val="0"/>
          <c:dLbls>
            <c:numFmt formatCode="#,##0.0" sourceLinked="0"/>
            <c:spPr>
              <a:noFill/>
              <a:ln w="25400" cap="flat" cmpd="sng" algn="ctr">
                <a:noFill/>
                <a:prstDash val="solid"/>
              </a:ln>
              <a:effectLst/>
            </c:spPr>
            <c:txPr>
              <a:bodyPr/>
              <a:lstStyle/>
              <a:p>
                <a:pPr>
                  <a:defRPr>
                    <a:solidFill>
                      <a:schemeClr val="bg1"/>
                    </a:solidFill>
                  </a:defRPr>
                </a:pPr>
                <a:endParaRPr lang="el-G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'19-new-20 new'!$F$2:$O$2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'19-new-20 new'!$F$4:$O$4</c:f>
              <c:numCache>
                <c:formatCode>General</c:formatCode>
                <c:ptCount val="10"/>
                <c:pt idx="0">
                  <c:v>134.27000000000001</c:v>
                </c:pt>
                <c:pt idx="1">
                  <c:v>124.43</c:v>
                </c:pt>
                <c:pt idx="2">
                  <c:v>114.58</c:v>
                </c:pt>
                <c:pt idx="3">
                  <c:v>104.71</c:v>
                </c:pt>
                <c:pt idx="4">
                  <c:v>104.44</c:v>
                </c:pt>
                <c:pt idx="5">
                  <c:v>105.76</c:v>
                </c:pt>
                <c:pt idx="6">
                  <c:v>107.06</c:v>
                </c:pt>
                <c:pt idx="7">
                  <c:v>103.68</c:v>
                </c:pt>
                <c:pt idx="8">
                  <c:v>103.33</c:v>
                </c:pt>
                <c:pt idx="9">
                  <c:v>107.99</c:v>
                </c:pt>
              </c:numCache>
            </c:numRef>
          </c:val>
          <c:extLst xmlns:c16r2="http://schemas.microsoft.com/office/drawing/2015/06/chart">
            <c:ext xmlns:c16="http://schemas.microsoft.com/office/drawing/2014/chart" uri="{C3380CC4-5D6E-409C-BE32-E72D297353CC}">
              <c16:uniqueId val="{00000000-5E82-4239-BA32-FC4672E62F4D}"/>
            </c:ext>
          </c:extLst>
        </c:ser>
        <c:dLbls>
          <c:showLegendKey val="0"/>
          <c:showVal val="0"/>
          <c:showCatName val="0"/>
          <c:showSerName val="0"/>
          <c:showPercent val="0"/>
          <c:showBubbleSize val="0"/>
        </c:dLbls>
        <c:gapWidth val="56"/>
        <c:axId val="231528192"/>
        <c:axId val="231528752"/>
      </c:barChart>
      <c:lineChart>
        <c:grouping val="standard"/>
        <c:varyColors val="0"/>
        <c:ser>
          <c:idx val="0"/>
          <c:order val="0"/>
          <c:tx>
            <c:strRef>
              <c:f>'19-new-20 new'!$D$3</c:f>
              <c:strCache>
                <c:ptCount val="1"/>
                <c:pt idx="0">
                  <c:v>Δαπάνες Υγείας ως % στις συνολικές δαπάνες</c:v>
                </c:pt>
              </c:strCache>
            </c:strRef>
          </c:tx>
          <c:dLbls>
            <c:dLbl>
              <c:idx val="3"/>
              <c:layout>
                <c:manualLayout>
                  <c:x val="-3.6582430806257518E-2"/>
                  <c:y val="-6.7540537024709133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E82-4239-BA32-FC4672E62F4D}"/>
                </c:ext>
                <c:ext xmlns:c15="http://schemas.microsoft.com/office/drawing/2012/chart" uri="{CE6537A1-D6FC-4f65-9D91-7224C49458BB}"/>
              </c:extLst>
            </c:dLbl>
            <c:dLbl>
              <c:idx val="4"/>
              <c:layout>
                <c:manualLayout>
                  <c:x val="-3.6604455147501505E-2"/>
                  <c:y val="6.455290647669691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E82-4239-BA32-FC4672E62F4D}"/>
                </c:ext>
                <c:ext xmlns:c15="http://schemas.microsoft.com/office/drawing/2012/chart" uri="{CE6537A1-D6FC-4f65-9D91-7224C49458BB}"/>
              </c:extLst>
            </c:dLbl>
            <c:spPr>
              <a:solidFill>
                <a:schemeClr val="lt1"/>
              </a:solidFill>
              <a:ln w="25400" cap="flat" cmpd="sng" algn="ctr">
                <a:solidFill>
                  <a:schemeClr val="accent1"/>
                </a:solidFill>
                <a:prstDash val="solid"/>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'19-new-20 new'!$F$2:$O$2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'19-new-20 new'!$F$3:$O$3</c:f>
              <c:numCache>
                <c:formatCode>General</c:formatCode>
                <c:ptCount val="10"/>
                <c:pt idx="0">
                  <c:v>6.5</c:v>
                </c:pt>
                <c:pt idx="1">
                  <c:v>6.4</c:v>
                </c:pt>
                <c:pt idx="2">
                  <c:v>6.3</c:v>
                </c:pt>
                <c:pt idx="3">
                  <c:v>6.4</c:v>
                </c:pt>
                <c:pt idx="4">
                  <c:v>6.9</c:v>
                </c:pt>
                <c:pt idx="5">
                  <c:v>7.2</c:v>
                </c:pt>
                <c:pt idx="6">
                  <c:v>7.5</c:v>
                </c:pt>
                <c:pt idx="7">
                  <c:v>7.4</c:v>
                </c:pt>
                <c:pt idx="8">
                  <c:v>7.3</c:v>
                </c:pt>
                <c:pt idx="9">
                  <c:v>7.5</c:v>
                </c:pt>
              </c:numCache>
            </c:numRef>
          </c:val>
          <c:smooth val="1"/>
          <c:extLst xmlns:c16r2="http://schemas.microsoft.com/office/drawing/2015/06/chart">
            <c:ext xmlns:c16="http://schemas.microsoft.com/office/drawing/2014/chart" uri="{C3380CC4-5D6E-409C-BE32-E72D297353CC}">
              <c16:uniqueId val="{00000003-5E82-4239-BA32-FC4672E62F4D}"/>
            </c:ext>
          </c:extLst>
        </c:ser>
        <c:dLbls>
          <c:showLegendKey val="0"/>
          <c:showVal val="0"/>
          <c:showCatName val="0"/>
          <c:showSerName val="0"/>
          <c:showPercent val="0"/>
          <c:showBubbleSize val="0"/>
        </c:dLbls>
        <c:marker val="1"/>
        <c:smooth val="0"/>
        <c:axId val="231529872"/>
        <c:axId val="231529312"/>
      </c:lineChart>
      <c:catAx>
        <c:axId val="231528192"/>
        <c:scaling>
          <c:orientation val="minMax"/>
        </c:scaling>
        <c:delete val="0"/>
        <c:axPos val="b"/>
        <c:numFmt formatCode="@" sourceLinked="0"/>
        <c:majorTickMark val="out"/>
        <c:minorTickMark val="none"/>
        <c:tickLblPos val="nextTo"/>
        <c:crossAx val="231528752"/>
        <c:crosses val="autoZero"/>
        <c:auto val="1"/>
        <c:lblAlgn val="ctr"/>
        <c:lblOffset val="100"/>
        <c:noMultiLvlLbl val="0"/>
      </c:catAx>
      <c:valAx>
        <c:axId val="231528752"/>
        <c:scaling>
          <c:orientation val="minMax"/>
        </c:scaling>
        <c:delete val="0"/>
        <c:axPos val="l"/>
        <c:title>
          <c:tx>
            <c:rich>
              <a:bodyPr rot="0" vert="horz"/>
              <a:lstStyle/>
              <a:p>
                <a:pPr>
                  <a:defRPr/>
                </a:pPr>
                <a:r>
                  <a:rPr lang="el-GR"/>
                  <a:t>ευρώ</a:t>
                </a:r>
                <a:endParaRPr lang="en-US"/>
              </a:p>
            </c:rich>
          </c:tx>
          <c:layout>
            <c:manualLayout>
              <c:xMode val="edge"/>
              <c:yMode val="edge"/>
              <c:x val="2.4038962638695612E-3"/>
              <c:y val="2.2598195633709052E-3"/>
            </c:manualLayout>
          </c:layout>
          <c:overlay val="0"/>
        </c:title>
        <c:numFmt formatCode="General" sourceLinked="1"/>
        <c:majorTickMark val="out"/>
        <c:minorTickMark val="none"/>
        <c:tickLblPos val="nextTo"/>
        <c:crossAx val="231528192"/>
        <c:crosses val="autoZero"/>
        <c:crossBetween val="between"/>
      </c:valAx>
      <c:valAx>
        <c:axId val="231529312"/>
        <c:scaling>
          <c:orientation val="minMax"/>
          <c:max val="8"/>
          <c:min val="5.5"/>
        </c:scaling>
        <c:delete val="0"/>
        <c:axPos val="r"/>
        <c:title>
          <c:tx>
            <c:rich>
              <a:bodyPr rot="0" vert="horz"/>
              <a:lstStyle/>
              <a:p>
                <a:pPr>
                  <a:defRPr/>
                </a:pPr>
                <a:r>
                  <a:rPr lang="en-GB"/>
                  <a:t>% </a:t>
                </a:r>
                <a:r>
                  <a:rPr lang="el-GR"/>
                  <a:t>συνολικής δαπάνης</a:t>
                </a:r>
                <a:endParaRPr lang="en-GB"/>
              </a:p>
            </c:rich>
          </c:tx>
          <c:layout>
            <c:manualLayout>
              <c:xMode val="edge"/>
              <c:yMode val="edge"/>
              <c:x val="0.89783445620790003"/>
              <c:y val="2.2596754420233082E-3"/>
            </c:manualLayout>
          </c:layout>
          <c:overlay val="0"/>
        </c:title>
        <c:numFmt formatCode="General" sourceLinked="1"/>
        <c:majorTickMark val="out"/>
        <c:minorTickMark val="none"/>
        <c:tickLblPos val="nextTo"/>
        <c:crossAx val="231529872"/>
        <c:crosses val="max"/>
        <c:crossBetween val="between"/>
        <c:majorUnit val="0.5"/>
        <c:minorUnit val="0.5"/>
      </c:valAx>
      <c:catAx>
        <c:axId val="231529872"/>
        <c:scaling>
          <c:orientation val="minMax"/>
        </c:scaling>
        <c:delete val="1"/>
        <c:axPos val="b"/>
        <c:numFmt formatCode="General" sourceLinked="1"/>
        <c:majorTickMark val="out"/>
        <c:minorTickMark val="none"/>
        <c:tickLblPos val="none"/>
        <c:crossAx val="231529312"/>
        <c:crosses val="autoZero"/>
        <c:auto val="1"/>
        <c:lblAlgn val="ctr"/>
        <c:lblOffset val="100"/>
        <c:noMultiLvlLbl val="0"/>
      </c:catAx>
    </c:plotArea>
    <c:legend>
      <c:legendPos val="b"/>
      <c:layout>
        <c:manualLayout>
          <c:xMode val="edge"/>
          <c:yMode val="edge"/>
          <c:x val="4.9999905200869874E-2"/>
          <c:y val="0.92313320558628364"/>
          <c:w val="0.9"/>
          <c:h val="7.6866794413716355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697607691511677E-2"/>
          <c:y val="0.15668883961566887"/>
          <c:w val="0.92677949306515894"/>
          <c:h val="0.6117557367413331"/>
        </c:manualLayout>
      </c:layout>
      <c:barChart>
        <c:barDir val="col"/>
        <c:grouping val="percentStacked"/>
        <c:varyColors val="0"/>
        <c:ser>
          <c:idx val="0"/>
          <c:order val="0"/>
          <c:tx>
            <c:strRef>
              <c:f>'19-new-20 new'!$F$42</c:f>
              <c:strCache>
                <c:ptCount val="1"/>
                <c:pt idx="0">
                  <c:v>Φαρμακευτικά προϊόντα </c:v>
                </c:pt>
              </c:strCache>
            </c:strRef>
          </c:tx>
          <c:spPr>
            <a:solidFill>
              <a:schemeClr val="accent1"/>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'19-new-20 new'!$G$41:$Q$41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extLst xmlns:c16r2="http://schemas.microsoft.com/office/drawing/2015/06/chart"/>
            </c:numRef>
          </c:cat>
          <c:val>
            <c:numRef>
              <c:f>'19-new-20 new'!$G$42:$Q$42</c:f>
              <c:numCache>
                <c:formatCode>0.0%</c:formatCode>
                <c:ptCount val="10"/>
                <c:pt idx="0">
                  <c:v>0.19237357563119087</c:v>
                </c:pt>
                <c:pt idx="1">
                  <c:v>0.22052559672104799</c:v>
                </c:pt>
                <c:pt idx="2">
                  <c:v>0.22106824925816024</c:v>
                </c:pt>
                <c:pt idx="3">
                  <c:v>0.27399484289943654</c:v>
                </c:pt>
                <c:pt idx="4">
                  <c:v>0.32363079279969359</c:v>
                </c:pt>
                <c:pt idx="5">
                  <c:v>0.33263993948562781</c:v>
                </c:pt>
                <c:pt idx="6">
                  <c:v>0.33682047450028024</c:v>
                </c:pt>
                <c:pt idx="7">
                  <c:v>0.34403935185185186</c:v>
                </c:pt>
                <c:pt idx="8">
                  <c:v>0.34230136456014709</c:v>
                </c:pt>
                <c:pt idx="9">
                  <c:v>0.32827113621631637</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8716-47FF-9B3A-837CFC5E6A4D}"/>
            </c:ext>
          </c:extLst>
        </c:ser>
        <c:ser>
          <c:idx val="1"/>
          <c:order val="1"/>
          <c:tx>
            <c:strRef>
              <c:f>'19-new-20 new'!$F$43</c:f>
              <c:strCache>
                <c:ptCount val="1"/>
                <c:pt idx="0">
                  <c:v>Νοσοκομειακή περίθαλψη </c:v>
                </c:pt>
              </c:strCache>
            </c:strRef>
          </c:tx>
          <c:spPr>
            <a:solidFill>
              <a:schemeClr val="accent2"/>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'19-new-20 new'!$G$41:$Q$41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extLst xmlns:c16r2="http://schemas.microsoft.com/office/drawing/2015/06/chart"/>
            </c:numRef>
          </c:cat>
          <c:val>
            <c:numRef>
              <c:f>'19-new-20 new'!$G$43:$Q$43</c:f>
              <c:numCache>
                <c:formatCode>0.0%</c:formatCode>
                <c:ptCount val="10"/>
                <c:pt idx="0">
                  <c:v>0.17539286512251434</c:v>
                </c:pt>
                <c:pt idx="1">
                  <c:v>0.20011251305955152</c:v>
                </c:pt>
                <c:pt idx="2">
                  <c:v>0.23267585966137197</c:v>
                </c:pt>
                <c:pt idx="3">
                  <c:v>0.2737083373125776</c:v>
                </c:pt>
                <c:pt idx="4">
                  <c:v>0.27920337035618537</c:v>
                </c:pt>
                <c:pt idx="5">
                  <c:v>0.29340015128593039</c:v>
                </c:pt>
                <c:pt idx="6">
                  <c:v>0.31785914440500657</c:v>
                </c:pt>
                <c:pt idx="7">
                  <c:v>0.31587577160493824</c:v>
                </c:pt>
                <c:pt idx="8">
                  <c:v>0.3146230523565276</c:v>
                </c:pt>
                <c:pt idx="9">
                  <c:v>0.33197518288730443</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8716-47FF-9B3A-837CFC5E6A4D}"/>
            </c:ext>
          </c:extLst>
        </c:ser>
        <c:ser>
          <c:idx val="2"/>
          <c:order val="2"/>
          <c:tx>
            <c:strRef>
              <c:f>'19-new-20 new'!$F$44</c:f>
              <c:strCache>
                <c:ptCount val="1"/>
                <c:pt idx="0">
                  <c:v>Οδοντιατρικές υπηρεσίες </c:v>
                </c:pt>
              </c:strCache>
            </c:strRef>
          </c:tx>
          <c:spPr>
            <a:solidFill>
              <a:schemeClr val="accent3"/>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'19-new-20 new'!$G$41:$Q$41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extLst xmlns:c16r2="http://schemas.microsoft.com/office/drawing/2015/06/chart"/>
            </c:numRef>
          </c:cat>
          <c:val>
            <c:numRef>
              <c:f>'19-new-20 new'!$G$44:$Q$44</c:f>
              <c:numCache>
                <c:formatCode>0.0%</c:formatCode>
                <c:ptCount val="10"/>
                <c:pt idx="0">
                  <c:v>0.29381097788039023</c:v>
                </c:pt>
                <c:pt idx="1">
                  <c:v>0.26721851643494332</c:v>
                </c:pt>
                <c:pt idx="2">
                  <c:v>0.2325885843951824</c:v>
                </c:pt>
                <c:pt idx="3">
                  <c:v>0.18842517429089869</c:v>
                </c:pt>
                <c:pt idx="4">
                  <c:v>0.16095365760245117</c:v>
                </c:pt>
                <c:pt idx="5">
                  <c:v>0.15015128593040847</c:v>
                </c:pt>
                <c:pt idx="6">
                  <c:v>0.13198206613114141</c:v>
                </c:pt>
                <c:pt idx="7">
                  <c:v>0.12721836419753085</c:v>
                </c:pt>
                <c:pt idx="8">
                  <c:v>0.13568179618697376</c:v>
                </c:pt>
                <c:pt idx="9">
                  <c:v>0.12982683581813131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8716-47FF-9B3A-837CFC5E6A4D}"/>
            </c:ext>
          </c:extLst>
        </c:ser>
        <c:ser>
          <c:idx val="3"/>
          <c:order val="3"/>
          <c:tx>
            <c:strRef>
              <c:f>'19-new-20 new'!$F$45</c:f>
              <c:strCache>
                <c:ptCount val="1"/>
                <c:pt idx="0">
                  <c:v>Ιατρικές υπηρεσίες </c:v>
                </c:pt>
              </c:strCache>
            </c:strRef>
          </c:tx>
          <c:spPr>
            <a:solidFill>
              <a:schemeClr val="accent4"/>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'19-new-20 new'!$G$41:$Q$41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extLst xmlns:c16r2="http://schemas.microsoft.com/office/drawing/2015/06/chart"/>
            </c:numRef>
          </c:cat>
          <c:val>
            <c:numRef>
              <c:f>'19-new-20 new'!$G$45:$Q$45</c:f>
              <c:numCache>
                <c:formatCode>0.0%</c:formatCode>
                <c:ptCount val="10"/>
                <c:pt idx="0">
                  <c:v>0.2007894540850525</c:v>
                </c:pt>
                <c:pt idx="1">
                  <c:v>0.18042272763802941</c:v>
                </c:pt>
                <c:pt idx="2">
                  <c:v>0.17315412812009076</c:v>
                </c:pt>
                <c:pt idx="3">
                  <c:v>0.14267978225575398</c:v>
                </c:pt>
                <c:pt idx="4">
                  <c:v>0.11748372271160475</c:v>
                </c:pt>
                <c:pt idx="5">
                  <c:v>0.10816944024205748</c:v>
                </c:pt>
                <c:pt idx="6">
                  <c:v>0.1090042966560807</c:v>
                </c:pt>
                <c:pt idx="7">
                  <c:v>0.11255787037037036</c:v>
                </c:pt>
                <c:pt idx="8">
                  <c:v>0.11448756411497145</c:v>
                </c:pt>
                <c:pt idx="9">
                  <c:v>0.11797388647096954</c:v>
                </c:pt>
              </c:numCache>
              <c:extLst xmlns:c16r2="http://schemas.microsoft.com/office/drawing/2015/06/chart"/>
            </c:numRef>
          </c:val>
          <c:extLst xmlns:c16r2="http://schemas.microsoft.com/office/drawing/2015/06/chart">
            <c:ext xmlns:c16="http://schemas.microsoft.com/office/drawing/2014/chart" uri="{C3380CC4-5D6E-409C-BE32-E72D297353CC}">
              <c16:uniqueId val="{00000003-8716-47FF-9B3A-837CFC5E6A4D}"/>
            </c:ext>
          </c:extLst>
        </c:ser>
        <c:ser>
          <c:idx val="4"/>
          <c:order val="4"/>
          <c:tx>
            <c:strRef>
              <c:f>'19-new-20 new'!$F$46</c:f>
              <c:strCache>
                <c:ptCount val="1"/>
                <c:pt idx="0">
                  <c:v>Παραϊατρικές υπηρεσίες </c:v>
                </c:pt>
              </c:strCache>
            </c:strRef>
          </c:tx>
          <c:spPr>
            <a:solidFill>
              <a:schemeClr val="accent5"/>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'19-new-20 new'!$G$41:$Q$41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extLst xmlns:c16r2="http://schemas.microsoft.com/office/drawing/2015/06/chart"/>
            </c:numRef>
          </c:cat>
          <c:val>
            <c:numRef>
              <c:f>'19-new-20 new'!$G$46:$Q$46</c:f>
              <c:numCache>
                <c:formatCode>0.0%</c:formatCode>
                <c:ptCount val="10"/>
                <c:pt idx="0">
                  <c:v>9.7341178222983535E-2</c:v>
                </c:pt>
                <c:pt idx="1">
                  <c:v>9.314474001446596E-2</c:v>
                </c:pt>
                <c:pt idx="2">
                  <c:v>9.2424506894746031E-2</c:v>
                </c:pt>
                <c:pt idx="3">
                  <c:v>8.4710151847961032E-2</c:v>
                </c:pt>
                <c:pt idx="4">
                  <c:v>8.6939869781692838E-2</c:v>
                </c:pt>
                <c:pt idx="5">
                  <c:v>7.75340393343419E-2</c:v>
                </c:pt>
                <c:pt idx="6">
                  <c:v>7.0988230898561544E-2</c:v>
                </c:pt>
                <c:pt idx="7">
                  <c:v>6.7226080246913567E-2</c:v>
                </c:pt>
                <c:pt idx="8">
                  <c:v>5.9905158230910679E-2</c:v>
                </c:pt>
                <c:pt idx="9">
                  <c:v>5.9357347902583575E-2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4-8716-47FF-9B3A-837CFC5E6A4D}"/>
            </c:ext>
          </c:extLst>
        </c:ser>
        <c:ser>
          <c:idx val="7"/>
          <c:order val="7"/>
          <c:tx>
            <c:strRef>
              <c:f>'19-new-20 new'!$F$49</c:f>
              <c:strCache>
                <c:ptCount val="1"/>
                <c:pt idx="0">
                  <c:v>Θεραπευτικές συσκευές και εξοπλισμός &amp; Λοιπά ιατρικά προϊόντα </c:v>
                </c:pt>
              </c:strCache>
            </c:strRef>
          </c:tx>
          <c:spPr>
            <a:solidFill>
              <a:schemeClr val="accent2">
                <a:lumMod val="60000"/>
              </a:schemeClr>
            </a:solidFill>
            <a:ln>
              <a:noFill/>
            </a:ln>
            <a:effectLst/>
          </c:spPr>
          <c:invertIfNegative val="0"/>
          <c:dLbls>
            <c:spPr>
              <a:noFill/>
              <a:ln>
                <a:noFill/>
              </a:ln>
              <a:effectLst/>
            </c:spPr>
            <c:txPr>
              <a:bodyPr rot="0" vert="horz"/>
              <a:lstStyle/>
              <a:p>
                <a:pPr>
                  <a:defRPr>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'19-new-20 new'!$G$41:$Q$41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extLst xmlns:c16r2="http://schemas.microsoft.com/office/drawing/2015/06/chart"/>
            </c:numRef>
          </c:cat>
          <c:val>
            <c:numRef>
              <c:f>'19-new-20 new'!$G$49:$Q$49</c:f>
              <c:numCache>
                <c:formatCode>0.0%</c:formatCode>
                <c:ptCount val="10"/>
                <c:pt idx="0">
                  <c:v>4.0291949057868474E-2</c:v>
                </c:pt>
                <c:pt idx="1">
                  <c:v>3.8415173189745237E-2</c:v>
                </c:pt>
                <c:pt idx="2">
                  <c:v>4.8001396404259031E-2</c:v>
                </c:pt>
                <c:pt idx="3">
                  <c:v>3.6481711393372168E-2</c:v>
                </c:pt>
                <c:pt idx="4">
                  <c:v>3.1884335503638457E-2</c:v>
                </c:pt>
                <c:pt idx="5">
                  <c:v>3.8105143721633886E-2</c:v>
                </c:pt>
                <c:pt idx="6">
                  <c:v>3.3345787408929572E-2</c:v>
                </c:pt>
                <c:pt idx="7">
                  <c:v>3.3082561728395056E-2</c:v>
                </c:pt>
                <c:pt idx="8">
                  <c:v>3.3097841865866638E-2</c:v>
                </c:pt>
                <c:pt idx="9">
                  <c:v>3.2595610704694883E-2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5-8716-47FF-9B3A-837CFC5E6A4D}"/>
            </c:ext>
          </c:extLst>
        </c:ser>
        <c:dLbls>
          <c:showLegendKey val="0"/>
          <c:showVal val="0"/>
          <c:showCatName val="0"/>
          <c:showSerName val="0"/>
          <c:showPercent val="0"/>
          <c:showBubbleSize val="0"/>
        </c:dLbls>
        <c:gapWidth val="55"/>
        <c:overlap val="100"/>
        <c:axId val="232278416"/>
        <c:axId val="232278976"/>
        <c:extLst xmlns:c16r2="http://schemas.microsoft.com/office/drawing/2015/06/chart">
          <c:ext xmlns:c15="http://schemas.microsoft.com/office/drawing/2012/chart" uri="{02D57815-91ED-43cb-92C2-25804820EDAC}">
            <c15:filteredBarSeries>
              <c15:ser>
                <c:idx val="5"/>
                <c:order val="5"/>
                <c:tx>
                  <c:strRef>
                    <c:extLst xmlns:c16r2="http://schemas.microsoft.com/office/drawing/2015/06/chart">
                      <c:ext uri="{02D57815-91ED-43cb-92C2-25804820EDAC}">
                        <c15:formulaRef>
                          <c15:sqref>'19-new-20 new'!$F$47</c15:sqref>
                        </c15:formulaRef>
                      </c:ext>
                    </c:extLst>
                    <c:strCache>
                      <c:ptCount val="1"/>
                      <c:pt idx="0">
                        <c:v>Θεραπευτικές συσκευές και εξοπλισμός </c:v>
                      </c:pt>
                    </c:strCache>
                  </c:strRef>
                </c:tx>
                <c:spPr>
                  <a:solidFill>
                    <a:schemeClr val="accent6"/>
                  </a:solidFill>
                  <a:ln>
                    <a:noFill/>
                  </a:ln>
                  <a:effectLst/>
                </c:spPr>
                <c:invertIfNegative val="0"/>
                <c:cat>
                  <c:numRef>
                    <c:extLst xmlns:c16r2="http://schemas.microsoft.com/office/drawing/2015/06/chart">
                      <c:ext uri="{02D57815-91ED-43cb-92C2-25804820EDAC}">
                        <c15:formulaRef>
                          <c15:sqref>'19-new-20 new'!$G$41:$Q$41</c15:sqref>
                        </c15:formulaRef>
                      </c:ext>
                    </c:extLst>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extLst xmlns:c16r2="http://schemas.microsoft.com/office/drawing/2015/06/chart">
                      <c:ext uri="{02D57815-91ED-43cb-92C2-25804820EDAC}">
                        <c15:formulaRef>
                          <c15:sqref>'19-new-20 new'!$G$47:$P$47</c15:sqref>
                        </c15:formulaRef>
                      </c:ext>
                    </c:extLst>
                    <c:numCache>
                      <c:formatCode>0.0%</c:formatCode>
                      <c:ptCount val="9"/>
                      <c:pt idx="0">
                        <c:v>2.562001936396812E-2</c:v>
                      </c:pt>
                      <c:pt idx="1">
                        <c:v>2.3386643092501807E-2</c:v>
                      </c:pt>
                      <c:pt idx="2">
                        <c:v>3.2902775353464829E-2</c:v>
                      </c:pt>
                      <c:pt idx="3">
                        <c:v>2.2920446948715499E-2</c:v>
                      </c:pt>
                      <c:pt idx="4">
                        <c:v>1.6851780926847953E-2</c:v>
                      </c:pt>
                      <c:pt idx="5">
                        <c:v>1.5317700453857792E-2</c:v>
                      </c:pt>
                      <c:pt idx="6">
                        <c:v>1.4291051746684102E-2</c:v>
                      </c:pt>
                      <c:pt idx="7">
                        <c:v>1.1381172839506171E-2</c:v>
                      </c:pt>
                      <c:pt idx="8">
                        <c:v>1.0935836639891609E-2</c:v>
                      </c:pt>
                    </c:numCache>
                  </c:numRef>
                </c:val>
                <c:extLst xmlns:c16r2="http://schemas.microsoft.com/office/drawing/2015/06/chart">
                  <c:ext xmlns:c16="http://schemas.microsoft.com/office/drawing/2014/chart" uri="{C3380CC4-5D6E-409C-BE32-E72D297353CC}">
                    <c16:uniqueId val="{00000006-8716-47FF-9B3A-837CFC5E6A4D}"/>
                  </c:ext>
                </c:extLst>
              </c15:ser>
            </c15:filteredBarSeries>
            <c15:filteredBarSeries>
              <c15:ser>
                <c:idx val="6"/>
                <c:order val="6"/>
                <c:tx>
                  <c:strRef>
                    <c:extLst xmlns:c16r2="http://schemas.microsoft.com/office/drawing/2015/06/chart" xmlns:c15="http://schemas.microsoft.com/office/drawing/2012/chart">
                      <c:ext xmlns:c15="http://schemas.microsoft.com/office/drawing/2012/chart" uri="{02D57815-91ED-43cb-92C2-25804820EDAC}">
                        <c15:formulaRef>
                          <c15:sqref>'19-new-20 new'!$F$48</c15:sqref>
                        </c15:formulaRef>
                      </c:ext>
                    </c:extLst>
                    <c:strCache>
                      <c:ptCount val="1"/>
                      <c:pt idx="0">
                        <c:v>Λοιπά ιατρικά προϊόντα </c:v>
                      </c:pt>
                    </c:strCache>
                  </c:strRef>
                </c:tx>
                <c:spPr>
                  <a:solidFill>
                    <a:schemeClr val="accent1">
                      <a:lumMod val="60000"/>
                    </a:schemeClr>
                  </a:solidFill>
                  <a:ln>
                    <a:noFill/>
                  </a:ln>
                  <a:effectLst/>
                </c:spPr>
                <c:invertIfNegative val="0"/>
                <c:cat>
                  <c:numRef>
                    <c:extLst xmlns:c16r2="http://schemas.microsoft.com/office/drawing/2015/06/chart" xmlns:c15="http://schemas.microsoft.com/office/drawing/2012/chart">
                      <c:ext xmlns:c15="http://schemas.microsoft.com/office/drawing/2012/chart" uri="{02D57815-91ED-43cb-92C2-25804820EDAC}">
                        <c15:formulaRef>
                          <c15:sqref>'19-new-20 new'!$G$41:$Q$41</c15:sqref>
                        </c15:formulaRef>
                      </c:ext>
                    </c:extLst>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'19-new-20 new'!$G$48:$P$48</c15:sqref>
                        </c15:formulaRef>
                      </c:ext>
                    </c:extLst>
                    <c:numCache>
                      <c:formatCode>0.0%</c:formatCode>
                      <c:ptCount val="9"/>
                      <c:pt idx="0">
                        <c:v>1.4671929693900349E-2</c:v>
                      </c:pt>
                      <c:pt idx="1">
                        <c:v>1.502853009724343E-2</c:v>
                      </c:pt>
                      <c:pt idx="2">
                        <c:v>1.5098621050794205E-2</c:v>
                      </c:pt>
                      <c:pt idx="3">
                        <c:v>1.3561264444656671E-2</c:v>
                      </c:pt>
                      <c:pt idx="4">
                        <c:v>1.5032554576790503E-2</c:v>
                      </c:pt>
                      <c:pt idx="5">
                        <c:v>2.2787443267776097E-2</c:v>
                      </c:pt>
                      <c:pt idx="6">
                        <c:v>1.905473566224547E-2</c:v>
                      </c:pt>
                      <c:pt idx="7">
                        <c:v>2.1701388888888888E-2</c:v>
                      </c:pt>
                      <c:pt idx="8">
                        <c:v>2.2162005225975032E-2</c:v>
                      </c:pt>
                    </c:numCache>
                  </c:numRef>
                </c:val>
                <c:extLst xmlns:c16r2="http://schemas.microsoft.com/office/drawing/2015/06/chart" xmlns:c15="http://schemas.microsoft.com/office/drawing/2012/chart">
                  <c:ext xmlns:c16="http://schemas.microsoft.com/office/drawing/2014/chart" uri="{C3380CC4-5D6E-409C-BE32-E72D297353CC}">
                    <c16:uniqueId val="{00000007-8716-47FF-9B3A-837CFC5E6A4D}"/>
                  </c:ext>
                </c:extLst>
              </c15:ser>
            </c15:filteredBarSeries>
          </c:ext>
        </c:extLst>
      </c:barChart>
      <c:catAx>
        <c:axId val="23227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32278976"/>
        <c:crosses val="autoZero"/>
        <c:auto val="1"/>
        <c:lblAlgn val="ctr"/>
        <c:lblOffset val="100"/>
        <c:noMultiLvlLbl val="0"/>
      </c:catAx>
      <c:valAx>
        <c:axId val="232278976"/>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l-GR"/>
          </a:p>
        </c:txPr>
        <c:crossAx val="232278416"/>
        <c:crosses val="autoZero"/>
        <c:crossBetween val="between"/>
      </c:valAx>
      <c:spPr>
        <a:noFill/>
        <a:ln>
          <a:noFill/>
        </a:ln>
        <a:effectLst/>
      </c:spPr>
    </c:plotArea>
    <c:legend>
      <c:legendPos val="b"/>
      <c:layout>
        <c:manualLayout>
          <c:xMode val="edge"/>
          <c:yMode val="edge"/>
          <c:x val="3.0512377662636737E-3"/>
          <c:y val="0.84773745652505583"/>
          <c:w val="0.9969487622337363"/>
          <c:h val="0.15226254347494414"/>
        </c:manualLayout>
      </c:layout>
      <c:overlay val="0"/>
      <c:spPr>
        <a:noFill/>
        <a:ln>
          <a:noFill/>
        </a:ln>
        <a:effectLst/>
      </c:spPr>
      <c:txPr>
        <a:bodyPr rot="0" vert="horz"/>
        <a:lstStyle/>
        <a:p>
          <a:pPr>
            <a:defRPr sz="1500"/>
          </a:pPr>
          <a:endParaRPr lang="el-GR"/>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320397694111383E-2"/>
          <c:y val="3.0209402844225009E-2"/>
          <c:w val="0.89686607826871378"/>
          <c:h val="0.7071856481481481"/>
        </c:manualLayout>
      </c:layout>
      <c:lineChart>
        <c:grouping val="standard"/>
        <c:varyColors val="0"/>
        <c:ser>
          <c:idx val="1"/>
          <c:order val="0"/>
          <c:tx>
            <c:strRef>
              <c:f>'21-SLY 2018'!$C$5</c:f>
              <c:strCache>
                <c:ptCount val="1"/>
                <c:pt idx="0">
                  <c:v>Συνολική</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'21-SLY 2018'!$D$3:$M$3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'21-SLY 2018'!$D$5:$M$5</c:f>
              <c:numCache>
                <c:formatCode>#,##0.0</c:formatCode>
                <c:ptCount val="10"/>
                <c:pt idx="0">
                  <c:v>6.1110610000000003</c:v>
                </c:pt>
                <c:pt idx="1">
                  <c:v>6.1871670000000005</c:v>
                </c:pt>
                <c:pt idx="2">
                  <c:v>5.7904929999999997</c:v>
                </c:pt>
                <c:pt idx="3">
                  <c:v>4.8756509999999995</c:v>
                </c:pt>
                <c:pt idx="4">
                  <c:v>4.1776</c:v>
                </c:pt>
                <c:pt idx="5">
                  <c:v>3.7730630000000001</c:v>
                </c:pt>
                <c:pt idx="6">
                  <c:v>3.8122729999999998</c:v>
                </c:pt>
                <c:pt idx="7">
                  <c:v>3.871</c:v>
                </c:pt>
                <c:pt idx="8">
                  <c:v>3.9614909628100001</c:v>
                </c:pt>
                <c:pt idx="9">
                  <c:v>3.7389999999999999</c:v>
                </c:pt>
              </c:numCache>
            </c:numRef>
          </c:val>
          <c:smooth val="0"/>
          <c:extLst xmlns:c16r2="http://schemas.microsoft.com/office/drawing/2015/06/chart">
            <c:ext xmlns:c16="http://schemas.microsoft.com/office/drawing/2014/chart" uri="{C3380CC4-5D6E-409C-BE32-E72D297353CC}">
              <c16:uniqueId val="{00000000-8651-4BBD-9299-8D84E7887DFE}"/>
            </c:ext>
          </c:extLst>
        </c:ser>
        <c:ser>
          <c:idx val="0"/>
          <c:order val="1"/>
          <c:tx>
            <c:strRef>
              <c:f>'21-SLY 2018'!$C$4</c:f>
              <c:strCache>
                <c:ptCount val="1"/>
                <c:pt idx="0">
                  <c:v> Iδιωτική</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vert="horz"/>
              <a:lstStyle/>
              <a:p>
                <a:pPr>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'21-SLY 2018'!$D$3:$M$3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'21-SLY 2018'!$D$4:$M$4</c:f>
              <c:numCache>
                <c:formatCode>#,##0.0</c:formatCode>
                <c:ptCount val="10"/>
                <c:pt idx="0">
                  <c:v>1.3362700000000001</c:v>
                </c:pt>
                <c:pt idx="1">
                  <c:v>1.403413</c:v>
                </c:pt>
                <c:pt idx="2">
                  <c:v>1.4263520000000001</c:v>
                </c:pt>
                <c:pt idx="3">
                  <c:v>1.4383280000000001</c:v>
                </c:pt>
                <c:pt idx="4">
                  <c:v>1.7004900000000001</c:v>
                </c:pt>
                <c:pt idx="5">
                  <c:v>1.8185560000000001</c:v>
                </c:pt>
                <c:pt idx="6">
                  <c:v>1.84198</c:v>
                </c:pt>
                <c:pt idx="7">
                  <c:v>1.8380000000000001</c:v>
                </c:pt>
                <c:pt idx="8">
                  <c:v>1.82625913282</c:v>
                </c:pt>
                <c:pt idx="9">
                  <c:v>1.798</c:v>
                </c:pt>
              </c:numCache>
            </c:numRef>
          </c:val>
          <c:smooth val="0"/>
          <c:extLst xmlns:c16r2="http://schemas.microsoft.com/office/drawing/2015/06/chart">
            <c:ext xmlns:c16="http://schemas.microsoft.com/office/drawing/2014/chart" uri="{C3380CC4-5D6E-409C-BE32-E72D297353CC}">
              <c16:uniqueId val="{00000001-8651-4BBD-9299-8D84E7887DFE}"/>
            </c:ext>
          </c:extLst>
        </c:ser>
        <c:ser>
          <c:idx val="2"/>
          <c:order val="2"/>
          <c:tx>
            <c:strRef>
              <c:f>'21-SLY 2018'!$C$6</c:f>
              <c:strCache>
                <c:ptCount val="1"/>
                <c:pt idx="0">
                  <c:v>Δημόσια</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'21-SLY 2018'!$D$3:$M$3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'21-SLY 2018'!$D$6:$M$6</c:f>
              <c:numCache>
                <c:formatCode>#,##0.0</c:formatCode>
                <c:ptCount val="10"/>
                <c:pt idx="0">
                  <c:v>4.7747910000000005</c:v>
                </c:pt>
                <c:pt idx="1">
                  <c:v>4.7837540000000001</c:v>
                </c:pt>
                <c:pt idx="2">
                  <c:v>4.364141</c:v>
                </c:pt>
                <c:pt idx="3">
                  <c:v>3.4373229999999997</c:v>
                </c:pt>
                <c:pt idx="4">
                  <c:v>2.4771100000000001</c:v>
                </c:pt>
                <c:pt idx="5">
                  <c:v>1.954507</c:v>
                </c:pt>
                <c:pt idx="6">
                  <c:v>1.9702929999999999</c:v>
                </c:pt>
                <c:pt idx="7">
                  <c:v>2.032</c:v>
                </c:pt>
                <c:pt idx="8">
                  <c:v>2.1352318299899999</c:v>
                </c:pt>
                <c:pt idx="9">
                  <c:v>1.94</c:v>
                </c:pt>
              </c:numCache>
            </c:numRef>
          </c:val>
          <c:smooth val="0"/>
          <c:extLst xmlns:c16r2="http://schemas.microsoft.com/office/drawing/2015/06/chart">
            <c:ext xmlns:c16="http://schemas.microsoft.com/office/drawing/2014/chart" uri="{C3380CC4-5D6E-409C-BE32-E72D297353CC}">
              <c16:uniqueId val="{00000002-8651-4BBD-9299-8D84E7887DFE}"/>
            </c:ext>
          </c:extLst>
        </c:ser>
        <c:dLbls>
          <c:dLblPos val="t"/>
          <c:showLegendKey val="0"/>
          <c:showVal val="1"/>
          <c:showCatName val="0"/>
          <c:showSerName val="0"/>
          <c:showPercent val="0"/>
          <c:showBubbleSize val="0"/>
        </c:dLbls>
        <c:smooth val="0"/>
        <c:axId val="232282336"/>
        <c:axId val="232282896"/>
      </c:lineChart>
      <c:catAx>
        <c:axId val="232282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vert="horz"/>
          <a:lstStyle/>
          <a:p>
            <a:pPr>
              <a:defRPr/>
            </a:pPr>
            <a:endParaRPr lang="el-GR"/>
          </a:p>
        </c:txPr>
        <c:crossAx val="232282896"/>
        <c:crosses val="autoZero"/>
        <c:auto val="1"/>
        <c:lblAlgn val="ctr"/>
        <c:lblOffset val="100"/>
        <c:noMultiLvlLbl val="0"/>
      </c:catAx>
      <c:valAx>
        <c:axId val="232282896"/>
        <c:scaling>
          <c:orientation val="minMax"/>
        </c:scaling>
        <c:delete val="0"/>
        <c:axPos val="l"/>
        <c:title>
          <c:tx>
            <c:rich>
              <a:bodyPr rot="-5400000" vert="horz"/>
              <a:lstStyle/>
              <a:p>
                <a:pPr>
                  <a:defRPr/>
                </a:pPr>
                <a:r>
                  <a:rPr lang="el-GR"/>
                  <a:t>δισεκ.ευρώ</a:t>
                </a:r>
                <a:endParaRPr lang="en-GB"/>
              </a:p>
            </c:rich>
          </c:tx>
          <c:layout>
            <c:manualLayout>
              <c:xMode val="edge"/>
              <c:yMode val="edge"/>
              <c:x val="0.97062026573103255"/>
              <c:y val="0.31879874988762741"/>
            </c:manualLayout>
          </c:layout>
          <c:overlay val="0"/>
          <c:spPr>
            <a:noFill/>
            <a:ln>
              <a:noFill/>
            </a:ln>
            <a:effectLst/>
          </c:spPr>
        </c:title>
        <c:numFmt formatCode="#,##0" sourceLinked="0"/>
        <c:majorTickMark val="none"/>
        <c:minorTickMark val="none"/>
        <c:tickLblPos val="high"/>
        <c:spPr>
          <a:noFill/>
          <a:ln>
            <a:noFill/>
          </a:ln>
          <a:effectLst/>
        </c:spPr>
        <c:txPr>
          <a:bodyPr rot="-60000000" vert="horz"/>
          <a:lstStyle/>
          <a:p>
            <a:pPr>
              <a:defRPr/>
            </a:pPr>
            <a:endParaRPr lang="el-GR"/>
          </a:p>
        </c:txPr>
        <c:crossAx val="232282336"/>
        <c:crosses val="autoZero"/>
        <c:crossBetween val="between"/>
      </c:valAx>
      <c:spPr>
        <a:noFill/>
        <a:ln w="9525">
          <a:solidFill>
            <a:schemeClr val="bg1">
              <a:lumMod val="85000"/>
            </a:schemeClr>
          </a:solid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495573790715388E-2"/>
          <c:y val="0.10617572407431514"/>
          <c:w val="0.88599497186028409"/>
          <c:h val="0.73351191308314345"/>
        </c:manualLayout>
      </c:layout>
      <c:lineChart>
        <c:grouping val="standard"/>
        <c:varyColors val="0"/>
        <c:ser>
          <c:idx val="0"/>
          <c:order val="0"/>
          <c:tx>
            <c:strRef>
              <c:f>'22-yes'!$A$3</c:f>
              <c:strCache>
                <c:ptCount val="1"/>
                <c:pt idx="0">
                  <c:v>Ελλάδα</c:v>
                </c:pt>
              </c:strCache>
            </c:strRef>
          </c:tx>
          <c:spPr>
            <a:ln w="34925" cap="rnd">
              <a:solidFill>
                <a:srgbClr val="00B0F0"/>
              </a:solidFill>
              <a:round/>
            </a:ln>
            <a:effectLst/>
          </c:spPr>
          <c:marker>
            <c:symbol val="none"/>
          </c:marker>
          <c:dLbls>
            <c:dLbl>
              <c:idx val="2"/>
              <c:layout>
                <c:manualLayout>
                  <c:x val="-3.0675068570015247E-2"/>
                  <c:y val="-7.273480731403374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421-46C6-9BFA-225707257FC5}"/>
                </c:ext>
                <c:ext xmlns:c15="http://schemas.microsoft.com/office/drawing/2012/chart" uri="{CE6537A1-D6FC-4f65-9D91-7224C49458BB}"/>
              </c:extLst>
            </c:dLbl>
            <c:dLbl>
              <c:idx val="3"/>
              <c:layout>
                <c:manualLayout>
                  <c:x val="-5.3971995358253401E-2"/>
                  <c:y val="1.24048782960160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421-46C6-9BFA-225707257FC5}"/>
                </c:ext>
                <c:ext xmlns:c15="http://schemas.microsoft.com/office/drawing/2012/chart" uri="{CE6537A1-D6FC-4f65-9D91-7224C49458BB}"/>
              </c:extLst>
            </c:dLbl>
            <c:dLbl>
              <c:idx val="4"/>
              <c:layout>
                <c:manualLayout>
                  <c:x val="-3.7083440871958112E-2"/>
                  <c:y val="3.008833933085783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421-46C6-9BFA-225707257FC5}"/>
                </c:ext>
                <c:ext xmlns:c15="http://schemas.microsoft.com/office/drawing/2012/chart" uri="{CE6537A1-D6FC-4f65-9D91-7224C49458BB}"/>
              </c:extLst>
            </c:dLbl>
            <c:dLbl>
              <c:idx val="5"/>
              <c:layout>
                <c:manualLayout>
                  <c:x val="-3.8999149395247019E-2"/>
                  <c:y val="3.00883393308578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421-46C6-9BFA-225707257FC5}"/>
                </c:ext>
                <c:ext xmlns:c15="http://schemas.microsoft.com/office/drawing/2012/chart" uri="{CE6537A1-D6FC-4f65-9D91-7224C49458BB}"/>
              </c:extLst>
            </c:dLbl>
            <c:dLbl>
              <c:idx val="6"/>
              <c:layout>
                <c:manualLayout>
                  <c:x val="-3.1336315302091397E-2"/>
                  <c:y val="3.00883393308577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421-46C6-9BFA-225707257FC5}"/>
                </c:ext>
                <c:ext xmlns:c15="http://schemas.microsoft.com/office/drawing/2012/chart" uri="{CE6537A1-D6FC-4f65-9D91-7224C49458BB}"/>
              </c:extLst>
            </c:dLbl>
            <c:dLbl>
              <c:idx val="7"/>
              <c:layout>
                <c:manualLayout>
                  <c:x val="-2.7328101672565233E-2"/>
                  <c:y val="3.011078484548101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421-46C6-9BFA-225707257FC5}"/>
                </c:ext>
                <c:ext xmlns:c15="http://schemas.microsoft.com/office/drawing/2012/chart" uri="{CE6537A1-D6FC-4f65-9D91-7224C49458BB}"/>
              </c:extLst>
            </c:dLbl>
            <c:dLbl>
              <c:idx val="8"/>
              <c:layout>
                <c:manualLayout>
                  <c:x val="-8.0788235204959334E-3"/>
                  <c:y val="3.011078484548101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421-46C6-9BFA-225707257FC5}"/>
                </c:ext>
                <c:ext xmlns:c15="http://schemas.microsoft.com/office/drawing/2012/chart" uri="{CE6537A1-D6FC-4f65-9D91-7224C49458BB}"/>
              </c:extLst>
            </c:dLbl>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'22-yes'!$B$2:$J$2</c:f>
              <c:strCache>
                <c:ptCount val="9"/>
                <c:pt idx="0">
                  <c:v>2009</c:v>
                </c:pt>
                <c:pt idx="1">
                  <c:v>2010</c:v>
                </c:pt>
                <c:pt idx="2">
                  <c:v>2011</c:v>
                </c:pt>
                <c:pt idx="3">
                  <c:v>2012</c:v>
                </c:pt>
                <c:pt idx="4">
                  <c:v>2013</c:v>
                </c:pt>
                <c:pt idx="5">
                  <c:v>2014</c:v>
                </c:pt>
                <c:pt idx="6">
                  <c:v>2015</c:v>
                </c:pt>
                <c:pt idx="7">
                  <c:v>2016</c:v>
                </c:pt>
                <c:pt idx="8">
                  <c:v>2017</c:v>
                </c:pt>
              </c:strCache>
            </c:strRef>
          </c:cat>
          <c:val>
            <c:numRef>
              <c:f>'22-yes'!$B$3:$J$3</c:f>
              <c:numCache>
                <c:formatCode>_-* #,##0\ _€_-;\-* #,##0\ _€_-;_-* "-"??\ _€_-;_-@_-</c:formatCode>
                <c:ptCount val="9"/>
                <c:pt idx="0">
                  <c:v>430.36509626854877</c:v>
                </c:pt>
                <c:pt idx="1">
                  <c:v>430.22121288510442</c:v>
                </c:pt>
                <c:pt idx="2">
                  <c:v>392.33904549979002</c:v>
                </c:pt>
                <c:pt idx="3">
                  <c:v>310.04845032736489</c:v>
                </c:pt>
                <c:pt idx="4">
                  <c:v>225.11783627471516</c:v>
                </c:pt>
                <c:pt idx="5">
                  <c:v>178.87265694360667</c:v>
                </c:pt>
                <c:pt idx="6">
                  <c:v>182.01231569150096</c:v>
                </c:pt>
                <c:pt idx="7">
                  <c:v>188.45942987540138</c:v>
                </c:pt>
                <c:pt idx="8">
                  <c:v>198.29065099408973</c:v>
                </c:pt>
              </c:numCache>
            </c:numRef>
          </c:val>
          <c:smooth val="0"/>
          <c:extLst xmlns:c16r2="http://schemas.microsoft.com/office/drawing/2015/06/chart">
            <c:ext xmlns:c16="http://schemas.microsoft.com/office/drawing/2014/chart" uri="{C3380CC4-5D6E-409C-BE32-E72D297353CC}">
              <c16:uniqueId val="{00000007-8421-46C6-9BFA-225707257FC5}"/>
            </c:ext>
          </c:extLst>
        </c:ser>
        <c:ser>
          <c:idx val="1"/>
          <c:order val="1"/>
          <c:tx>
            <c:strRef>
              <c:f>'22-yes'!$A$4</c:f>
              <c:strCache>
                <c:ptCount val="1"/>
                <c:pt idx="0">
                  <c:v>ΕΕ22</c:v>
                </c:pt>
              </c:strCache>
            </c:strRef>
          </c:tx>
          <c:spPr>
            <a:ln w="19050" cap="rnd">
              <a:solidFill>
                <a:srgbClr val="002060"/>
              </a:solidFill>
              <a:prstDash val="sysDot"/>
              <a:round/>
            </a:ln>
            <a:effectLst/>
          </c:spPr>
          <c:marker>
            <c:symbol val="none"/>
          </c:marker>
          <c:dLbls>
            <c:dLbl>
              <c:idx val="0"/>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8421-46C6-9BFA-225707257FC5}"/>
                </c:ext>
                <c:ext xmlns:c15="http://schemas.microsoft.com/office/drawing/2012/chart" uri="{CE6537A1-D6FC-4f65-9D91-7224C49458BB}"/>
              </c:extLst>
            </c:dLbl>
            <c:dLbl>
              <c:idx val="6"/>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421-46C6-9BFA-225707257FC5}"/>
                </c:ext>
                <c:ext xmlns:c15="http://schemas.microsoft.com/office/drawing/2012/chart" uri="{CE6537A1-D6FC-4f65-9D91-7224C49458BB}"/>
              </c:extLst>
            </c:dLbl>
            <c:dLbl>
              <c:idx val="7"/>
              <c:layout>
                <c:manualLayout>
                  <c:x val="-2.165543792107796E-2"/>
                  <c:y val="-2.850356294536822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8421-46C6-9BFA-225707257FC5}"/>
                </c:ext>
                <c:ext xmlns:c15="http://schemas.microsoft.com/office/drawing/2012/chart" uri="{CE6537A1-D6FC-4f65-9D91-7224C49458BB}"/>
              </c:extLst>
            </c:dLbl>
            <c:dLbl>
              <c:idx val="8"/>
              <c:layout>
                <c:manualLayout>
                  <c:x val="-3.3686236766121445E-2"/>
                  <c:y val="-2.850356294536817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8421-46C6-9BFA-225707257FC5}"/>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'22-yes'!$B$2:$J$2</c:f>
              <c:strCache>
                <c:ptCount val="9"/>
                <c:pt idx="0">
                  <c:v>2009</c:v>
                </c:pt>
                <c:pt idx="1">
                  <c:v>2010</c:v>
                </c:pt>
                <c:pt idx="2">
                  <c:v>2011</c:v>
                </c:pt>
                <c:pt idx="3">
                  <c:v>2012</c:v>
                </c:pt>
                <c:pt idx="4">
                  <c:v>2013</c:v>
                </c:pt>
                <c:pt idx="5">
                  <c:v>2014</c:v>
                </c:pt>
                <c:pt idx="6">
                  <c:v>2015</c:v>
                </c:pt>
                <c:pt idx="7">
                  <c:v>2016</c:v>
                </c:pt>
                <c:pt idx="8">
                  <c:v>2017</c:v>
                </c:pt>
              </c:strCache>
            </c:strRef>
          </c:cat>
          <c:val>
            <c:numRef>
              <c:f>'22-yes'!$B$4:$J$4</c:f>
              <c:numCache>
                <c:formatCode>_-* #,##0\ _€_-;\-* #,##0\ _€_-;_-* "-"??\ _€_-;_-@_-</c:formatCode>
                <c:ptCount val="9"/>
                <c:pt idx="0">
                  <c:v>288.94568008673497</c:v>
                </c:pt>
                <c:pt idx="1">
                  <c:v>291.92359825815328</c:v>
                </c:pt>
                <c:pt idx="2">
                  <c:v>284.39465891077998</c:v>
                </c:pt>
                <c:pt idx="3">
                  <c:v>276.11283005410792</c:v>
                </c:pt>
                <c:pt idx="4">
                  <c:v>272.8736615185594</c:v>
                </c:pt>
                <c:pt idx="5">
                  <c:v>282.31930359172389</c:v>
                </c:pt>
                <c:pt idx="6">
                  <c:v>291.5684210534605</c:v>
                </c:pt>
                <c:pt idx="7">
                  <c:v>302.87915668706978</c:v>
                </c:pt>
                <c:pt idx="8">
                  <c:v>309.63816223806111</c:v>
                </c:pt>
              </c:numCache>
            </c:numRef>
          </c:val>
          <c:smooth val="0"/>
          <c:extLst xmlns:c16r2="http://schemas.microsoft.com/office/drawing/2015/06/chart">
            <c:ext xmlns:c16="http://schemas.microsoft.com/office/drawing/2014/chart" uri="{C3380CC4-5D6E-409C-BE32-E72D297353CC}">
              <c16:uniqueId val="{0000000C-8421-46C6-9BFA-225707257FC5}"/>
            </c:ext>
          </c:extLst>
        </c:ser>
        <c:ser>
          <c:idx val="2"/>
          <c:order val="2"/>
          <c:tx>
            <c:strRef>
              <c:f>'22-yes'!$A$5</c:f>
              <c:strCache>
                <c:ptCount val="1"/>
                <c:pt idx="0">
                  <c:v>Νότιες Χώρες</c:v>
                </c:pt>
              </c:strCache>
            </c:strRef>
          </c:tx>
          <c:spPr>
            <a:ln w="19050" cap="rnd">
              <a:solidFill>
                <a:schemeClr val="accent6">
                  <a:lumMod val="50000"/>
                </a:schemeClr>
              </a:solidFill>
              <a:prstDash val="dash"/>
              <a:round/>
            </a:ln>
            <a:effectLst/>
          </c:spPr>
          <c:marker>
            <c:symbol val="none"/>
          </c:marker>
          <c:dLbls>
            <c:dLbl>
              <c:idx val="0"/>
              <c:layout>
                <c:manualLayout>
                  <c:x val="-5.3795859131660517E-2"/>
                  <c:y val="2.694372229599566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8421-46C6-9BFA-225707257FC5}"/>
                </c:ext>
                <c:ext xmlns:c15="http://schemas.microsoft.com/office/drawing/2012/chart" uri="{CE6537A1-D6FC-4f65-9D91-7224C49458BB}"/>
              </c:extLst>
            </c:dLbl>
            <c:dLbl>
              <c:idx val="6"/>
              <c:layout>
                <c:manualLayout>
                  <c:x val="-1.0484983289504772E-2"/>
                  <c:y val="-1.422809084731391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8421-46C6-9BFA-225707257FC5}"/>
                </c:ext>
                <c:ext xmlns:c15="http://schemas.microsoft.com/office/drawing/2012/chart" uri="{CE6537A1-D6FC-4f65-9D91-7224C49458BB}"/>
              </c:extLst>
            </c:dLbl>
            <c:dLbl>
              <c:idx val="7"/>
              <c:layout>
                <c:manualLayout>
                  <c:x val="-1.6843118383060636E-2"/>
                  <c:y val="-1.58353127474268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8421-46C6-9BFA-225707257FC5}"/>
                </c:ext>
                <c:ext xmlns:c15="http://schemas.microsoft.com/office/drawing/2012/chart" uri="{CE6537A1-D6FC-4f65-9D91-7224C49458BB}"/>
              </c:extLst>
            </c:dLbl>
            <c:dLbl>
              <c:idx val="8"/>
              <c:layout>
                <c:manualLayout>
                  <c:x val="-1.4436958614052149E-2"/>
                  <c:y val="-1.90023752969121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8421-46C6-9BFA-225707257FC5}"/>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'22-yes'!$B$2:$J$2</c:f>
              <c:strCache>
                <c:ptCount val="9"/>
                <c:pt idx="0">
                  <c:v>2009</c:v>
                </c:pt>
                <c:pt idx="1">
                  <c:v>2010</c:v>
                </c:pt>
                <c:pt idx="2">
                  <c:v>2011</c:v>
                </c:pt>
                <c:pt idx="3">
                  <c:v>2012</c:v>
                </c:pt>
                <c:pt idx="4">
                  <c:v>2013</c:v>
                </c:pt>
                <c:pt idx="5">
                  <c:v>2014</c:v>
                </c:pt>
                <c:pt idx="6">
                  <c:v>2015</c:v>
                </c:pt>
                <c:pt idx="7">
                  <c:v>2016</c:v>
                </c:pt>
                <c:pt idx="8">
                  <c:v>2017</c:v>
                </c:pt>
              </c:strCache>
            </c:strRef>
          </c:cat>
          <c:val>
            <c:numRef>
              <c:f>'22-yes'!$B$5:$J$5</c:f>
              <c:numCache>
                <c:formatCode>_-* #,##0\ _€_-;\-* #,##0\ _€_-;_-* "-"??\ _€_-;_-@_-</c:formatCode>
                <c:ptCount val="9"/>
                <c:pt idx="0">
                  <c:v>256.94633672862329</c:v>
                </c:pt>
                <c:pt idx="1">
                  <c:v>257.7006442507074</c:v>
                </c:pt>
                <c:pt idx="2">
                  <c:v>237.33845457277684</c:v>
                </c:pt>
                <c:pt idx="3">
                  <c:v>227.77426310025533</c:v>
                </c:pt>
                <c:pt idx="4">
                  <c:v>226.80129956092711</c:v>
                </c:pt>
                <c:pt idx="5">
                  <c:v>228.33362192242328</c:v>
                </c:pt>
                <c:pt idx="6">
                  <c:v>240.91660636725558</c:v>
                </c:pt>
                <c:pt idx="7">
                  <c:v>245.82129740585921</c:v>
                </c:pt>
                <c:pt idx="8">
                  <c:v>248.49598953535761</c:v>
                </c:pt>
              </c:numCache>
            </c:numRef>
          </c:val>
          <c:smooth val="0"/>
          <c:extLst xmlns:c16r2="http://schemas.microsoft.com/office/drawing/2015/06/chart">
            <c:ext xmlns:c16="http://schemas.microsoft.com/office/drawing/2014/chart" uri="{C3380CC4-5D6E-409C-BE32-E72D297353CC}">
              <c16:uniqueId val="{00000011-8421-46C6-9BFA-225707257FC5}"/>
            </c:ext>
          </c:extLst>
        </c:ser>
        <c:dLbls>
          <c:showLegendKey val="0"/>
          <c:showVal val="1"/>
          <c:showCatName val="0"/>
          <c:showSerName val="0"/>
          <c:showPercent val="0"/>
          <c:showBubbleSize val="0"/>
        </c:dLbls>
        <c:smooth val="0"/>
        <c:axId val="232286256"/>
        <c:axId val="232286816"/>
      </c:lineChart>
      <c:catAx>
        <c:axId val="232286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vert="horz"/>
          <a:lstStyle/>
          <a:p>
            <a:pPr>
              <a:defRPr/>
            </a:pPr>
            <a:endParaRPr lang="el-GR"/>
          </a:p>
        </c:txPr>
        <c:crossAx val="232286816"/>
        <c:crosses val="autoZero"/>
        <c:auto val="1"/>
        <c:lblAlgn val="ctr"/>
        <c:lblOffset val="100"/>
        <c:noMultiLvlLbl val="0"/>
      </c:catAx>
      <c:valAx>
        <c:axId val="232286816"/>
        <c:scaling>
          <c:orientation val="minMax"/>
          <c:min val="0"/>
        </c:scaling>
        <c:delete val="0"/>
        <c:axPos val="l"/>
        <c:title>
          <c:tx>
            <c:rich>
              <a:bodyPr rot="0"/>
              <a:lstStyle/>
              <a:p>
                <a:pPr>
                  <a:defRPr/>
                </a:pPr>
                <a:r>
                  <a:rPr lang="el-GR"/>
                  <a:t>€</a:t>
                </a:r>
                <a:endParaRPr lang="en-US"/>
              </a:p>
            </c:rich>
          </c:tx>
          <c:layout>
            <c:manualLayout>
              <c:xMode val="edge"/>
              <c:yMode val="edge"/>
              <c:x val="1.1251758087201125E-2"/>
              <c:y val="7.7690260588194034E-3"/>
            </c:manualLayout>
          </c:layout>
          <c:overlay val="0"/>
          <c:spPr>
            <a:noFill/>
            <a:ln>
              <a:noFill/>
            </a:ln>
            <a:effectLst/>
          </c:spPr>
        </c:title>
        <c:numFmt formatCode="_-* #,##0\ _€_-;\-* #,##0\ _€_-;_-* &quot;-&quot;??\ _€_-;_-@_-" sourceLinked="1"/>
        <c:majorTickMark val="none"/>
        <c:minorTickMark val="none"/>
        <c:tickLblPos val="nextTo"/>
        <c:spPr>
          <a:noFill/>
          <a:ln>
            <a:noFill/>
          </a:ln>
          <a:effectLst/>
        </c:spPr>
        <c:txPr>
          <a:bodyPr rot="-60000000" vert="horz"/>
          <a:lstStyle/>
          <a:p>
            <a:pPr>
              <a:defRPr/>
            </a:pPr>
            <a:endParaRPr lang="el-GR"/>
          </a:p>
        </c:txPr>
        <c:crossAx val="232286256"/>
        <c:crosses val="autoZero"/>
        <c:crossBetween val="between"/>
      </c:valAx>
      <c:spPr>
        <a:noFill/>
        <a:ln>
          <a:no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chart>
  <c:spPr>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400"/>
            </a:pPr>
            <a:r>
              <a:rPr lang="el-GR" sz="1400" dirty="0"/>
              <a:t>Δημόσια </a:t>
            </a:r>
            <a:r>
              <a:rPr lang="el-GR" sz="1400" b="1" i="0" u="none" strike="noStrike" baseline="0" dirty="0">
                <a:effectLst/>
              </a:rPr>
              <a:t>κατά κεφαλή δαπάνη για φαρμακευτικά και άλλα υγειονομικά αναλώσιμα</a:t>
            </a:r>
            <a:r>
              <a:rPr lang="en-GB" sz="1400" b="1" i="0" u="none" strike="noStrike" baseline="0" dirty="0">
                <a:effectLst/>
              </a:rPr>
              <a:t> </a:t>
            </a:r>
            <a:r>
              <a:rPr lang="el-GR" sz="1400" b="1" i="0" u="none" strike="noStrike" baseline="0" dirty="0">
                <a:effectLst/>
              </a:rPr>
              <a:t>(2017)</a:t>
            </a:r>
            <a:endParaRPr lang="en-GB" sz="1400" dirty="0"/>
          </a:p>
        </c:rich>
      </c:tx>
      <c:overlay val="0"/>
      <c:spPr>
        <a:noFill/>
        <a:ln>
          <a:noFill/>
        </a:ln>
        <a:effectLst/>
      </c:spPr>
    </c:title>
    <c:autoTitleDeleted val="0"/>
    <c:plotArea>
      <c:layout>
        <c:manualLayout>
          <c:layoutTarget val="inner"/>
          <c:xMode val="edge"/>
          <c:yMode val="edge"/>
          <c:x val="0.27486340796642472"/>
          <c:y val="0.11365500962968737"/>
          <c:w val="0.67244094488188988"/>
          <c:h val="0.83080737925651038"/>
        </c:manualLayout>
      </c:layout>
      <c:barChart>
        <c:barDir val="bar"/>
        <c:grouping val="clustered"/>
        <c:varyColors val="0"/>
        <c:ser>
          <c:idx val="0"/>
          <c:order val="0"/>
          <c:spPr>
            <a:solidFill>
              <a:srgbClr val="00B050"/>
            </a:solidFill>
            <a:ln>
              <a:noFill/>
            </a:ln>
            <a:effectLst/>
          </c:spPr>
          <c:invertIfNegative val="0"/>
          <c:dPt>
            <c:idx val="2"/>
            <c:invertIfNegative val="0"/>
            <c:bubble3D val="0"/>
            <c:extLst xmlns:c16r2="http://schemas.microsoft.com/office/drawing/2015/06/chart">
              <c:ext xmlns:c16="http://schemas.microsoft.com/office/drawing/2014/chart" uri="{C3380CC4-5D6E-409C-BE32-E72D297353CC}">
                <c16:uniqueId val="{00000000-D614-4AAC-AA38-E1EF7F542B4D}"/>
              </c:ext>
            </c:extLst>
          </c:dPt>
          <c:dPt>
            <c:idx val="3"/>
            <c:invertIfNegative val="0"/>
            <c:bubble3D val="0"/>
            <c:extLst xmlns:c16r2="http://schemas.microsoft.com/office/drawing/2015/06/chart">
              <c:ext xmlns:c16="http://schemas.microsoft.com/office/drawing/2014/chart" uri="{C3380CC4-5D6E-409C-BE32-E72D297353CC}">
                <c16:uniqueId val="{00000001-D614-4AAC-AA38-E1EF7F542B4D}"/>
              </c:ext>
            </c:extLst>
          </c:dPt>
          <c:dPt>
            <c:idx val="4"/>
            <c:invertIfNegative val="0"/>
            <c:bubble3D val="0"/>
            <c:extLst xmlns:c16r2="http://schemas.microsoft.com/office/drawing/2015/06/chart">
              <c:ext xmlns:c16="http://schemas.microsoft.com/office/drawing/2014/chart" uri="{C3380CC4-5D6E-409C-BE32-E72D297353CC}">
                <c16:uniqueId val="{00000002-D614-4AAC-AA38-E1EF7F542B4D}"/>
              </c:ext>
            </c:extLst>
          </c:dPt>
          <c:dPt>
            <c:idx val="6"/>
            <c:invertIfNegative val="0"/>
            <c:bubble3D val="0"/>
            <c:extLst xmlns:c16r2="http://schemas.microsoft.com/office/drawing/2015/06/chart">
              <c:ext xmlns:c16="http://schemas.microsoft.com/office/drawing/2014/chart" uri="{C3380CC4-5D6E-409C-BE32-E72D297353CC}">
                <c16:uniqueId val="{00000003-D614-4AAC-AA38-E1EF7F542B4D}"/>
              </c:ext>
            </c:extLst>
          </c:dPt>
          <c:dPt>
            <c:idx val="8"/>
            <c:invertIfNegative val="0"/>
            <c:bubble3D val="0"/>
            <c:extLst xmlns:c16r2="http://schemas.microsoft.com/office/drawing/2015/06/chart">
              <c:ext xmlns:c16="http://schemas.microsoft.com/office/drawing/2014/chart" uri="{C3380CC4-5D6E-409C-BE32-E72D297353CC}">
                <c16:uniqueId val="{00000004-D614-4AAC-AA38-E1EF7F542B4D}"/>
              </c:ext>
            </c:extLst>
          </c:dPt>
          <c:dPt>
            <c:idx val="10"/>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6-D614-4AAC-AA38-E1EF7F542B4D}"/>
              </c:ext>
            </c:extLst>
          </c:dPt>
          <c:dPt>
            <c:idx val="13"/>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08-D614-4AAC-AA38-E1EF7F542B4D}"/>
              </c:ext>
            </c:extLst>
          </c:dPt>
          <c:dPt>
            <c:idx val="14"/>
            <c:invertIfNegative val="0"/>
            <c:bubble3D val="0"/>
            <c:extLst xmlns:c16r2="http://schemas.microsoft.com/office/drawing/2015/06/chart">
              <c:ext xmlns:c16="http://schemas.microsoft.com/office/drawing/2014/chart" uri="{C3380CC4-5D6E-409C-BE32-E72D297353CC}">
                <c16:uniqueId val="{00000009-D614-4AAC-AA38-E1EF7F542B4D}"/>
              </c:ext>
            </c:extLst>
          </c:dPt>
          <c:dPt>
            <c:idx val="17"/>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B-D614-4AAC-AA38-E1EF7F542B4D}"/>
              </c:ext>
            </c:extLst>
          </c:dPt>
          <c:dPt>
            <c:idx val="22"/>
            <c:invertIfNegative val="0"/>
            <c:bubble3D val="0"/>
            <c:spPr>
              <a:solidFill>
                <a:srgbClr val="00B050"/>
              </a:solidFill>
              <a:ln>
                <a:solidFill>
                  <a:srgbClr val="00B0F0"/>
                </a:solidFill>
              </a:ln>
              <a:effectLst/>
            </c:spPr>
            <c:extLst xmlns:c16r2="http://schemas.microsoft.com/office/drawing/2015/06/chart">
              <c:ext xmlns:c16="http://schemas.microsoft.com/office/drawing/2014/chart" uri="{C3380CC4-5D6E-409C-BE32-E72D297353CC}">
                <c16:uniqueId val="{0000000D-D614-4AAC-AA38-E1EF7F542B4D}"/>
              </c:ext>
            </c:extLst>
          </c:dPt>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'23-1-yes'!$AE$43:$AE$66</c:f>
              <c:strCache>
                <c:ptCount val="24"/>
                <c:pt idx="0">
                  <c:v>Πολωνία</c:v>
                </c:pt>
                <c:pt idx="1">
                  <c:v>Λετονία</c:v>
                </c:pt>
                <c:pt idx="2">
                  <c:v>Λιθουανία</c:v>
                </c:pt>
                <c:pt idx="3">
                  <c:v>Εσθονία</c:v>
                </c:pt>
                <c:pt idx="4">
                  <c:v>Ουγγαρία</c:v>
                </c:pt>
                <c:pt idx="5">
                  <c:v>Τσεχία</c:v>
                </c:pt>
                <c:pt idx="6">
                  <c:v>Πορτογαλία</c:v>
                </c:pt>
                <c:pt idx="7">
                  <c:v>Δανία</c:v>
                </c:pt>
                <c:pt idx="8">
                  <c:v>Σλοβενία</c:v>
                </c:pt>
                <c:pt idx="9">
                  <c:v>Σλοβακία</c:v>
                </c:pt>
                <c:pt idx="10">
                  <c:v>Ελλάδα</c:v>
                </c:pt>
                <c:pt idx="11">
                  <c:v>Ολλανδία</c:v>
                </c:pt>
                <c:pt idx="12">
                  <c:v>Ισπανία</c:v>
                </c:pt>
                <c:pt idx="13">
                  <c:v>Νότιες Χώρες</c:v>
                </c:pt>
                <c:pt idx="14">
                  <c:v>Φινλανδία</c:v>
                </c:pt>
                <c:pt idx="15">
                  <c:v>Ιταλία</c:v>
                </c:pt>
                <c:pt idx="16">
                  <c:v>Σουηδία</c:v>
                </c:pt>
                <c:pt idx="17">
                  <c:v>Μ.Ο. ΕΕ(22)</c:v>
                </c:pt>
                <c:pt idx="18">
                  <c:v>Αυστρία</c:v>
                </c:pt>
                <c:pt idx="19">
                  <c:v>Λουξεμβούργο</c:v>
                </c:pt>
                <c:pt idx="20">
                  <c:v>Βέλγιο</c:v>
                </c:pt>
                <c:pt idx="21">
                  <c:v>Γαλλία</c:v>
                </c:pt>
                <c:pt idx="22">
                  <c:v>Ιρλανδία</c:v>
                </c:pt>
                <c:pt idx="23">
                  <c:v>Γερμανία</c:v>
                </c:pt>
              </c:strCache>
            </c:strRef>
          </c:cat>
          <c:val>
            <c:numRef>
              <c:f>'23-1-yes'!$AF$43:$AF$66</c:f>
              <c:numCache>
                <c:formatCode>0</c:formatCode>
                <c:ptCount val="24"/>
                <c:pt idx="0">
                  <c:v>59.229058057166768</c:v>
                </c:pt>
                <c:pt idx="1">
                  <c:v>82.736616693571051</c:v>
                </c:pt>
                <c:pt idx="2">
                  <c:v>83.283355056912029</c:v>
                </c:pt>
                <c:pt idx="3">
                  <c:v>110.43336487703657</c:v>
                </c:pt>
                <c:pt idx="4">
                  <c:v>120.69619325893949</c:v>
                </c:pt>
                <c:pt idx="5">
                  <c:v>128.29646903926812</c:v>
                </c:pt>
                <c:pt idx="6">
                  <c:v>135.67535726261409</c:v>
                </c:pt>
                <c:pt idx="7">
                  <c:v>140.96366409564573</c:v>
                </c:pt>
                <c:pt idx="8">
                  <c:v>158.80090711289779</c:v>
                </c:pt>
                <c:pt idx="9">
                  <c:v>195.93335691970128</c:v>
                </c:pt>
                <c:pt idx="10">
                  <c:v>198.29065099408973</c:v>
                </c:pt>
                <c:pt idx="11">
                  <c:v>224.97763224286945</c:v>
                </c:pt>
                <c:pt idx="12">
                  <c:v>241.19644539385553</c:v>
                </c:pt>
                <c:pt idx="13">
                  <c:v>248.49598953535761</c:v>
                </c:pt>
                <c:pt idx="14">
                  <c:v>251.97622443418919</c:v>
                </c:pt>
                <c:pt idx="15">
                  <c:v>273.29842681344911</c:v>
                </c:pt>
                <c:pt idx="16">
                  <c:v>273.77801784595943</c:v>
                </c:pt>
                <c:pt idx="17">
                  <c:v>309.63816223806111</c:v>
                </c:pt>
                <c:pt idx="18">
                  <c:v>365.11458913365249</c:v>
                </c:pt>
                <c:pt idx="19">
                  <c:v>384.95463603011513</c:v>
                </c:pt>
                <c:pt idx="20">
                  <c:v>402.32195506463466</c:v>
                </c:pt>
                <c:pt idx="21">
                  <c:v>411.11361977204967</c:v>
                </c:pt>
                <c:pt idx="22">
                  <c:v>444.04659911215305</c:v>
                </c:pt>
                <c:pt idx="23">
                  <c:v>652.26514992989723</c:v>
                </c:pt>
              </c:numCache>
            </c:numRef>
          </c:val>
          <c:extLst xmlns:c16r2="http://schemas.microsoft.com/office/drawing/2015/06/chart">
            <c:ext xmlns:c16="http://schemas.microsoft.com/office/drawing/2014/chart" uri="{C3380CC4-5D6E-409C-BE32-E72D297353CC}">
              <c16:uniqueId val="{0000000E-D614-4AAC-AA38-E1EF7F542B4D}"/>
            </c:ext>
          </c:extLst>
        </c:ser>
        <c:dLbls>
          <c:showLegendKey val="0"/>
          <c:showVal val="0"/>
          <c:showCatName val="0"/>
          <c:showSerName val="0"/>
          <c:showPercent val="0"/>
          <c:showBubbleSize val="0"/>
        </c:dLbls>
        <c:gapWidth val="55"/>
        <c:overlap val="100"/>
        <c:axId val="232289056"/>
        <c:axId val="232289616"/>
      </c:barChart>
      <c:catAx>
        <c:axId val="232289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32289616"/>
        <c:crosses val="autoZero"/>
        <c:auto val="1"/>
        <c:lblAlgn val="ctr"/>
        <c:lblOffset val="100"/>
        <c:noMultiLvlLbl val="0"/>
      </c:catAx>
      <c:valAx>
        <c:axId val="232289616"/>
        <c:scaling>
          <c:orientation val="minMax"/>
        </c:scaling>
        <c:delete val="0"/>
        <c:axPos val="b"/>
        <c:title>
          <c:tx>
            <c:rich>
              <a:bodyPr rot="0" vert="horz"/>
              <a:lstStyle/>
              <a:p>
                <a:pPr>
                  <a:defRPr/>
                </a:pPr>
                <a:r>
                  <a:rPr lang="el-GR"/>
                  <a:t>€</a:t>
                </a:r>
                <a:endParaRPr lang="en-GB"/>
              </a:p>
            </c:rich>
          </c:tx>
          <c:layout>
            <c:manualLayout>
              <c:xMode val="edge"/>
              <c:yMode val="edge"/>
              <c:x val="0.95175615578615025"/>
              <c:y val="0.89288627402062593"/>
            </c:manualLayout>
          </c:layout>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l-GR"/>
          </a:p>
        </c:txPr>
        <c:crossAx val="2322890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5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400"/>
            </a:pPr>
            <a:r>
              <a:rPr lang="el-GR" sz="1400" dirty="0"/>
              <a:t>Ιδιωτική </a:t>
            </a:r>
            <a:r>
              <a:rPr lang="el-GR" sz="1400" b="1" i="0" u="none" strike="noStrike" baseline="0" dirty="0">
                <a:effectLst/>
              </a:rPr>
              <a:t>κατά κεφαλή δαπάνη για φαρμακευτικά και άλλα υγειονομικά αναλώσιμα</a:t>
            </a:r>
            <a:r>
              <a:rPr lang="en-GB" sz="1400" b="1" i="0" u="none" strike="noStrike" baseline="0" dirty="0">
                <a:effectLst/>
              </a:rPr>
              <a:t> </a:t>
            </a:r>
            <a:r>
              <a:rPr lang="el-GR" sz="1400" b="1" i="0" u="none" strike="noStrike" baseline="0" dirty="0">
                <a:effectLst/>
              </a:rPr>
              <a:t>(2017)</a:t>
            </a:r>
            <a:endParaRPr lang="en-US" sz="1400" dirty="0"/>
          </a:p>
        </c:rich>
      </c:tx>
      <c:overlay val="0"/>
      <c:spPr>
        <a:noFill/>
        <a:ln>
          <a:noFill/>
        </a:ln>
        <a:effectLst/>
      </c:spPr>
    </c:title>
    <c:autoTitleDeleted val="0"/>
    <c:plotArea>
      <c:layout>
        <c:manualLayout>
          <c:layoutTarget val="inner"/>
          <c:xMode val="edge"/>
          <c:yMode val="edge"/>
          <c:x val="0.26001020349228965"/>
          <c:y val="9.6633912863164653E-2"/>
          <c:w val="0.67995918603084149"/>
          <c:h val="0.84297270129373614"/>
        </c:manualLayout>
      </c:layout>
      <c:barChart>
        <c:barDir val="bar"/>
        <c:grouping val="clustered"/>
        <c:varyColors val="0"/>
        <c:ser>
          <c:idx val="0"/>
          <c:order val="0"/>
          <c:spPr>
            <a:solidFill>
              <a:srgbClr val="00B050"/>
            </a:solidFill>
            <a:ln>
              <a:solidFill>
                <a:srgbClr val="00B050"/>
              </a:solidFill>
            </a:ln>
            <a:effectLst/>
          </c:spPr>
          <c:invertIfNegative val="0"/>
          <c:dPt>
            <c:idx val="1"/>
            <c:invertIfNegative val="0"/>
            <c:bubble3D val="0"/>
            <c:extLst xmlns:c16r2="http://schemas.microsoft.com/office/drawing/2015/06/chart">
              <c:ext xmlns:c16="http://schemas.microsoft.com/office/drawing/2014/chart" uri="{C3380CC4-5D6E-409C-BE32-E72D297353CC}">
                <c16:uniqueId val="{00000000-28CB-496F-91F2-44B65BB9F481}"/>
              </c:ext>
            </c:extLst>
          </c:dPt>
          <c:dPt>
            <c:idx val="2"/>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2-28CB-496F-91F2-44B65BB9F481}"/>
              </c:ext>
            </c:extLst>
          </c:dPt>
          <c:dPt>
            <c:idx val="3"/>
            <c:invertIfNegative val="0"/>
            <c:bubble3D val="0"/>
            <c:spPr>
              <a:solidFill>
                <a:srgbClr val="00B050"/>
              </a:solidFill>
              <a:ln>
                <a:solidFill>
                  <a:srgbClr val="00B0F0"/>
                </a:solidFill>
              </a:ln>
              <a:effectLst/>
            </c:spPr>
            <c:extLst xmlns:c16r2="http://schemas.microsoft.com/office/drawing/2015/06/chart">
              <c:ext xmlns:c16="http://schemas.microsoft.com/office/drawing/2014/chart" uri="{C3380CC4-5D6E-409C-BE32-E72D297353CC}">
                <c16:uniqueId val="{00000004-28CB-496F-91F2-44B65BB9F481}"/>
              </c:ext>
            </c:extLst>
          </c:dPt>
          <c:dPt>
            <c:idx val="7"/>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6-28CB-496F-91F2-44B65BB9F481}"/>
              </c:ext>
            </c:extLst>
          </c:dPt>
          <c:dPt>
            <c:idx val="9"/>
            <c:invertIfNegative val="0"/>
            <c:bubble3D val="0"/>
            <c:extLst xmlns:c16r2="http://schemas.microsoft.com/office/drawing/2015/06/chart">
              <c:ext xmlns:c16="http://schemas.microsoft.com/office/drawing/2014/chart" uri="{C3380CC4-5D6E-409C-BE32-E72D297353CC}">
                <c16:uniqueId val="{00000007-28CB-496F-91F2-44B65BB9F481}"/>
              </c:ext>
            </c:extLst>
          </c:dPt>
          <c:dPt>
            <c:idx val="1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9-28CB-496F-91F2-44B65BB9F481}"/>
              </c:ext>
            </c:extLst>
          </c:dPt>
          <c:dPt>
            <c:idx val="14"/>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0B-28CB-496F-91F2-44B65BB9F481}"/>
              </c:ext>
            </c:extLst>
          </c:dPt>
          <c:dPt>
            <c:idx val="17"/>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D-28CB-496F-91F2-44B65BB9F481}"/>
              </c:ext>
            </c:extLst>
          </c:dPt>
          <c:dPt>
            <c:idx val="19"/>
            <c:invertIfNegative val="0"/>
            <c:bubble3D val="0"/>
            <c:extLst xmlns:c16r2="http://schemas.microsoft.com/office/drawing/2015/06/chart">
              <c:ext xmlns:c16="http://schemas.microsoft.com/office/drawing/2014/chart" uri="{C3380CC4-5D6E-409C-BE32-E72D297353CC}">
                <c16:uniqueId val="{0000000E-28CB-496F-91F2-44B65BB9F481}"/>
              </c:ext>
            </c:extLst>
          </c:dPt>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'23-2-yes'!$A$4:$A$27</c:f>
              <c:strCache>
                <c:ptCount val="24"/>
                <c:pt idx="0">
                  <c:v>Σλοβακία</c:v>
                </c:pt>
                <c:pt idx="1">
                  <c:v>Τσεχία</c:v>
                </c:pt>
                <c:pt idx="2">
                  <c:v>Εσθονία</c:v>
                </c:pt>
                <c:pt idx="3">
                  <c:v>Γερμανία</c:v>
                </c:pt>
                <c:pt idx="4">
                  <c:v>Γαλλία</c:v>
                </c:pt>
                <c:pt idx="5">
                  <c:v>Ολλανδία</c:v>
                </c:pt>
                <c:pt idx="6">
                  <c:v>Πολωνία</c:v>
                </c:pt>
                <c:pt idx="7">
                  <c:v>Πορτογαλία</c:v>
                </c:pt>
                <c:pt idx="8">
                  <c:v>Ουγγαρία</c:v>
                </c:pt>
                <c:pt idx="9">
                  <c:v>Ιρλανδία</c:v>
                </c:pt>
                <c:pt idx="10">
                  <c:v>Μ.Ο. ΕΕ(22)</c:v>
                </c:pt>
                <c:pt idx="11">
                  <c:v>Λετονία</c:v>
                </c:pt>
                <c:pt idx="12">
                  <c:v>Σλοβενία</c:v>
                </c:pt>
                <c:pt idx="13">
                  <c:v>Λιθουανία</c:v>
                </c:pt>
                <c:pt idx="14">
                  <c:v>Νότιες Χώρες</c:v>
                </c:pt>
                <c:pt idx="15">
                  <c:v>Ιταλία</c:v>
                </c:pt>
                <c:pt idx="16">
                  <c:v>Βέλγιο</c:v>
                </c:pt>
                <c:pt idx="17">
                  <c:v>Ελλάδα</c:v>
                </c:pt>
                <c:pt idx="18">
                  <c:v>Ισπανία</c:v>
                </c:pt>
                <c:pt idx="19">
                  <c:v>Αυστρία</c:v>
                </c:pt>
                <c:pt idx="20">
                  <c:v>Λουξεμβούργο</c:v>
                </c:pt>
                <c:pt idx="21">
                  <c:v>Δανία</c:v>
                </c:pt>
                <c:pt idx="22">
                  <c:v>Φινλανδία</c:v>
                </c:pt>
                <c:pt idx="23">
                  <c:v>Σουηδία</c:v>
                </c:pt>
              </c:strCache>
            </c:strRef>
          </c:cat>
          <c:val>
            <c:numRef>
              <c:f>'23-2-yes'!$B$4:$B$27</c:f>
              <c:numCache>
                <c:formatCode>_(* #,##0_);_(* \(#,##0\);_(* "-"??_);_(@_)</c:formatCode>
                <c:ptCount val="24"/>
                <c:pt idx="0">
                  <c:v>81.844144886532462</c:v>
                </c:pt>
                <c:pt idx="1">
                  <c:v>94.287925067716785</c:v>
                </c:pt>
                <c:pt idx="2">
                  <c:v>99.432593386463566</c:v>
                </c:pt>
                <c:pt idx="3">
                  <c:v>100.31306571137154</c:v>
                </c:pt>
                <c:pt idx="4">
                  <c:v>103.74346516736595</c:v>
                </c:pt>
                <c:pt idx="5">
                  <c:v>104.90202149953475</c:v>
                </c:pt>
                <c:pt idx="6">
                  <c:v>104.90202149953475</c:v>
                </c:pt>
                <c:pt idx="7">
                  <c:v>111.47125104017402</c:v>
                </c:pt>
                <c:pt idx="8">
                  <c:v>122.53260943388915</c:v>
                </c:pt>
                <c:pt idx="9">
                  <c:v>127.13509767090135</c:v>
                </c:pt>
                <c:pt idx="10">
                  <c:v>132.20073168013118</c:v>
                </c:pt>
                <c:pt idx="11">
                  <c:v>143.47351644722673</c:v>
                </c:pt>
                <c:pt idx="12">
                  <c:v>154.66178097144336</c:v>
                </c:pt>
                <c:pt idx="13">
                  <c:v>163.29307448565683</c:v>
                </c:pt>
                <c:pt idx="14">
                  <c:v>163.91642565602564</c:v>
                </c:pt>
                <c:pt idx="15">
                  <c:v>167.02579137339845</c:v>
                </c:pt>
                <c:pt idx="16">
                  <c:v>167.74487265241669</c:v>
                </c:pt>
                <c:pt idx="17">
                  <c:v>169.59753600255866</c:v>
                </c:pt>
                <c:pt idx="18">
                  <c:v>171.48804771937017</c:v>
                </c:pt>
                <c:pt idx="19">
                  <c:v>172.21363830402041</c:v>
                </c:pt>
                <c:pt idx="20">
                  <c:v>175.89606326407264</c:v>
                </c:pt>
                <c:pt idx="21">
                  <c:v>184.89996629966015</c:v>
                </c:pt>
                <c:pt idx="22">
                  <c:v>208.83844720719233</c:v>
                </c:pt>
                <c:pt idx="23">
                  <c:v>239.10666832052294</c:v>
                </c:pt>
              </c:numCache>
            </c:numRef>
          </c:val>
          <c:extLst xmlns:c16r2="http://schemas.microsoft.com/office/drawing/2015/06/chart">
            <c:ext xmlns:c16="http://schemas.microsoft.com/office/drawing/2014/chart" uri="{C3380CC4-5D6E-409C-BE32-E72D297353CC}">
              <c16:uniqueId val="{0000000F-28CB-496F-91F2-44B65BB9F481}"/>
            </c:ext>
          </c:extLst>
        </c:ser>
        <c:dLbls>
          <c:showLegendKey val="0"/>
          <c:showVal val="0"/>
          <c:showCatName val="0"/>
          <c:showSerName val="0"/>
          <c:showPercent val="0"/>
          <c:showBubbleSize val="0"/>
        </c:dLbls>
        <c:gapWidth val="55"/>
        <c:overlap val="100"/>
        <c:axId val="233628336"/>
        <c:axId val="233628896"/>
      </c:barChart>
      <c:catAx>
        <c:axId val="233628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150"/>
            </a:pPr>
            <a:endParaRPr lang="el-GR"/>
          </a:p>
        </c:txPr>
        <c:crossAx val="233628896"/>
        <c:crosses val="autoZero"/>
        <c:auto val="1"/>
        <c:lblAlgn val="ctr"/>
        <c:lblOffset val="100"/>
        <c:noMultiLvlLbl val="0"/>
      </c:catAx>
      <c:valAx>
        <c:axId val="233628896"/>
        <c:scaling>
          <c:orientation val="minMax"/>
        </c:scaling>
        <c:delete val="0"/>
        <c:axPos val="b"/>
        <c:title>
          <c:tx>
            <c:rich>
              <a:bodyPr rot="0" vert="horz"/>
              <a:lstStyle/>
              <a:p>
                <a:pPr>
                  <a:defRPr/>
                </a:pPr>
                <a:r>
                  <a:rPr lang="el-GR"/>
                  <a:t>€</a:t>
                </a:r>
                <a:endParaRPr lang="en-GB"/>
              </a:p>
            </c:rich>
          </c:tx>
          <c:layout>
            <c:manualLayout>
              <c:xMode val="edge"/>
              <c:yMode val="edge"/>
              <c:x val="0.96755693741216331"/>
              <c:y val="0.91603209716142708"/>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vert="horz"/>
          <a:lstStyle/>
          <a:p>
            <a:pPr>
              <a:defRPr/>
            </a:pPr>
            <a:endParaRPr lang="el-GR"/>
          </a:p>
        </c:txPr>
        <c:crossAx val="2336283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495573790715388E-2"/>
          <c:y val="0.10617572407431514"/>
          <c:w val="0.88599497186028409"/>
          <c:h val="0.73351191308314345"/>
        </c:manualLayout>
      </c:layout>
      <c:lineChart>
        <c:grouping val="standard"/>
        <c:varyColors val="0"/>
        <c:ser>
          <c:idx val="0"/>
          <c:order val="0"/>
          <c:tx>
            <c:strRef>
              <c:f>'24-yes'!$A$3</c:f>
              <c:strCache>
                <c:ptCount val="1"/>
                <c:pt idx="0">
                  <c:v>Ελλάδα</c:v>
                </c:pt>
              </c:strCache>
            </c:strRef>
          </c:tx>
          <c:spPr>
            <a:ln w="34925" cap="rnd">
              <a:solidFill>
                <a:srgbClr val="00B0F0"/>
              </a:solidFill>
              <a:round/>
            </a:ln>
            <a:effectLst/>
          </c:spPr>
          <c:marker>
            <c:symbol val="none"/>
          </c:marker>
          <c:dLbls>
            <c:dLbl>
              <c:idx val="1"/>
              <c:delete val="1"/>
              <c:extLst xmlns:c16r2="http://schemas.microsoft.com/office/drawing/2015/06/chart">
                <c:ext xmlns:c16="http://schemas.microsoft.com/office/drawing/2014/chart" uri="{C3380CC4-5D6E-409C-BE32-E72D297353CC}">
                  <c16:uniqueId val="{00000000-C764-412E-9D32-613E14B378A7}"/>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1-C764-412E-9D32-613E14B378A7}"/>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2-C764-412E-9D32-613E14B378A7}"/>
                </c:ext>
                <c:ext xmlns:c15="http://schemas.microsoft.com/office/drawing/2012/chart" uri="{CE6537A1-D6FC-4f65-9D91-7224C49458BB}"/>
              </c:extLst>
            </c:dLbl>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'24-yes'!$B$2:$J$2</c:f>
              <c:strCache>
                <c:ptCount val="9"/>
                <c:pt idx="0">
                  <c:v>2009</c:v>
                </c:pt>
                <c:pt idx="1">
                  <c:v>2010</c:v>
                </c:pt>
                <c:pt idx="2">
                  <c:v>2011</c:v>
                </c:pt>
                <c:pt idx="3">
                  <c:v>2012</c:v>
                </c:pt>
                <c:pt idx="4">
                  <c:v>2013</c:v>
                </c:pt>
                <c:pt idx="5">
                  <c:v>2014</c:v>
                </c:pt>
                <c:pt idx="6">
                  <c:v>2015</c:v>
                </c:pt>
                <c:pt idx="7">
                  <c:v>2016</c:v>
                </c:pt>
                <c:pt idx="8">
                  <c:v>2017</c:v>
                </c:pt>
              </c:strCache>
            </c:strRef>
          </c:cat>
          <c:val>
            <c:numRef>
              <c:f>'24-yes'!$B$3:$J$3</c:f>
              <c:numCache>
                <c:formatCode>0.0%</c:formatCode>
                <c:ptCount val="9"/>
                <c:pt idx="0">
                  <c:v>2.0101488543544467E-2</c:v>
                </c:pt>
                <c:pt idx="1">
                  <c:v>2.1164112596745409E-2</c:v>
                </c:pt>
                <c:pt idx="2">
                  <c:v>2.1079863729170176E-2</c:v>
                </c:pt>
                <c:pt idx="3">
                  <c:v>1.7977264062082415E-2</c:v>
                </c:pt>
                <c:pt idx="4">
                  <c:v>1.3711879540093981E-2</c:v>
                </c:pt>
                <c:pt idx="5">
                  <c:v>1.0940027370960476E-2</c:v>
                </c:pt>
                <c:pt idx="6">
                  <c:v>1.1149220572903738E-2</c:v>
                </c:pt>
                <c:pt idx="7">
                  <c:v>1.1515231355803996E-2</c:v>
                </c:pt>
                <c:pt idx="8">
                  <c:v>1.1848076991370431E-2</c:v>
                </c:pt>
              </c:numCache>
            </c:numRef>
          </c:val>
          <c:smooth val="0"/>
          <c:extLst xmlns:c16r2="http://schemas.microsoft.com/office/drawing/2015/06/chart">
            <c:ext xmlns:c16="http://schemas.microsoft.com/office/drawing/2014/chart" uri="{C3380CC4-5D6E-409C-BE32-E72D297353CC}">
              <c16:uniqueId val="{00000003-C764-412E-9D32-613E14B378A7}"/>
            </c:ext>
          </c:extLst>
        </c:ser>
        <c:ser>
          <c:idx val="1"/>
          <c:order val="1"/>
          <c:tx>
            <c:strRef>
              <c:f>'24-yes'!$A$4</c:f>
              <c:strCache>
                <c:ptCount val="1"/>
                <c:pt idx="0">
                  <c:v>ΕΕ22</c:v>
                </c:pt>
              </c:strCache>
            </c:strRef>
          </c:tx>
          <c:spPr>
            <a:ln w="22225" cap="rnd">
              <a:solidFill>
                <a:srgbClr val="002060"/>
              </a:solidFill>
              <a:prstDash val="sysDot"/>
              <a:round/>
            </a:ln>
            <a:effectLst/>
          </c:spPr>
          <c:marker>
            <c:symbol val="none"/>
          </c:marker>
          <c:dLbls>
            <c:dLbl>
              <c:idx val="1"/>
              <c:delete val="1"/>
              <c:extLst xmlns:c16r2="http://schemas.microsoft.com/office/drawing/2015/06/chart">
                <c:ext xmlns:c16="http://schemas.microsoft.com/office/drawing/2014/chart" uri="{C3380CC4-5D6E-409C-BE32-E72D297353CC}">
                  <c16:uniqueId val="{00000004-C764-412E-9D32-613E14B378A7}"/>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5-C764-412E-9D32-613E14B378A7}"/>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6-C764-412E-9D32-613E14B378A7}"/>
                </c:ext>
                <c:ext xmlns:c15="http://schemas.microsoft.com/office/drawing/2012/chart" uri="{CE6537A1-D6FC-4f65-9D91-7224C49458BB}"/>
              </c:extLst>
            </c:dLbl>
            <c:dLbl>
              <c:idx val="5"/>
              <c:layout>
                <c:manualLayout>
                  <c:x val="-4.6661500685850441E-2"/>
                  <c:y val="-1.941967529986439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764-412E-9D32-613E14B378A7}"/>
                </c:ext>
                <c:ext xmlns:c15="http://schemas.microsoft.com/office/drawing/2012/chart" uri="{CE6537A1-D6FC-4f65-9D91-7224C49458BB}"/>
              </c:extLst>
            </c:dLbl>
            <c:dLbl>
              <c:idx val="6"/>
              <c:layout>
                <c:manualLayout>
                  <c:x val="-4.42553409168416E-2"/>
                  <c:y val="-2.322557444353708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C764-412E-9D32-613E14B378A7}"/>
                </c:ex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'24-yes'!$B$2:$J$2</c:f>
              <c:strCache>
                <c:ptCount val="9"/>
                <c:pt idx="0">
                  <c:v>2009</c:v>
                </c:pt>
                <c:pt idx="1">
                  <c:v>2010</c:v>
                </c:pt>
                <c:pt idx="2">
                  <c:v>2011</c:v>
                </c:pt>
                <c:pt idx="3">
                  <c:v>2012</c:v>
                </c:pt>
                <c:pt idx="4">
                  <c:v>2013</c:v>
                </c:pt>
                <c:pt idx="5">
                  <c:v>2014</c:v>
                </c:pt>
                <c:pt idx="6">
                  <c:v>2015</c:v>
                </c:pt>
                <c:pt idx="7">
                  <c:v>2016</c:v>
                </c:pt>
                <c:pt idx="8">
                  <c:v>2017</c:v>
                </c:pt>
              </c:strCache>
            </c:strRef>
          </c:cat>
          <c:val>
            <c:numRef>
              <c:f>'24-yes'!$B$4:$J$4</c:f>
              <c:numCache>
                <c:formatCode>0.0%</c:formatCode>
                <c:ptCount val="9"/>
                <c:pt idx="0">
                  <c:v>1.1342920744470492E-2</c:v>
                </c:pt>
                <c:pt idx="1">
                  <c:v>1.10730745436457E-2</c:v>
                </c:pt>
                <c:pt idx="2">
                  <c:v>1.0453490414497259E-2</c:v>
                </c:pt>
                <c:pt idx="3">
                  <c:v>1.0105858270309249E-2</c:v>
                </c:pt>
                <c:pt idx="4">
                  <c:v>9.9038492753965816E-3</c:v>
                </c:pt>
                <c:pt idx="5">
                  <c:v>1.0060662918875744E-2</c:v>
                </c:pt>
                <c:pt idx="6">
                  <c:v>1.0054569884040621E-2</c:v>
                </c:pt>
                <c:pt idx="7">
                  <c:v>1.0201798703651727E-2</c:v>
                </c:pt>
                <c:pt idx="8">
                  <c:v>1.0073849572186131E-2</c:v>
                </c:pt>
              </c:numCache>
            </c:numRef>
          </c:val>
          <c:smooth val="0"/>
          <c:extLst xmlns:c16r2="http://schemas.microsoft.com/office/drawing/2015/06/chart">
            <c:ext xmlns:c16="http://schemas.microsoft.com/office/drawing/2014/chart" uri="{C3380CC4-5D6E-409C-BE32-E72D297353CC}">
              <c16:uniqueId val="{00000009-C764-412E-9D32-613E14B378A7}"/>
            </c:ext>
          </c:extLst>
        </c:ser>
        <c:ser>
          <c:idx val="2"/>
          <c:order val="2"/>
          <c:tx>
            <c:strRef>
              <c:f>'24-yes'!$A$5</c:f>
              <c:strCache>
                <c:ptCount val="1"/>
                <c:pt idx="0">
                  <c:v>Νότιες Χώρες</c:v>
                </c:pt>
              </c:strCache>
            </c:strRef>
          </c:tx>
          <c:spPr>
            <a:ln w="22225" cap="rnd">
              <a:solidFill>
                <a:schemeClr val="accent6">
                  <a:lumMod val="50000"/>
                </a:schemeClr>
              </a:solidFill>
              <a:prstDash val="dash"/>
              <a:round/>
            </a:ln>
            <a:effectLst/>
          </c:spPr>
          <c:marker>
            <c:symbol val="none"/>
          </c:marker>
          <c:dLbls>
            <c:dLbl>
              <c:idx val="1"/>
              <c:delete val="1"/>
              <c:extLst xmlns:c16r2="http://schemas.microsoft.com/office/drawing/2015/06/chart">
                <c:ext xmlns:c16="http://schemas.microsoft.com/office/drawing/2014/chart" uri="{C3380CC4-5D6E-409C-BE32-E72D297353CC}">
                  <c16:uniqueId val="{0000000A-C764-412E-9D32-613E14B378A7}"/>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B-C764-412E-9D32-613E14B378A7}"/>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C-C764-412E-9D32-613E14B378A7}"/>
                </c:ext>
                <c:ext xmlns:c15="http://schemas.microsoft.com/office/drawing/2012/chart" uri="{CE6537A1-D6FC-4f65-9D91-7224C49458BB}"/>
              </c:extLst>
            </c:dLbl>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'24-yes'!$B$2:$J$2</c:f>
              <c:strCache>
                <c:ptCount val="9"/>
                <c:pt idx="0">
                  <c:v>2009</c:v>
                </c:pt>
                <c:pt idx="1">
                  <c:v>2010</c:v>
                </c:pt>
                <c:pt idx="2">
                  <c:v>2011</c:v>
                </c:pt>
                <c:pt idx="3">
                  <c:v>2012</c:v>
                </c:pt>
                <c:pt idx="4">
                  <c:v>2013</c:v>
                </c:pt>
                <c:pt idx="5">
                  <c:v>2014</c:v>
                </c:pt>
                <c:pt idx="6">
                  <c:v>2015</c:v>
                </c:pt>
                <c:pt idx="7">
                  <c:v>2016</c:v>
                </c:pt>
                <c:pt idx="8">
                  <c:v>2017</c:v>
                </c:pt>
              </c:strCache>
            </c:strRef>
          </c:cat>
          <c:val>
            <c:numRef>
              <c:f>'24-yes'!$B$5:$J$5</c:f>
              <c:numCache>
                <c:formatCode>0.0%</c:formatCode>
                <c:ptCount val="9"/>
                <c:pt idx="0">
                  <c:v>1.0523926669174288E-2</c:v>
                </c:pt>
                <c:pt idx="1">
                  <c:v>1.0455077273713816E-2</c:v>
                </c:pt>
                <c:pt idx="2">
                  <c:v>9.5956999783466355E-3</c:v>
                </c:pt>
                <c:pt idx="3">
                  <c:v>9.4254656601965355E-3</c:v>
                </c:pt>
                <c:pt idx="4">
                  <c:v>9.4670889915143448E-3</c:v>
                </c:pt>
                <c:pt idx="5">
                  <c:v>9.4890667693521939E-3</c:v>
                </c:pt>
                <c:pt idx="6">
                  <c:v>9.7274398274391563E-3</c:v>
                </c:pt>
                <c:pt idx="7">
                  <c:v>9.6395696562408453E-3</c:v>
                </c:pt>
                <c:pt idx="8">
                  <c:v>9.4485693488421188E-3</c:v>
                </c:pt>
              </c:numCache>
            </c:numRef>
          </c:val>
          <c:smooth val="0"/>
          <c:extLst xmlns:c16r2="http://schemas.microsoft.com/office/drawing/2015/06/chart">
            <c:ext xmlns:c16="http://schemas.microsoft.com/office/drawing/2014/chart" uri="{C3380CC4-5D6E-409C-BE32-E72D297353CC}">
              <c16:uniqueId val="{0000000D-C764-412E-9D32-613E14B378A7}"/>
            </c:ext>
          </c:extLst>
        </c:ser>
        <c:dLbls>
          <c:showLegendKey val="0"/>
          <c:showVal val="1"/>
          <c:showCatName val="0"/>
          <c:showSerName val="0"/>
          <c:showPercent val="0"/>
          <c:showBubbleSize val="0"/>
        </c:dLbls>
        <c:smooth val="0"/>
        <c:axId val="233632256"/>
        <c:axId val="233632816"/>
      </c:lineChart>
      <c:catAx>
        <c:axId val="233632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vert="horz"/>
          <a:lstStyle/>
          <a:p>
            <a:pPr>
              <a:defRPr/>
            </a:pPr>
            <a:endParaRPr lang="el-GR"/>
          </a:p>
        </c:txPr>
        <c:crossAx val="233632816"/>
        <c:crosses val="autoZero"/>
        <c:auto val="1"/>
        <c:lblAlgn val="ctr"/>
        <c:lblOffset val="100"/>
        <c:noMultiLvlLbl val="0"/>
      </c:catAx>
      <c:valAx>
        <c:axId val="233632816"/>
        <c:scaling>
          <c:orientation val="minMax"/>
          <c:min val="0"/>
        </c:scaling>
        <c:delete val="0"/>
        <c:axPos val="l"/>
        <c:title>
          <c:tx>
            <c:rich>
              <a:bodyPr rot="0"/>
              <a:lstStyle/>
              <a:p>
                <a:pPr>
                  <a:defRPr/>
                </a:pPr>
                <a:r>
                  <a:rPr lang="en-US"/>
                  <a:t>% </a:t>
                </a:r>
                <a:r>
                  <a:rPr lang="el-GR"/>
                  <a:t>ΑΕΠ</a:t>
                </a:r>
                <a:endParaRPr lang="en-US"/>
              </a:p>
            </c:rich>
          </c:tx>
          <c:layout>
            <c:manualLayout>
              <c:xMode val="edge"/>
              <c:yMode val="edge"/>
              <c:x val="1.1251758087201125E-2"/>
              <c:y val="7.7690260588194034E-3"/>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l-GR"/>
          </a:p>
        </c:txPr>
        <c:crossAx val="233632256"/>
        <c:crosses val="autoZero"/>
        <c:crossBetween val="between"/>
      </c:valAx>
      <c:spPr>
        <a:noFill/>
        <a:ln>
          <a:noFill/>
        </a:ln>
        <a:effectLst/>
      </c:spPr>
    </c:plotArea>
    <c:legend>
      <c:legendPos val="b"/>
      <c:layout>
        <c:manualLayout>
          <c:xMode val="edge"/>
          <c:yMode val="edge"/>
          <c:x val="0.22562846451473301"/>
          <c:y val="0.93577500243487644"/>
          <c:w val="0.54874288116661085"/>
          <c:h val="6.4224997565123579E-2"/>
        </c:manualLayout>
      </c:layout>
      <c:overlay val="0"/>
      <c:spPr>
        <a:noFill/>
        <a:ln>
          <a:noFill/>
        </a:ln>
        <a:effectLst/>
      </c:spPr>
      <c:txPr>
        <a:bodyPr rot="0" vert="horz"/>
        <a:lstStyle/>
        <a:p>
          <a:pPr>
            <a:defRPr/>
          </a:pPr>
          <a:endParaRPr lang="el-GR"/>
        </a:p>
      </c:txPr>
    </c:legend>
    <c:plotVisOnly val="1"/>
    <c:dispBlanksAs val="gap"/>
    <c:showDLblsOverMax val="0"/>
  </c:chart>
  <c:spPr>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005853965679839E-2"/>
          <c:y val="3.5789838124764779E-2"/>
          <c:w val="0.90962312432095405"/>
          <c:h val="0.82908593087598503"/>
        </c:manualLayout>
      </c:layout>
      <c:barChart>
        <c:barDir val="col"/>
        <c:grouping val="stacked"/>
        <c:varyColors val="0"/>
        <c:ser>
          <c:idx val="0"/>
          <c:order val="0"/>
          <c:tx>
            <c:strRef>
              <c:f>'[FF2019-figures 03-03-2020.xlsx]25-new'!$B$2</c:f>
              <c:strCache>
                <c:ptCount val="1"/>
                <c:pt idx="0">
                  <c:v>Δημόσια εξωνοσοκομειακή φαρμακευτική δαπάνη</c:v>
                </c:pt>
              </c:strCache>
            </c:strRef>
          </c:tx>
          <c:spPr>
            <a:solidFill>
              <a:srgbClr val="0070C0"/>
            </a:solidFill>
          </c:spPr>
          <c:invertIfNegative val="0"/>
          <c:dLbls>
            <c:spPr>
              <a:noFill/>
              <a:ln w="25400" cap="flat" cmpd="sng" algn="ctr">
                <a:noFill/>
                <a:prstDash val="solid"/>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'[FF2019-figures 03-03-2020.xlsx]25-new'!$A$3:$A$13</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'[FF2019-figures 03-03-2020.xlsx]25-new'!$B$3:$B$13</c:f>
              <c:numCache>
                <c:formatCode>_(* #,##0_);_(* \(#,##0\);_(* "-"??_);_(@_)</c:formatCode>
                <c:ptCount val="11"/>
                <c:pt idx="0">
                  <c:v>5108</c:v>
                </c:pt>
                <c:pt idx="1">
                  <c:v>4522</c:v>
                </c:pt>
                <c:pt idx="2">
                  <c:v>3750</c:v>
                </c:pt>
                <c:pt idx="3">
                  <c:v>2880</c:v>
                </c:pt>
                <c:pt idx="4">
                  <c:v>2371</c:v>
                </c:pt>
                <c:pt idx="5">
                  <c:v>2000</c:v>
                </c:pt>
                <c:pt idx="6">
                  <c:v>2000</c:v>
                </c:pt>
                <c:pt idx="7">
                  <c:v>1945</c:v>
                </c:pt>
                <c:pt idx="8">
                  <c:v>1945</c:v>
                </c:pt>
                <c:pt idx="9">
                  <c:v>1945</c:v>
                </c:pt>
                <c:pt idx="10">
                  <c:v>1945</c:v>
                </c:pt>
              </c:numCache>
            </c:numRef>
          </c:val>
          <c:extLst xmlns:c16r2="http://schemas.microsoft.com/office/drawing/2015/06/chart">
            <c:ext xmlns:c16="http://schemas.microsoft.com/office/drawing/2014/chart" uri="{C3380CC4-5D6E-409C-BE32-E72D297353CC}">
              <c16:uniqueId val="{00000000-6671-417A-8FF8-110666388F76}"/>
            </c:ext>
          </c:extLst>
        </c:ser>
        <c:ser>
          <c:idx val="2"/>
          <c:order val="1"/>
          <c:tx>
            <c:strRef>
              <c:f>'[FF2019-figures 03-03-2020.xlsx]25-new'!$D$2</c:f>
              <c:strCache>
                <c:ptCount val="1"/>
                <c:pt idx="0">
                  <c:v>Rebates</c:v>
                </c:pt>
              </c:strCache>
            </c:strRef>
          </c:tx>
          <c:spPr>
            <a:solidFill>
              <a:srgbClr val="00B050"/>
            </a:solidFill>
          </c:spPr>
          <c:invertIfNegative val="0"/>
          <c:dLbls>
            <c:spPr>
              <a:noFill/>
              <a:ln w="6350" cap="flat" cmpd="sng" algn="ctr">
                <a:noFill/>
                <a:prstDash val="solid"/>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'[FF2019-figures 03-03-2020.xlsx]25-new'!$A$3:$A$13</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'[FF2019-figures 03-03-2020.xlsx]25-new'!$D$3:$D$13</c:f>
              <c:numCache>
                <c:formatCode>General</c:formatCode>
                <c:ptCount val="11"/>
                <c:pt idx="0">
                  <c:v>92</c:v>
                </c:pt>
                <c:pt idx="1">
                  <c:v>78</c:v>
                </c:pt>
                <c:pt idx="2">
                  <c:v>250</c:v>
                </c:pt>
                <c:pt idx="3">
                  <c:v>193</c:v>
                </c:pt>
                <c:pt idx="4">
                  <c:v>177</c:v>
                </c:pt>
                <c:pt idx="5" formatCode="0">
                  <c:v>226</c:v>
                </c:pt>
                <c:pt idx="6" formatCode="0">
                  <c:v>300</c:v>
                </c:pt>
                <c:pt idx="7" formatCode="0">
                  <c:v>300</c:v>
                </c:pt>
                <c:pt idx="8" formatCode="0">
                  <c:v>415</c:v>
                </c:pt>
                <c:pt idx="9">
                  <c:v>450</c:v>
                </c:pt>
                <c:pt idx="10">
                  <c:v>550</c:v>
                </c:pt>
              </c:numCache>
            </c:numRef>
          </c:val>
          <c:extLst xmlns:c16r2="http://schemas.microsoft.com/office/drawing/2015/06/chart">
            <c:ext xmlns:c16="http://schemas.microsoft.com/office/drawing/2014/chart" uri="{C3380CC4-5D6E-409C-BE32-E72D297353CC}">
              <c16:uniqueId val="{00000001-6671-417A-8FF8-110666388F76}"/>
            </c:ext>
          </c:extLst>
        </c:ser>
        <c:ser>
          <c:idx val="3"/>
          <c:order val="2"/>
          <c:tx>
            <c:strRef>
              <c:f>'[FF2019-figures 03-03-2020.xlsx]25-new'!$E$2</c:f>
              <c:strCache>
                <c:ptCount val="1"/>
                <c:pt idx="0">
                  <c:v>Clawback</c:v>
                </c:pt>
              </c:strCache>
            </c:strRef>
          </c:tx>
          <c:spPr>
            <a:solidFill>
              <a:srgbClr val="C00000"/>
            </a:solidFill>
          </c:spPr>
          <c:invertIfNegative val="0"/>
          <c:dLbls>
            <c:dLbl>
              <c:idx val="3"/>
              <c:layout>
                <c:manualLayout>
                  <c:x val="-4.0248345878262983E-17"/>
                  <c:y val="-2.874634257491774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671-417A-8FF8-110666388F76}"/>
                </c:ext>
                <c:ext xmlns:c15="http://schemas.microsoft.com/office/drawing/2012/chart" uri="{CE6537A1-D6FC-4f65-9D91-7224C49458BB}"/>
              </c:extLst>
            </c:dLbl>
            <c:dLbl>
              <c:idx val="4"/>
              <c:layout>
                <c:manualLayout>
                  <c:x val="0"/>
                  <c:y val="-2.8746342574917857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671-417A-8FF8-110666388F76}"/>
                </c:ext>
                <c:ext xmlns:c15="http://schemas.microsoft.com/office/drawing/2012/chart" uri="{CE6537A1-D6FC-4f65-9D91-7224C49458BB}"/>
              </c:extLst>
            </c:dLbl>
            <c:dLbl>
              <c:idx val="5"/>
              <c:layout>
                <c:manualLayout>
                  <c:x val="0"/>
                  <c:y val="-3.5134418702677306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671-417A-8FF8-110666388F76}"/>
                </c:ext>
                <c:ext xmlns:c15="http://schemas.microsoft.com/office/drawing/2012/chart" uri="{CE6537A1-D6FC-4f65-9D91-7224C49458BB}"/>
              </c:extLst>
            </c:dLbl>
            <c:spPr>
              <a:noFill/>
              <a:ln w="6350" cap="flat" cmpd="sng" algn="ctr">
                <a:noFill/>
                <a:prstDash val="solid"/>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'[FF2019-figures 03-03-2020.xlsx]25-new'!$A$3:$A$13</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'[FF2019-figures 03-03-2020.xlsx]25-new'!$E$3:$E$13</c:f>
              <c:numCache>
                <c:formatCode>General</c:formatCode>
                <c:ptCount val="11"/>
                <c:pt idx="3">
                  <c:v>79</c:v>
                </c:pt>
                <c:pt idx="4">
                  <c:v>152</c:v>
                </c:pt>
                <c:pt idx="5">
                  <c:v>202</c:v>
                </c:pt>
                <c:pt idx="6">
                  <c:v>320</c:v>
                </c:pt>
                <c:pt idx="7" formatCode="0">
                  <c:v>450.9</c:v>
                </c:pt>
                <c:pt idx="8">
                  <c:v>478</c:v>
                </c:pt>
                <c:pt idx="9">
                  <c:v>572</c:v>
                </c:pt>
                <c:pt idx="10">
                  <c:v>800</c:v>
                </c:pt>
              </c:numCache>
            </c:numRef>
          </c:val>
          <c:extLst xmlns:c16r2="http://schemas.microsoft.com/office/drawing/2015/06/chart">
            <c:ext xmlns:c16="http://schemas.microsoft.com/office/drawing/2014/chart" uri="{C3380CC4-5D6E-409C-BE32-E72D297353CC}">
              <c16:uniqueId val="{00000005-6671-417A-8FF8-110666388F76}"/>
            </c:ext>
          </c:extLst>
        </c:ser>
        <c:dLbls>
          <c:showLegendKey val="0"/>
          <c:showVal val="1"/>
          <c:showCatName val="0"/>
          <c:showSerName val="0"/>
          <c:showPercent val="0"/>
          <c:showBubbleSize val="0"/>
        </c:dLbls>
        <c:gapWidth val="39"/>
        <c:overlap val="100"/>
        <c:axId val="232767168"/>
        <c:axId val="232767728"/>
      </c:barChart>
      <c:catAx>
        <c:axId val="232767168"/>
        <c:scaling>
          <c:orientation val="minMax"/>
        </c:scaling>
        <c:delete val="0"/>
        <c:axPos val="b"/>
        <c:majorGridlines>
          <c:spPr>
            <a:ln>
              <a:solidFill>
                <a:sysClr val="window" lastClr="FFFFFF">
                  <a:lumMod val="65000"/>
                </a:sysClr>
              </a:solidFill>
              <a:prstDash val="dash"/>
            </a:ln>
          </c:spPr>
        </c:majorGridlines>
        <c:numFmt formatCode="General" sourceLinked="0"/>
        <c:majorTickMark val="out"/>
        <c:minorTickMark val="none"/>
        <c:tickLblPos val="low"/>
        <c:crossAx val="232767728"/>
        <c:crosses val="autoZero"/>
        <c:auto val="1"/>
        <c:lblAlgn val="ctr"/>
        <c:lblOffset val="100"/>
        <c:noMultiLvlLbl val="0"/>
      </c:catAx>
      <c:valAx>
        <c:axId val="232767728"/>
        <c:scaling>
          <c:orientation val="minMax"/>
        </c:scaling>
        <c:delete val="0"/>
        <c:axPos val="l"/>
        <c:title>
          <c:tx>
            <c:rich>
              <a:bodyPr rot="0" vert="horz"/>
              <a:lstStyle/>
              <a:p>
                <a:pPr>
                  <a:defRPr/>
                </a:pPr>
                <a:r>
                  <a:rPr lang="el-GR"/>
                  <a:t>εκατ.ευρώ</a:t>
                </a:r>
                <a:endParaRPr lang="en-US"/>
              </a:p>
            </c:rich>
          </c:tx>
          <c:layout>
            <c:manualLayout>
              <c:xMode val="edge"/>
              <c:yMode val="edge"/>
              <c:x val="4.7940931286657789E-4"/>
              <c:y val="4.2098084270874629E-2"/>
            </c:manualLayout>
          </c:layout>
          <c:overlay val="0"/>
          <c:spPr>
            <a:noFill/>
            <a:ln w="25400">
              <a:noFill/>
            </a:ln>
          </c:spPr>
        </c:title>
        <c:numFmt formatCode="#,##0" sourceLinked="0"/>
        <c:majorTickMark val="out"/>
        <c:minorTickMark val="none"/>
        <c:tickLblPos val="nextTo"/>
        <c:crossAx val="232767168"/>
        <c:crosses val="autoZero"/>
        <c:crossBetween val="between"/>
      </c:valAx>
    </c:plotArea>
    <c:legend>
      <c:legendPos val="b"/>
      <c:layout>
        <c:manualLayout>
          <c:xMode val="edge"/>
          <c:yMode val="edge"/>
          <c:x val="2.4743137154512895E-3"/>
          <c:y val="0.93431198870456844"/>
          <c:w val="0.99152783772897601"/>
          <c:h val="6.5688011295431586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356456738244522E-2"/>
          <c:y val="9.3686978109514332E-2"/>
          <c:w val="0.82707491874396533"/>
          <c:h val="0.61878997469037123"/>
        </c:manualLayout>
      </c:layout>
      <c:barChart>
        <c:barDir val="col"/>
        <c:grouping val="stacked"/>
        <c:varyColors val="0"/>
        <c:ser>
          <c:idx val="0"/>
          <c:order val="0"/>
          <c:tx>
            <c:strRef>
              <c:f>'26 '!$J$2</c:f>
              <c:strCache>
                <c:ptCount val="1"/>
                <c:pt idx="0">
                  <c:v>Δημόσια φαρμακευτική δαπάνη</c:v>
                </c:pt>
              </c:strCache>
            </c:strRef>
          </c:tx>
          <c:spPr>
            <a:solidFill>
              <a:srgbClr val="0070C0"/>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 '!$I$6:$I$13</c:f>
              <c:strCache>
                <c:ptCount val="8"/>
                <c:pt idx="0">
                  <c:v>2012</c:v>
                </c:pt>
                <c:pt idx="1">
                  <c:v>2013</c:v>
                </c:pt>
                <c:pt idx="2">
                  <c:v>2014</c:v>
                </c:pt>
                <c:pt idx="3">
                  <c:v>2015</c:v>
                </c:pt>
                <c:pt idx="4">
                  <c:v>2016</c:v>
                </c:pt>
                <c:pt idx="5">
                  <c:v>2017</c:v>
                </c:pt>
                <c:pt idx="6">
                  <c:v>2018</c:v>
                </c:pt>
                <c:pt idx="7">
                  <c:v>2019*</c:v>
                </c:pt>
              </c:strCache>
            </c:strRef>
          </c:cat>
          <c:val>
            <c:numRef>
              <c:f>'26 '!$J$6:$J$13</c:f>
              <c:numCache>
                <c:formatCode>#,##0</c:formatCode>
                <c:ptCount val="8"/>
                <c:pt idx="0">
                  <c:v>2880000000</c:v>
                </c:pt>
                <c:pt idx="1">
                  <c:v>2371000000</c:v>
                </c:pt>
                <c:pt idx="2">
                  <c:v>2000000000</c:v>
                </c:pt>
                <c:pt idx="3">
                  <c:v>2000000000</c:v>
                </c:pt>
                <c:pt idx="4">
                  <c:v>1945000000</c:v>
                </c:pt>
                <c:pt idx="5">
                  <c:v>1945000000</c:v>
                </c:pt>
                <c:pt idx="6">
                  <c:v>1945000000</c:v>
                </c:pt>
                <c:pt idx="7">
                  <c:v>1945000000</c:v>
                </c:pt>
              </c:numCache>
            </c:numRef>
          </c:val>
          <c:extLst xmlns:c16r2="http://schemas.microsoft.com/office/drawing/2015/06/chart">
            <c:ext xmlns:c16="http://schemas.microsoft.com/office/drawing/2014/chart" uri="{C3380CC4-5D6E-409C-BE32-E72D297353CC}">
              <c16:uniqueId val="{00000000-2DD6-4DEE-B95C-40942F591DDA}"/>
            </c:ext>
          </c:extLst>
        </c:ser>
        <c:ser>
          <c:idx val="2"/>
          <c:order val="2"/>
          <c:tx>
            <c:strRef>
              <c:f>'26 '!$L$2</c:f>
              <c:strCache>
                <c:ptCount val="1"/>
                <c:pt idx="0">
                  <c:v>Συμμετοχή βιομηχανίας </c:v>
                </c:pt>
              </c:strCache>
            </c:strRef>
          </c:tx>
          <c:spPr>
            <a:solidFill>
              <a:srgbClr val="FF0000"/>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 '!$I$6:$I$13</c:f>
              <c:strCache>
                <c:ptCount val="8"/>
                <c:pt idx="0">
                  <c:v>2012</c:v>
                </c:pt>
                <c:pt idx="1">
                  <c:v>2013</c:v>
                </c:pt>
                <c:pt idx="2">
                  <c:v>2014</c:v>
                </c:pt>
                <c:pt idx="3">
                  <c:v>2015</c:v>
                </c:pt>
                <c:pt idx="4">
                  <c:v>2016</c:v>
                </c:pt>
                <c:pt idx="5">
                  <c:v>2017</c:v>
                </c:pt>
                <c:pt idx="6">
                  <c:v>2018</c:v>
                </c:pt>
                <c:pt idx="7">
                  <c:v>2019*</c:v>
                </c:pt>
              </c:strCache>
            </c:strRef>
          </c:cat>
          <c:val>
            <c:numRef>
              <c:f>'26 '!$L$6:$L$13</c:f>
              <c:numCache>
                <c:formatCode>#,##0</c:formatCode>
                <c:ptCount val="8"/>
                <c:pt idx="0">
                  <c:v>272200762</c:v>
                </c:pt>
                <c:pt idx="1">
                  <c:v>329293282</c:v>
                </c:pt>
                <c:pt idx="2">
                  <c:v>428186765</c:v>
                </c:pt>
                <c:pt idx="3">
                  <c:v>620000000</c:v>
                </c:pt>
                <c:pt idx="4">
                  <c:v>751000000</c:v>
                </c:pt>
                <c:pt idx="5">
                  <c:v>893000000</c:v>
                </c:pt>
                <c:pt idx="6">
                  <c:v>1022000000</c:v>
                </c:pt>
                <c:pt idx="7">
                  <c:v>1350000000</c:v>
                </c:pt>
              </c:numCache>
            </c:numRef>
          </c:val>
          <c:extLst xmlns:c16r2="http://schemas.microsoft.com/office/drawing/2015/06/chart">
            <c:ext xmlns:c16="http://schemas.microsoft.com/office/drawing/2014/chart" uri="{C3380CC4-5D6E-409C-BE32-E72D297353CC}">
              <c16:uniqueId val="{00000001-2DD6-4DEE-B95C-40942F591DDA}"/>
            </c:ext>
          </c:extLst>
        </c:ser>
        <c:ser>
          <c:idx val="4"/>
          <c:order val="4"/>
          <c:tx>
            <c:strRef>
              <c:f>'26 '!$N$2</c:f>
              <c:strCache>
                <c:ptCount val="1"/>
                <c:pt idx="0">
                  <c:v>Συμμετοχή ασθενών </c:v>
                </c:pt>
              </c:strCache>
            </c:strRef>
          </c:tx>
          <c:spPr>
            <a:solidFill>
              <a:srgbClr val="00B050"/>
            </a:solidFill>
            <a:ln>
              <a:noFill/>
            </a:ln>
            <a:effectLst/>
          </c:spPr>
          <c:invertIfNegative val="0"/>
          <c:dLbls>
            <c:dLbl>
              <c:idx val="4"/>
              <c:layout>
                <c:manualLayout>
                  <c:x val="-9.3395942225232354E-17"/>
                  <c:y val="-1.768155265114890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DD6-4DEE-B95C-40942F591DDA}"/>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 '!$I$6:$I$13</c:f>
              <c:strCache>
                <c:ptCount val="8"/>
                <c:pt idx="0">
                  <c:v>2012</c:v>
                </c:pt>
                <c:pt idx="1">
                  <c:v>2013</c:v>
                </c:pt>
                <c:pt idx="2">
                  <c:v>2014</c:v>
                </c:pt>
                <c:pt idx="3">
                  <c:v>2015</c:v>
                </c:pt>
                <c:pt idx="4">
                  <c:v>2016</c:v>
                </c:pt>
                <c:pt idx="5">
                  <c:v>2017</c:v>
                </c:pt>
                <c:pt idx="6">
                  <c:v>2018</c:v>
                </c:pt>
                <c:pt idx="7">
                  <c:v>2019*</c:v>
                </c:pt>
              </c:strCache>
            </c:strRef>
          </c:cat>
          <c:val>
            <c:numRef>
              <c:f>'26 '!$N$6:$N$13</c:f>
              <c:numCache>
                <c:formatCode>#,##0</c:formatCode>
                <c:ptCount val="8"/>
                <c:pt idx="0">
                  <c:v>415924402.92000002</c:v>
                </c:pt>
                <c:pt idx="1">
                  <c:v>542619306.24000001</c:v>
                </c:pt>
                <c:pt idx="2">
                  <c:v>622010438.4000001</c:v>
                </c:pt>
                <c:pt idx="3">
                  <c:v>602205678.36000001</c:v>
                </c:pt>
                <c:pt idx="4">
                  <c:v>648007894.31999993</c:v>
                </c:pt>
                <c:pt idx="5">
                  <c:v>616952364.28520012</c:v>
                </c:pt>
                <c:pt idx="6">
                  <c:v>624895740.63559997</c:v>
                </c:pt>
                <c:pt idx="7">
                  <c:v>636010018.03000009</c:v>
                </c:pt>
              </c:numCache>
            </c:numRef>
          </c:val>
          <c:extLst xmlns:c16r2="http://schemas.microsoft.com/office/drawing/2015/06/chart">
            <c:ext xmlns:c16="http://schemas.microsoft.com/office/drawing/2014/chart" uri="{C3380CC4-5D6E-409C-BE32-E72D297353CC}">
              <c16:uniqueId val="{00000003-2DD6-4DEE-B95C-40942F591DDA}"/>
            </c:ext>
          </c:extLst>
        </c:ser>
        <c:dLbls>
          <c:showLegendKey val="0"/>
          <c:showVal val="0"/>
          <c:showCatName val="0"/>
          <c:showSerName val="0"/>
          <c:showPercent val="0"/>
          <c:showBubbleSize val="0"/>
        </c:dLbls>
        <c:gapWidth val="92"/>
        <c:overlap val="100"/>
        <c:axId val="232772768"/>
        <c:axId val="232773328"/>
      </c:barChart>
      <c:lineChart>
        <c:grouping val="standard"/>
        <c:varyColors val="0"/>
        <c:ser>
          <c:idx val="5"/>
          <c:order val="5"/>
          <c:tx>
            <c:strRef>
              <c:f>'26 '!$O$2</c:f>
              <c:strCache>
                <c:ptCount val="1"/>
                <c:pt idx="0">
                  <c:v>Συνολική εξωνοσοκομειακή φαρμακευτική δαπάνη</c:v>
                </c:pt>
              </c:strCache>
            </c:strRef>
          </c:tx>
          <c:spPr>
            <a:ln>
              <a:noFill/>
            </a:ln>
          </c:spPr>
          <c:dLbls>
            <c:dLbl>
              <c:idx val="0"/>
              <c:layout>
                <c:manualLayout>
                  <c:x val="-3.5320091808400636E-2"/>
                  <c:y val="-4.137656913307943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DD6-4DEE-B95C-40942F591DDA}"/>
                </c:ext>
                <c:ext xmlns:c15="http://schemas.microsoft.com/office/drawing/2012/chart" uri="{CE6537A1-D6FC-4f65-9D91-7224C49458BB}"/>
              </c:extLst>
            </c:dLbl>
            <c:dLbl>
              <c:idx val="1"/>
              <c:layout>
                <c:manualLayout>
                  <c:x val="-3.363818267466729E-2"/>
                  <c:y val="-4.13765691330794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DD6-4DEE-B95C-40942F591DDA}"/>
                </c:ext>
                <c:ext xmlns:c15="http://schemas.microsoft.com/office/drawing/2012/chart" uri="{CE6537A1-D6FC-4f65-9D91-7224C49458BB}"/>
              </c:extLst>
            </c:dLbl>
            <c:dLbl>
              <c:idx val="2"/>
              <c:layout>
                <c:manualLayout>
                  <c:x val="-3.0274364407200532E-2"/>
                  <c:y val="-4.455938214331630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DD6-4DEE-B95C-40942F591DDA}"/>
                </c:ext>
                <c:ext xmlns:c15="http://schemas.microsoft.com/office/drawing/2012/chart" uri="{CE6537A1-D6FC-4f65-9D91-7224C49458BB}"/>
              </c:extLst>
            </c:dLbl>
            <c:dLbl>
              <c:idx val="3"/>
              <c:layout>
                <c:manualLayout>
                  <c:x val="-3.1956273540933958E-2"/>
                  <c:y val="-3.819375612284255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DD6-4DEE-B95C-40942F591DDA}"/>
                </c:ext>
                <c:ext xmlns:c15="http://schemas.microsoft.com/office/drawing/2012/chart" uri="{CE6537A1-D6FC-4f65-9D91-7224C49458BB}"/>
              </c:extLst>
            </c:dLbl>
            <c:dLbl>
              <c:idx val="4"/>
              <c:layout>
                <c:manualLayout>
                  <c:x val="-3.1956273540933958E-2"/>
                  <c:y val="-4.13765691330794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2DD6-4DEE-B95C-40942F591DDA}"/>
                </c:ext>
                <c:ext xmlns:c15="http://schemas.microsoft.com/office/drawing/2012/chart" uri="{CE6537A1-D6FC-4f65-9D91-7224C49458BB}"/>
              </c:extLst>
            </c:dLbl>
            <c:dLbl>
              <c:idx val="5"/>
              <c:layout>
                <c:manualLayout>
                  <c:x val="-3.5320091808400622E-2"/>
                  <c:y val="-4.77421951535531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2DD6-4DEE-B95C-40942F591DDA}"/>
                </c:ext>
                <c:ext xmlns:c15="http://schemas.microsoft.com/office/drawing/2012/chart" uri="{CE6537A1-D6FC-4f65-9D91-7224C49458BB}"/>
              </c:extLst>
            </c:dLbl>
            <c:dLbl>
              <c:idx val="6"/>
              <c:layout>
                <c:manualLayout>
                  <c:x val="-3.532009180840074E-2"/>
                  <c:y val="-4.455938214331629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2DD6-4DEE-B95C-40942F591DDA}"/>
                </c:ext>
                <c:ext xmlns:c15="http://schemas.microsoft.com/office/drawing/2012/chart" uri="{CE6537A1-D6FC-4f65-9D91-7224C49458BB}"/>
              </c:extLst>
            </c:dLbl>
            <c:dLbl>
              <c:idx val="7"/>
              <c:layout>
                <c:manualLayout>
                  <c:x val="-3.5320091808400622E-2"/>
                  <c:y val="-4.77421951535531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2DD6-4DEE-B95C-40942F591DDA}"/>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'26 '!$I$6:$I$13</c:f>
              <c:strCache>
                <c:ptCount val="8"/>
                <c:pt idx="0">
                  <c:v>2012</c:v>
                </c:pt>
                <c:pt idx="1">
                  <c:v>2013</c:v>
                </c:pt>
                <c:pt idx="2">
                  <c:v>2014</c:v>
                </c:pt>
                <c:pt idx="3">
                  <c:v>2015</c:v>
                </c:pt>
                <c:pt idx="4">
                  <c:v>2016</c:v>
                </c:pt>
                <c:pt idx="5">
                  <c:v>2017</c:v>
                </c:pt>
                <c:pt idx="6">
                  <c:v>2018</c:v>
                </c:pt>
                <c:pt idx="7">
                  <c:v>2019*</c:v>
                </c:pt>
              </c:strCache>
            </c:strRef>
          </c:cat>
          <c:val>
            <c:numRef>
              <c:f>'26 '!$O$6:$O$13</c:f>
              <c:numCache>
                <c:formatCode>#,##0</c:formatCode>
                <c:ptCount val="8"/>
                <c:pt idx="0">
                  <c:v>3568125164.9200001</c:v>
                </c:pt>
                <c:pt idx="1">
                  <c:v>3242912588.2399998</c:v>
                </c:pt>
                <c:pt idx="2">
                  <c:v>3050197203.4000001</c:v>
                </c:pt>
                <c:pt idx="3">
                  <c:v>3222205678.3600001</c:v>
                </c:pt>
                <c:pt idx="4">
                  <c:v>3344007894.3199997</c:v>
                </c:pt>
                <c:pt idx="5">
                  <c:v>3454952364.2852001</c:v>
                </c:pt>
                <c:pt idx="6">
                  <c:v>3591895740.6356001</c:v>
                </c:pt>
                <c:pt idx="7">
                  <c:v>3931010018.0300002</c:v>
                </c:pt>
              </c:numCache>
            </c:numRef>
          </c:val>
          <c:smooth val="0"/>
          <c:extLst xmlns:c16r2="http://schemas.microsoft.com/office/drawing/2015/06/chart">
            <c:ext xmlns:c16="http://schemas.microsoft.com/office/drawing/2014/chart" uri="{C3380CC4-5D6E-409C-BE32-E72D297353CC}">
              <c16:uniqueId val="{0000000C-2DD6-4DEE-B95C-40942F591DDA}"/>
            </c:ext>
          </c:extLst>
        </c:ser>
        <c:dLbls>
          <c:showLegendKey val="0"/>
          <c:showVal val="0"/>
          <c:showCatName val="0"/>
          <c:showSerName val="0"/>
          <c:showPercent val="0"/>
          <c:showBubbleSize val="0"/>
        </c:dLbls>
        <c:marker val="1"/>
        <c:smooth val="0"/>
        <c:axId val="232772768"/>
        <c:axId val="232773328"/>
      </c:lineChart>
      <c:lineChart>
        <c:grouping val="standard"/>
        <c:varyColors val="0"/>
        <c:ser>
          <c:idx val="1"/>
          <c:order val="1"/>
          <c:tx>
            <c:strRef>
              <c:f>'26 '!$K$2</c:f>
              <c:strCache>
                <c:ptCount val="1"/>
                <c:pt idx="0">
                  <c:v>Μεταβολή δημόσιας εξωνοσοκομειακής φαρμακευτικής δαπάνης (% σωρευτικά από 2012)</c:v>
                </c:pt>
              </c:strCache>
            </c:strRef>
          </c:tx>
          <c:spPr>
            <a:ln w="28575" cap="sq">
              <a:solidFill>
                <a:srgbClr val="0070C0"/>
              </a:solidFill>
              <a:prstDash val="sysDot"/>
              <a:round/>
            </a:ln>
            <a:effectLst/>
          </c:spPr>
          <c:marker>
            <c:symbol val="circle"/>
            <c:size val="5"/>
            <c:spPr>
              <a:solidFill>
                <a:schemeClr val="accent2"/>
              </a:solidFill>
              <a:ln w="9525">
                <a:solidFill>
                  <a:schemeClr val="accent2"/>
                </a:solidFill>
              </a:ln>
              <a:effectLst/>
            </c:spPr>
          </c:marker>
          <c:cat>
            <c:strRef>
              <c:f>'26 '!$I$6:$I$13</c:f>
              <c:strCache>
                <c:ptCount val="8"/>
                <c:pt idx="0">
                  <c:v>2012</c:v>
                </c:pt>
                <c:pt idx="1">
                  <c:v>2013</c:v>
                </c:pt>
                <c:pt idx="2">
                  <c:v>2014</c:v>
                </c:pt>
                <c:pt idx="3">
                  <c:v>2015</c:v>
                </c:pt>
                <c:pt idx="4">
                  <c:v>2016</c:v>
                </c:pt>
                <c:pt idx="5">
                  <c:v>2017</c:v>
                </c:pt>
                <c:pt idx="6">
                  <c:v>2018</c:v>
                </c:pt>
                <c:pt idx="7">
                  <c:v>2019*</c:v>
                </c:pt>
              </c:strCache>
            </c:strRef>
          </c:cat>
          <c:val>
            <c:numRef>
              <c:f>'26 '!$K$6:$K$13</c:f>
              <c:numCache>
                <c:formatCode>0.0%</c:formatCode>
                <c:ptCount val="8"/>
                <c:pt idx="0">
                  <c:v>0</c:v>
                </c:pt>
                <c:pt idx="1">
                  <c:v>-0.17673611111111109</c:v>
                </c:pt>
                <c:pt idx="2">
                  <c:v>-0.30555555555555558</c:v>
                </c:pt>
                <c:pt idx="3">
                  <c:v>-0.30555555555555558</c:v>
                </c:pt>
                <c:pt idx="4">
                  <c:v>-0.32465277777777779</c:v>
                </c:pt>
                <c:pt idx="5">
                  <c:v>-0.32465277777777779</c:v>
                </c:pt>
                <c:pt idx="6">
                  <c:v>-0.32465277777777779</c:v>
                </c:pt>
                <c:pt idx="7">
                  <c:v>-0.32465277777777779</c:v>
                </c:pt>
              </c:numCache>
            </c:numRef>
          </c:val>
          <c:smooth val="0"/>
          <c:extLst xmlns:c16r2="http://schemas.microsoft.com/office/drawing/2015/06/chart">
            <c:ext xmlns:c16="http://schemas.microsoft.com/office/drawing/2014/chart" uri="{C3380CC4-5D6E-409C-BE32-E72D297353CC}">
              <c16:uniqueId val="{0000000D-2DD6-4DEE-B95C-40942F591DDA}"/>
            </c:ext>
          </c:extLst>
        </c:ser>
        <c:ser>
          <c:idx val="3"/>
          <c:order val="3"/>
          <c:tx>
            <c:strRef>
              <c:f>'26 '!$M$2</c:f>
              <c:strCache>
                <c:ptCount val="1"/>
                <c:pt idx="0">
                  <c:v>Μεταβολή συμμετοχής βιομηχανίας στην εξωνοσοκομειακή φαρμακευτική δαπάνη (% σωρευτικά από 2012)</c:v>
                </c:pt>
              </c:strCache>
            </c:strRef>
          </c:tx>
          <c:spPr>
            <a:ln w="28575" cap="rnd">
              <a:solidFill>
                <a:srgbClr val="FFC000"/>
              </a:solidFill>
              <a:prstDash val="sysDot"/>
              <a:round/>
            </a:ln>
            <a:effectLst/>
          </c:spPr>
          <c:marker>
            <c:symbol val="circle"/>
            <c:size val="5"/>
            <c:spPr>
              <a:solidFill>
                <a:srgbClr val="FFFF00"/>
              </a:solidFill>
              <a:ln w="9525">
                <a:solidFill>
                  <a:srgbClr val="FFFF00"/>
                </a:solidFill>
                <a:bevel/>
              </a:ln>
              <a:effectLst/>
            </c:spPr>
          </c:marker>
          <c:dPt>
            <c:idx val="4"/>
            <c:marker>
              <c:spPr>
                <a:solidFill>
                  <a:srgbClr val="FFFF00"/>
                </a:solidFill>
                <a:ln w="22225">
                  <a:solidFill>
                    <a:srgbClr val="FFFF00"/>
                  </a:solidFill>
                  <a:bevel/>
                </a:ln>
                <a:effectLst/>
              </c:spPr>
            </c:marker>
            <c:bubble3D val="0"/>
            <c:extLst xmlns:c16r2="http://schemas.microsoft.com/office/drawing/2015/06/chart">
              <c:ext xmlns:c16="http://schemas.microsoft.com/office/drawing/2014/chart" uri="{C3380CC4-5D6E-409C-BE32-E72D297353CC}">
                <c16:uniqueId val="{0000000E-2DD6-4DEE-B95C-40942F591DDA}"/>
              </c:ext>
            </c:extLst>
          </c:dPt>
          <c:cat>
            <c:strRef>
              <c:f>'26 '!$I$6:$I$13</c:f>
              <c:strCache>
                <c:ptCount val="8"/>
                <c:pt idx="0">
                  <c:v>2012</c:v>
                </c:pt>
                <c:pt idx="1">
                  <c:v>2013</c:v>
                </c:pt>
                <c:pt idx="2">
                  <c:v>2014</c:v>
                </c:pt>
                <c:pt idx="3">
                  <c:v>2015</c:v>
                </c:pt>
                <c:pt idx="4">
                  <c:v>2016</c:v>
                </c:pt>
                <c:pt idx="5">
                  <c:v>2017</c:v>
                </c:pt>
                <c:pt idx="6">
                  <c:v>2018</c:v>
                </c:pt>
                <c:pt idx="7">
                  <c:v>2019*</c:v>
                </c:pt>
              </c:strCache>
            </c:strRef>
          </c:cat>
          <c:val>
            <c:numRef>
              <c:f>'26 '!$M$6:$M$13</c:f>
              <c:numCache>
                <c:formatCode>0%</c:formatCode>
                <c:ptCount val="8"/>
                <c:pt idx="0">
                  <c:v>0</c:v>
                </c:pt>
                <c:pt idx="1">
                  <c:v>0.20974415934956125</c:v>
                </c:pt>
                <c:pt idx="2">
                  <c:v>0.57305498285122369</c:v>
                </c:pt>
                <c:pt idx="3">
                  <c:v>1.277730581812258</c:v>
                </c:pt>
                <c:pt idx="4">
                  <c:v>1.7589930111951708</c:v>
                </c:pt>
                <c:pt idx="5">
                  <c:v>2.2806667896102364</c:v>
                </c:pt>
                <c:pt idx="6">
                  <c:v>2.637021412893767</c:v>
                </c:pt>
                <c:pt idx="7">
                  <c:v>2.6370214128937701</c:v>
                </c:pt>
              </c:numCache>
            </c:numRef>
          </c:val>
          <c:smooth val="0"/>
          <c:extLst xmlns:c16r2="http://schemas.microsoft.com/office/drawing/2015/06/chart">
            <c:ext xmlns:c16="http://schemas.microsoft.com/office/drawing/2014/chart" uri="{C3380CC4-5D6E-409C-BE32-E72D297353CC}">
              <c16:uniqueId val="{0000000F-2DD6-4DEE-B95C-40942F591DDA}"/>
            </c:ext>
          </c:extLst>
        </c:ser>
        <c:dLbls>
          <c:showLegendKey val="0"/>
          <c:showVal val="0"/>
          <c:showCatName val="0"/>
          <c:showSerName val="0"/>
          <c:showPercent val="0"/>
          <c:showBubbleSize val="0"/>
        </c:dLbls>
        <c:marker val="1"/>
        <c:smooth val="0"/>
        <c:axId val="232774448"/>
        <c:axId val="232773888"/>
      </c:lineChart>
      <c:catAx>
        <c:axId val="232772768"/>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vert="horz"/>
          <a:lstStyle/>
          <a:p>
            <a:pPr>
              <a:defRPr/>
            </a:pPr>
            <a:endParaRPr lang="el-GR"/>
          </a:p>
        </c:txPr>
        <c:crossAx val="232773328"/>
        <c:crosses val="autoZero"/>
        <c:auto val="1"/>
        <c:lblAlgn val="ctr"/>
        <c:lblOffset val="100"/>
        <c:noMultiLvlLbl val="0"/>
      </c:catAx>
      <c:valAx>
        <c:axId val="232773328"/>
        <c:scaling>
          <c:orientation val="minMax"/>
        </c:scaling>
        <c:delete val="0"/>
        <c:axPos val="l"/>
        <c:title>
          <c:tx>
            <c:rich>
              <a:bodyPr/>
              <a:lstStyle/>
              <a:p>
                <a:pPr>
                  <a:defRPr/>
                </a:pPr>
                <a:r>
                  <a:rPr lang="el-GR"/>
                  <a:t>εκατ. ευρώ</a:t>
                </a:r>
                <a:endParaRPr lang="en-GB"/>
              </a:p>
            </c:rich>
          </c:tx>
          <c:layout>
            <c:manualLayout>
              <c:xMode val="edge"/>
              <c:yMode val="edge"/>
              <c:x val="3.5139645259863134E-4"/>
              <c:y val="0.30711624630707929"/>
            </c:manualLayout>
          </c:layout>
          <c:overlay val="0"/>
        </c:title>
        <c:numFmt formatCode="#,##0" sourceLinked="1"/>
        <c:majorTickMark val="none"/>
        <c:minorTickMark val="none"/>
        <c:tickLblPos val="nextTo"/>
        <c:spPr>
          <a:noFill/>
          <a:ln>
            <a:noFill/>
          </a:ln>
          <a:effectLst/>
        </c:spPr>
        <c:txPr>
          <a:bodyPr rot="-60000000" vert="horz"/>
          <a:lstStyle/>
          <a:p>
            <a:pPr>
              <a:defRPr/>
            </a:pPr>
            <a:endParaRPr lang="el-GR"/>
          </a:p>
        </c:txPr>
        <c:crossAx val="232772768"/>
        <c:crosses val="autoZero"/>
        <c:crossBetween val="between"/>
        <c:dispUnits>
          <c:builtInUnit val="millions"/>
        </c:dispUnits>
      </c:valAx>
      <c:valAx>
        <c:axId val="232773888"/>
        <c:scaling>
          <c:orientation val="minMax"/>
        </c:scaling>
        <c:delete val="0"/>
        <c:axPos val="r"/>
        <c:title>
          <c:tx>
            <c:rich>
              <a:bodyPr/>
              <a:lstStyle/>
              <a:p>
                <a:pPr>
                  <a:defRPr/>
                </a:pPr>
                <a:r>
                  <a:rPr lang="en-GB"/>
                  <a:t>% </a:t>
                </a:r>
                <a:r>
                  <a:rPr lang="el-GR"/>
                  <a:t>μεταβολή</a:t>
                </a:r>
                <a:endParaRPr lang="en-GB"/>
              </a:p>
            </c:rich>
          </c:tx>
          <c:layout>
            <c:manualLayout>
              <c:xMode val="edge"/>
              <c:yMode val="edge"/>
              <c:x val="0.96817952901523341"/>
              <c:y val="0.28585054841264035"/>
            </c:manualLayout>
          </c:layout>
          <c:overlay val="0"/>
        </c:title>
        <c:numFmt formatCode="0%" sourceLinked="0"/>
        <c:majorTickMark val="out"/>
        <c:minorTickMark val="none"/>
        <c:tickLblPos val="nextTo"/>
        <c:spPr>
          <a:noFill/>
          <a:ln>
            <a:noFill/>
          </a:ln>
          <a:effectLst/>
        </c:spPr>
        <c:txPr>
          <a:bodyPr rot="-60000000" vert="horz"/>
          <a:lstStyle/>
          <a:p>
            <a:pPr>
              <a:defRPr/>
            </a:pPr>
            <a:endParaRPr lang="el-GR"/>
          </a:p>
        </c:txPr>
        <c:crossAx val="232774448"/>
        <c:crosses val="max"/>
        <c:crossBetween val="between"/>
      </c:valAx>
      <c:catAx>
        <c:axId val="232774448"/>
        <c:scaling>
          <c:orientation val="minMax"/>
        </c:scaling>
        <c:delete val="1"/>
        <c:axPos val="b"/>
        <c:numFmt formatCode="General" sourceLinked="1"/>
        <c:majorTickMark val="out"/>
        <c:minorTickMark val="none"/>
        <c:tickLblPos val="nextTo"/>
        <c:crossAx val="232773888"/>
        <c:crosses val="autoZero"/>
        <c:auto val="1"/>
        <c:lblAlgn val="ctr"/>
        <c:lblOffset val="100"/>
        <c:noMultiLvlLbl val="0"/>
      </c:catAx>
      <c:spPr>
        <a:noFill/>
        <a:ln>
          <a:noFill/>
        </a:ln>
        <a:effectLst/>
      </c:spPr>
    </c:plotArea>
    <c:legend>
      <c:legendPos val="b"/>
      <c:layout>
        <c:manualLayout>
          <c:xMode val="edge"/>
          <c:yMode val="edge"/>
          <c:x val="1.1358663823013873E-4"/>
          <c:y val="0.7813073416377011"/>
          <c:w val="0.99300206609955854"/>
          <c:h val="0.21869265836229898"/>
        </c:manualLayout>
      </c:layout>
      <c:overlay val="0"/>
      <c:spPr>
        <a:noFill/>
        <a:ln>
          <a:noFill/>
        </a:ln>
        <a:effectLst/>
      </c:spPr>
      <c:txPr>
        <a:bodyPr rot="0" vert="horz"/>
        <a:lstStyle/>
        <a:p>
          <a:pPr>
            <a:defRPr sz="1350"/>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71839376530491E-2"/>
          <c:y val="4.7877777636395252E-2"/>
          <c:w val="0.88777841296519711"/>
          <c:h val="0.80972633665547056"/>
        </c:manualLayout>
      </c:layout>
      <c:lineChart>
        <c:grouping val="standard"/>
        <c:varyColors val="0"/>
        <c:ser>
          <c:idx val="2"/>
          <c:order val="0"/>
          <c:tx>
            <c:v>Σύνολο Ελλάδα, σε € εκατ. 2010</c:v>
          </c:tx>
          <c:marker>
            <c:symbol val="none"/>
          </c:marker>
          <c:cat>
            <c:strRef>
              <c:f>investments!$B$12:$T$12</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investments!$C$57:$U$57</c:f>
              <c:numCache>
                <c:formatCode>General</c:formatCode>
                <c:ptCount val="19"/>
                <c:pt idx="0">
                  <c:v>42.788800000000002</c:v>
                </c:pt>
                <c:pt idx="1">
                  <c:v>42.646000000000001</c:v>
                </c:pt>
                <c:pt idx="2">
                  <c:v>49.087000000000003</c:v>
                </c:pt>
                <c:pt idx="3">
                  <c:v>50.5411</c:v>
                </c:pt>
                <c:pt idx="4">
                  <c:v>44.536699999999996</c:v>
                </c:pt>
                <c:pt idx="5">
                  <c:v>53.1721</c:v>
                </c:pt>
                <c:pt idx="6">
                  <c:v>61.619699999999995</c:v>
                </c:pt>
                <c:pt idx="7">
                  <c:v>57.187100000000001</c:v>
                </c:pt>
                <c:pt idx="8">
                  <c:v>49.220099999999995</c:v>
                </c:pt>
                <c:pt idx="9">
                  <c:v>39.698</c:v>
                </c:pt>
                <c:pt idx="10">
                  <c:v>31.561299999999999</c:v>
                </c:pt>
                <c:pt idx="11">
                  <c:v>24.157700000000002</c:v>
                </c:pt>
                <c:pt idx="12">
                  <c:v>22.121599999999997</c:v>
                </c:pt>
                <c:pt idx="13">
                  <c:v>21.087199999999999</c:v>
                </c:pt>
                <c:pt idx="14">
                  <c:v>21.229500000000002</c:v>
                </c:pt>
                <c:pt idx="15">
                  <c:v>22.2377</c:v>
                </c:pt>
                <c:pt idx="16">
                  <c:v>24.2563</c:v>
                </c:pt>
                <c:pt idx="17">
                  <c:v>21.291400000000003</c:v>
                </c:pt>
                <c:pt idx="18">
                  <c:v>22.287599999999998</c:v>
                </c:pt>
              </c:numCache>
            </c:numRef>
          </c:val>
          <c:smooth val="0"/>
          <c:extLst xmlns:c16r2="http://schemas.microsoft.com/office/drawing/2015/06/chart">
            <c:ext xmlns:c16="http://schemas.microsoft.com/office/drawing/2014/chart" uri="{C3380CC4-5D6E-409C-BE32-E72D297353CC}">
              <c16:uniqueId val="{00000000-08EF-46FC-A362-B534B6500A49}"/>
            </c:ext>
          </c:extLst>
        </c:ser>
        <c:ser>
          <c:idx val="0"/>
          <c:order val="1"/>
          <c:tx>
            <c:v>Εταιρικές Ελλάδα, % του ΑΕΠ</c:v>
          </c:tx>
          <c:spPr>
            <a:ln w="28575" cap="rnd">
              <a:solidFill>
                <a:schemeClr val="accent1"/>
              </a:solidFill>
              <a:round/>
            </a:ln>
            <a:effectLst/>
          </c:spPr>
          <c:marker>
            <c:symbol val="none"/>
          </c:marker>
          <c:cat>
            <c:strRef>
              <c:f>investments!$B$12:$T$12</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investments!$B$19:$T$19</c:f>
              <c:numCache>
                <c:formatCode>0</c:formatCode>
                <c:ptCount val="19"/>
                <c:pt idx="0">
                  <c:v>8.4070441765696113</c:v>
                </c:pt>
                <c:pt idx="1">
                  <c:v>8.5066266652310532</c:v>
                </c:pt>
                <c:pt idx="2">
                  <c:v>8.9483295314996969</c:v>
                </c:pt>
                <c:pt idx="3">
                  <c:v>6.9916857582086749</c:v>
                </c:pt>
                <c:pt idx="4">
                  <c:v>6.3425286698657866</c:v>
                </c:pt>
                <c:pt idx="5">
                  <c:v>7.2307373121284337</c:v>
                </c:pt>
                <c:pt idx="6">
                  <c:v>8.134696722657079</c:v>
                </c:pt>
                <c:pt idx="7">
                  <c:v>7.790804924492873</c:v>
                </c:pt>
                <c:pt idx="8">
                  <c:v>4.4456756121855294</c:v>
                </c:pt>
                <c:pt idx="9">
                  <c:v>6.0234993899077738</c:v>
                </c:pt>
                <c:pt idx="10">
                  <c:v>5.5320778886426005</c:v>
                </c:pt>
                <c:pt idx="11">
                  <c:v>4.8686245416542233</c:v>
                </c:pt>
                <c:pt idx="12">
                  <c:v>3.9893874654519714</c:v>
                </c:pt>
                <c:pt idx="13">
                  <c:v>5.014091286910916</c:v>
                </c:pt>
                <c:pt idx="14">
                  <c:v>4.0534045213090044</c:v>
                </c:pt>
                <c:pt idx="15">
                  <c:v>5.1680596800120577</c:v>
                </c:pt>
                <c:pt idx="16">
                  <c:v>6.7657098973685139</c:v>
                </c:pt>
                <c:pt idx="17">
                  <c:v>7.3378462657866015</c:v>
                </c:pt>
                <c:pt idx="18">
                  <c:v>7.8092784192599352</c:v>
                </c:pt>
              </c:numCache>
            </c:numRef>
          </c:val>
          <c:smooth val="0"/>
          <c:extLst xmlns:c16r2="http://schemas.microsoft.com/office/drawing/2015/06/chart">
            <c:ext xmlns:c16="http://schemas.microsoft.com/office/drawing/2014/chart" uri="{C3380CC4-5D6E-409C-BE32-E72D297353CC}">
              <c16:uniqueId val="{00000001-08EF-46FC-A362-B534B6500A49}"/>
            </c:ext>
          </c:extLst>
        </c:ser>
        <c:ser>
          <c:idx val="1"/>
          <c:order val="2"/>
          <c:tx>
            <c:v>Εταιρικές Ευρωζώνη, % του ΑΕΠ</c:v>
          </c:tx>
          <c:marker>
            <c:symbol val="none"/>
          </c:marker>
          <c:cat>
            <c:strRef>
              <c:f>investments!$B$12:$T$12</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investments!$B$18:$T$18</c:f>
              <c:numCache>
                <c:formatCode>0</c:formatCode>
                <c:ptCount val="19"/>
                <c:pt idx="0">
                  <c:v>12.9062797972857</c:v>
                </c:pt>
                <c:pt idx="1">
                  <c:v>12.072907451612762</c:v>
                </c:pt>
                <c:pt idx="2">
                  <c:v>11.907020767085049</c:v>
                </c:pt>
                <c:pt idx="3">
                  <c:v>11.960972680092048</c:v>
                </c:pt>
                <c:pt idx="4">
                  <c:v>12.117944838283329</c:v>
                </c:pt>
                <c:pt idx="5">
                  <c:v>12.774211022106158</c:v>
                </c:pt>
                <c:pt idx="6">
                  <c:v>13.475963889574111</c:v>
                </c:pt>
                <c:pt idx="7">
                  <c:v>12.993595829698988</c:v>
                </c:pt>
                <c:pt idx="8">
                  <c:v>10.144504157284802</c:v>
                </c:pt>
                <c:pt idx="9">
                  <c:v>11.184874138685252</c:v>
                </c:pt>
                <c:pt idx="10">
                  <c:v>12.076132595228451</c:v>
                </c:pt>
                <c:pt idx="11">
                  <c:v>11.137468174817645</c:v>
                </c:pt>
                <c:pt idx="12">
                  <c:v>11.146605342528119</c:v>
                </c:pt>
                <c:pt idx="13">
                  <c:v>11.668485113249378</c:v>
                </c:pt>
                <c:pt idx="14">
                  <c:v>12.224250421682166</c:v>
                </c:pt>
                <c:pt idx="15">
                  <c:v>12.512411266677118</c:v>
                </c:pt>
                <c:pt idx="16">
                  <c:v>12.869964795388961</c:v>
                </c:pt>
                <c:pt idx="17">
                  <c:v>12.990641804586836</c:v>
                </c:pt>
                <c:pt idx="18">
                  <c:v>13.378652854740613</c:v>
                </c:pt>
              </c:numCache>
            </c:numRef>
          </c:val>
          <c:smooth val="0"/>
          <c:extLst xmlns:c16r2="http://schemas.microsoft.com/office/drawing/2015/06/chart">
            <c:ext xmlns:c16="http://schemas.microsoft.com/office/drawing/2014/chart" uri="{C3380CC4-5D6E-409C-BE32-E72D297353CC}">
              <c16:uniqueId val="{00000002-08EF-46FC-A362-B534B6500A49}"/>
            </c:ext>
          </c:extLst>
        </c:ser>
        <c:dLbls>
          <c:showLegendKey val="0"/>
          <c:showVal val="0"/>
          <c:showCatName val="0"/>
          <c:showSerName val="0"/>
          <c:showPercent val="0"/>
          <c:showBubbleSize val="0"/>
        </c:dLbls>
        <c:smooth val="0"/>
        <c:axId val="167449696"/>
        <c:axId val="167450256"/>
      </c:lineChart>
      <c:catAx>
        <c:axId val="16744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l-GR"/>
          </a:p>
        </c:txPr>
        <c:crossAx val="167450256"/>
        <c:crosses val="autoZero"/>
        <c:auto val="1"/>
        <c:lblAlgn val="ctr"/>
        <c:lblOffset val="100"/>
        <c:noMultiLvlLbl val="0"/>
      </c:catAx>
      <c:valAx>
        <c:axId val="167450256"/>
        <c:scaling>
          <c:orientation val="minMax"/>
        </c:scaling>
        <c:delete val="0"/>
        <c:axPos val="l"/>
        <c:majorGridlines>
          <c:spPr>
            <a:ln w="9525" cap="flat" cmpd="sng" algn="ctr">
              <a:solidFill>
                <a:schemeClr val="tx1">
                  <a:lumMod val="15000"/>
                  <a:lumOff val="85000"/>
                </a:schemeClr>
              </a:solidFill>
              <a:prstDash val="sysDot"/>
              <a:round/>
            </a:ln>
            <a:effectLst/>
          </c:spPr>
        </c:majorGridlines>
        <c:title>
          <c:tx>
            <c:rich>
              <a:bodyPr rot="-5400000" vert="horz"/>
              <a:lstStyle/>
              <a:p>
                <a:pPr>
                  <a:defRPr/>
                </a:pPr>
                <a:r>
                  <a:rPr lang="el-GR"/>
                  <a:t>`</a:t>
                </a:r>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167449696"/>
        <c:crosses val="autoZero"/>
        <c:crossBetween val="between"/>
      </c:valAx>
      <c:spPr>
        <a:noFill/>
        <a:ln w="25400">
          <a:noFill/>
        </a:ln>
      </c:spPr>
    </c:plotArea>
    <c:legend>
      <c:legendPos val="t"/>
      <c:layout>
        <c:manualLayout>
          <c:xMode val="edge"/>
          <c:yMode val="edge"/>
          <c:x val="0.47639906472021798"/>
          <c:y val="0.11744683662793899"/>
          <c:w val="0.51985641812968242"/>
          <c:h val="0.30287759484609877"/>
        </c:manualLayout>
      </c:layout>
      <c:overlay val="0"/>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l-GR"/>
    </a:p>
  </c:txPr>
  <c:externalData r:id="rId2">
    <c:autoUpdate val="0"/>
  </c:externalData>
  <c:userShapes r:id="rId3"/>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041839766358255E-2"/>
          <c:y val="6.6053714250794177E-2"/>
          <c:w val="0.91998589304433553"/>
          <c:h val="0.7675913136556255"/>
        </c:manualLayout>
      </c:layout>
      <c:barChart>
        <c:barDir val="col"/>
        <c:grouping val="stacked"/>
        <c:varyColors val="0"/>
        <c:ser>
          <c:idx val="1"/>
          <c:order val="1"/>
          <c:tx>
            <c:strRef>
              <c:f>'27Ενδονοσοκ Φαρμα Δαπάνη-new'!$Q$1:$Q$2</c:f>
              <c:strCache>
                <c:ptCount val="1"/>
                <c:pt idx="0">
                  <c:v>Νοσοκομεία ΕΣΥ</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'27Ενδονοσοκ Φαρμα Δαπάνη-new'!$O$3:$O$10</c:f>
              <c:strCache>
                <c:ptCount val="8"/>
                <c:pt idx="0">
                  <c:v>2012</c:v>
                </c:pt>
                <c:pt idx="1">
                  <c:v>2013</c:v>
                </c:pt>
                <c:pt idx="2">
                  <c:v>2014</c:v>
                </c:pt>
                <c:pt idx="3">
                  <c:v>2015</c:v>
                </c:pt>
                <c:pt idx="4">
                  <c:v>2016</c:v>
                </c:pt>
                <c:pt idx="5">
                  <c:v>2017</c:v>
                </c:pt>
                <c:pt idx="6">
                  <c:v>2018</c:v>
                </c:pt>
                <c:pt idx="7">
                  <c:v>2019*</c:v>
                </c:pt>
              </c:strCache>
            </c:strRef>
          </c:cat>
          <c:val>
            <c:numRef>
              <c:f>'27Ενδονοσοκ Φαρμα Δαπάνη-new'!$Q$3:$Q$10</c:f>
              <c:numCache>
                <c:formatCode>_-* #,##0\ _€_-;\-* #,##0\ _€_-;_-* "-"??\ _€_-;_-@_-</c:formatCode>
                <c:ptCount val="8"/>
                <c:pt idx="0">
                  <c:v>760900000</c:v>
                </c:pt>
                <c:pt idx="1">
                  <c:v>641900000</c:v>
                </c:pt>
                <c:pt idx="2">
                  <c:v>543300000</c:v>
                </c:pt>
                <c:pt idx="3">
                  <c:v>488800000</c:v>
                </c:pt>
                <c:pt idx="4">
                  <c:v>510000000</c:v>
                </c:pt>
                <c:pt idx="5">
                  <c:v>485000000</c:v>
                </c:pt>
                <c:pt idx="6">
                  <c:v>455000000</c:v>
                </c:pt>
                <c:pt idx="7">
                  <c:v>500000000</c:v>
                </c:pt>
              </c:numCache>
            </c:numRef>
          </c:val>
          <c:extLst xmlns:c16r2="http://schemas.microsoft.com/office/drawing/2015/06/chart">
            <c:ext xmlns:c16="http://schemas.microsoft.com/office/drawing/2014/chart" uri="{C3380CC4-5D6E-409C-BE32-E72D297353CC}">
              <c16:uniqueId val="{00000000-C517-4683-AD5A-8CCDB4D86941}"/>
            </c:ext>
          </c:extLst>
        </c:ser>
        <c:ser>
          <c:idx val="2"/>
          <c:order val="2"/>
          <c:tx>
            <c:strRef>
              <c:f>'27Ενδονοσοκ Φαρμα Δαπάνη-new'!$R$1:$R$2</c:f>
              <c:strCache>
                <c:ptCount val="1"/>
                <c:pt idx="0">
                  <c:v>ΕΟΠΥΥ (1A)</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'27Ενδονοσοκ Φαρμα Δαπάνη-new'!$O$3:$O$10</c:f>
              <c:strCache>
                <c:ptCount val="8"/>
                <c:pt idx="0">
                  <c:v>2012</c:v>
                </c:pt>
                <c:pt idx="1">
                  <c:v>2013</c:v>
                </c:pt>
                <c:pt idx="2">
                  <c:v>2014</c:v>
                </c:pt>
                <c:pt idx="3">
                  <c:v>2015</c:v>
                </c:pt>
                <c:pt idx="4">
                  <c:v>2016</c:v>
                </c:pt>
                <c:pt idx="5">
                  <c:v>2017</c:v>
                </c:pt>
                <c:pt idx="6">
                  <c:v>2018</c:v>
                </c:pt>
                <c:pt idx="7">
                  <c:v>2019*</c:v>
                </c:pt>
              </c:strCache>
            </c:strRef>
          </c:cat>
          <c:val>
            <c:numRef>
              <c:f>'27Ενδονοσοκ Φαρμα Δαπάνη-new'!$R$3:$R$10</c:f>
              <c:numCache>
                <c:formatCode>_-* #,##0\ _€_-;\-* #,##0\ _€_-;_-* "-"??\ _€_-;_-@_-</c:formatCode>
                <c:ptCount val="8"/>
                <c:pt idx="1">
                  <c:v>118300000</c:v>
                </c:pt>
                <c:pt idx="2">
                  <c:v>206500000</c:v>
                </c:pt>
                <c:pt idx="3">
                  <c:v>274800000</c:v>
                </c:pt>
                <c:pt idx="4">
                  <c:v>67000000</c:v>
                </c:pt>
                <c:pt idx="5">
                  <c:v>82000000</c:v>
                </c:pt>
                <c:pt idx="6">
                  <c:v>82000000</c:v>
                </c:pt>
                <c:pt idx="7">
                  <c:v>83500000</c:v>
                </c:pt>
              </c:numCache>
            </c:numRef>
          </c:val>
          <c:extLst xmlns:c16r2="http://schemas.microsoft.com/office/drawing/2015/06/chart">
            <c:ext xmlns:c16="http://schemas.microsoft.com/office/drawing/2014/chart" uri="{C3380CC4-5D6E-409C-BE32-E72D297353CC}">
              <c16:uniqueId val="{00000001-C517-4683-AD5A-8CCDB4D86941}"/>
            </c:ext>
          </c:extLst>
        </c:ser>
        <c:ser>
          <c:idx val="3"/>
          <c:order val="3"/>
          <c:tx>
            <c:strRef>
              <c:f>'27Ενδονοσοκ Φαρμα Δαπάνη-new'!$S$1:$S$2</c:f>
              <c:strCache>
                <c:ptCount val="1"/>
                <c:pt idx="0">
                  <c:v>ΓΝΘ Παπαγεωργίου</c:v>
                </c:pt>
              </c:strCache>
            </c:strRef>
          </c:tx>
          <c:spPr>
            <a:solidFill>
              <a:schemeClr val="bg1">
                <a:lumMod val="65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'27Ενδονοσοκ Φαρμα Δαπάνη-new'!$O$3:$O$10</c:f>
              <c:strCache>
                <c:ptCount val="8"/>
                <c:pt idx="0">
                  <c:v>2012</c:v>
                </c:pt>
                <c:pt idx="1">
                  <c:v>2013</c:v>
                </c:pt>
                <c:pt idx="2">
                  <c:v>2014</c:v>
                </c:pt>
                <c:pt idx="3">
                  <c:v>2015</c:v>
                </c:pt>
                <c:pt idx="4">
                  <c:v>2016</c:v>
                </c:pt>
                <c:pt idx="5">
                  <c:v>2017</c:v>
                </c:pt>
                <c:pt idx="6">
                  <c:v>2018</c:v>
                </c:pt>
                <c:pt idx="7">
                  <c:v>2019*</c:v>
                </c:pt>
              </c:strCache>
            </c:strRef>
          </c:cat>
          <c:val>
            <c:numRef>
              <c:f>'27Ενδονοσοκ Φαρμα Δαπάνη-new'!$S$3:$S$10</c:f>
              <c:numCache>
                <c:formatCode>General</c:formatCode>
                <c:ptCount val="8"/>
                <c:pt idx="4" formatCode="_-* #,##0\ _€_-;\-* #,##0\ _€_-;_-* &quot;-&quot;??\ _€_-;_-@_-">
                  <c:v>13000000</c:v>
                </c:pt>
                <c:pt idx="5" formatCode="_-* #,##0\ _€_-;\-* #,##0\ _€_-;_-* &quot;-&quot;??\ _€_-;_-@_-">
                  <c:v>13000000</c:v>
                </c:pt>
                <c:pt idx="6" formatCode="_-* #,##0\ _€_-;\-* #,##0\ _€_-;_-* &quot;-&quot;??\ _€_-;_-@_-">
                  <c:v>13000000</c:v>
                </c:pt>
                <c:pt idx="7" formatCode="_-* #,##0\ _€_-;\-* #,##0\ _€_-;_-* &quot;-&quot;??\ _€_-;_-@_-">
                  <c:v>13000000</c:v>
                </c:pt>
              </c:numCache>
            </c:numRef>
          </c:val>
          <c:extLst xmlns:c16r2="http://schemas.microsoft.com/office/drawing/2015/06/chart">
            <c:ext xmlns:c16="http://schemas.microsoft.com/office/drawing/2014/chart" uri="{C3380CC4-5D6E-409C-BE32-E72D297353CC}">
              <c16:uniqueId val="{00000002-C517-4683-AD5A-8CCDB4D86941}"/>
            </c:ext>
          </c:extLst>
        </c:ser>
        <c:ser>
          <c:idx val="4"/>
          <c:order val="4"/>
          <c:tx>
            <c:strRef>
              <c:f>'27Ενδονοσοκ Φαρμα Δαπάνη-new'!$T$1:$T$2</c:f>
              <c:strCache>
                <c:ptCount val="1"/>
                <c:pt idx="0">
                  <c:v>Συμμετοχή βιομηχανίας (CB-RB)</c:v>
                </c:pt>
              </c:strCache>
            </c:strRef>
          </c:tx>
          <c:spPr>
            <a:solidFill>
              <a:srgbClr val="FF0000"/>
            </a:solidFill>
          </c:spPr>
          <c:invertIfNegative val="0"/>
          <c:dPt>
            <c:idx val="6"/>
            <c:invertIfNegative val="0"/>
            <c:bubble3D val="0"/>
            <c:extLst xmlns:c16r2="http://schemas.microsoft.com/office/drawing/2015/06/chart">
              <c:ext xmlns:c16="http://schemas.microsoft.com/office/drawing/2014/chart" uri="{C3380CC4-5D6E-409C-BE32-E72D297353CC}">
                <c16:uniqueId val="{00000003-C517-4683-AD5A-8CCDB4D86941}"/>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'27Ενδονοσοκ Φαρμα Δαπάνη-new'!$O$3:$O$10</c:f>
              <c:strCache>
                <c:ptCount val="8"/>
                <c:pt idx="0">
                  <c:v>2012</c:v>
                </c:pt>
                <c:pt idx="1">
                  <c:v>2013</c:v>
                </c:pt>
                <c:pt idx="2">
                  <c:v>2014</c:v>
                </c:pt>
                <c:pt idx="3">
                  <c:v>2015</c:v>
                </c:pt>
                <c:pt idx="4">
                  <c:v>2016</c:v>
                </c:pt>
                <c:pt idx="5">
                  <c:v>2017</c:v>
                </c:pt>
                <c:pt idx="6">
                  <c:v>2018</c:v>
                </c:pt>
                <c:pt idx="7">
                  <c:v>2019*</c:v>
                </c:pt>
              </c:strCache>
            </c:strRef>
          </c:cat>
          <c:val>
            <c:numRef>
              <c:f>'27Ενδονοσοκ Φαρμα Δαπάνη-new'!$T$3:$T$10</c:f>
              <c:numCache>
                <c:formatCode>General</c:formatCode>
                <c:ptCount val="8"/>
                <c:pt idx="4" formatCode="_-* #,##0\ _€_-;\-* #,##0\ _€_-;_-* &quot;-&quot;??\ _€_-;_-@_-">
                  <c:v>260206035.95099998</c:v>
                </c:pt>
                <c:pt idx="5" formatCode="_-* #,##0\ _€_-;\-* #,##0\ _€_-;_-* &quot;-&quot;??\ _€_-;_-@_-">
                  <c:v>314000000</c:v>
                </c:pt>
                <c:pt idx="6" formatCode="_-* #,##0\ _€_-;\-* #,##0\ _€_-;_-* &quot;-&quot;??\ _€_-;_-@_-">
                  <c:v>425000000</c:v>
                </c:pt>
                <c:pt idx="7" formatCode="_-* #,##0\ _€_-;\-* #,##0\ _€_-;_-* &quot;-&quot;??\ _€_-;_-@_-">
                  <c:v>483000000</c:v>
                </c:pt>
              </c:numCache>
            </c:numRef>
          </c:val>
          <c:extLst xmlns:c16r2="http://schemas.microsoft.com/office/drawing/2015/06/chart">
            <c:ext xmlns:c16="http://schemas.microsoft.com/office/drawing/2014/chart" uri="{C3380CC4-5D6E-409C-BE32-E72D297353CC}">
              <c16:uniqueId val="{00000004-C517-4683-AD5A-8CCDB4D86941}"/>
            </c:ext>
          </c:extLst>
        </c:ser>
        <c:dLbls>
          <c:showLegendKey val="0"/>
          <c:showVal val="0"/>
          <c:showCatName val="0"/>
          <c:showSerName val="0"/>
          <c:showPercent val="0"/>
          <c:showBubbleSize val="0"/>
        </c:dLbls>
        <c:gapWidth val="150"/>
        <c:overlap val="100"/>
        <c:axId val="232778928"/>
        <c:axId val="232779488"/>
      </c:barChart>
      <c:lineChart>
        <c:grouping val="standard"/>
        <c:varyColors val="0"/>
        <c:ser>
          <c:idx val="0"/>
          <c:order val="0"/>
          <c:tx>
            <c:strRef>
              <c:f>'27Ενδονοσοκ Φαρμα Δαπάνη-new'!$P$1:$P$2</c:f>
              <c:strCache>
                <c:ptCount val="1"/>
                <c:pt idx="0">
                  <c:v>Δημόσια νοσοκομειακή φαρμακευτική δαπάνη</c:v>
                </c:pt>
              </c:strCache>
            </c:strRef>
          </c:tx>
          <c:spPr>
            <a:ln w="22225">
              <a:solidFill>
                <a:srgbClr val="002060"/>
              </a:solidFill>
              <a:prstDash val="sysDot"/>
            </a:ln>
          </c:spPr>
          <c:marker>
            <c:spPr>
              <a:solidFill>
                <a:srgbClr val="002060"/>
              </a:solidFill>
              <a:ln>
                <a:solidFill>
                  <a:srgbClr val="002060"/>
                </a:solidFill>
              </a:ln>
            </c:spPr>
          </c:marker>
          <c:dPt>
            <c:idx val="4"/>
            <c:bubble3D val="0"/>
            <c:spPr>
              <a:ln w="22225">
                <a:noFill/>
                <a:prstDash val="sysDot"/>
              </a:ln>
            </c:spPr>
            <c:extLst xmlns:c16r2="http://schemas.microsoft.com/office/drawing/2015/06/chart">
              <c:ext xmlns:c16="http://schemas.microsoft.com/office/drawing/2014/chart" uri="{C3380CC4-5D6E-409C-BE32-E72D297353CC}">
                <c16:uniqueId val="{00000006-C517-4683-AD5A-8CCDB4D86941}"/>
              </c:ext>
            </c:extLst>
          </c:dPt>
          <c:dLbls>
            <c:dLbl>
              <c:idx val="0"/>
              <c:spPr>
                <a:solidFill>
                  <a:schemeClr val="bg1"/>
                </a:solidFill>
              </c:spPr>
              <c:txPr>
                <a:bodyPr/>
                <a:lstStyle/>
                <a:p>
                  <a:pPr>
                    <a:defRPr/>
                  </a:pPr>
                  <a:endParaRPr lang="el-GR"/>
                </a:p>
              </c:txPr>
              <c:dLblPos val="t"/>
              <c:showLegendKey val="0"/>
              <c:showVal val="1"/>
              <c:showCatName val="0"/>
              <c:showSerName val="0"/>
              <c:showPercent val="0"/>
              <c:showBubbleSize val="0"/>
            </c:dLbl>
            <c:dLbl>
              <c:idx val="1"/>
              <c:spPr>
                <a:solidFill>
                  <a:schemeClr val="bg1"/>
                </a:solidFill>
              </c:spPr>
              <c:txPr>
                <a:bodyPr/>
                <a:lstStyle/>
                <a:p>
                  <a:pPr>
                    <a:defRPr/>
                  </a:pPr>
                  <a:endParaRPr lang="el-GR"/>
                </a:p>
              </c:txPr>
              <c:dLblPos val="t"/>
              <c:showLegendKey val="0"/>
              <c:showVal val="1"/>
              <c:showCatName val="0"/>
              <c:showSerName val="0"/>
              <c:showPercent val="0"/>
              <c:showBubbleSize val="0"/>
            </c:dLbl>
            <c:dLbl>
              <c:idx val="2"/>
              <c:spPr>
                <a:solidFill>
                  <a:schemeClr val="bg1"/>
                </a:solidFill>
              </c:spPr>
              <c:txPr>
                <a:bodyPr/>
                <a:lstStyle/>
                <a:p>
                  <a:pPr>
                    <a:defRPr/>
                  </a:pPr>
                  <a:endParaRPr lang="el-GR"/>
                </a:p>
              </c:txPr>
              <c:dLblPos val="t"/>
              <c:showLegendKey val="0"/>
              <c:showVal val="1"/>
              <c:showCatName val="0"/>
              <c:showSerName val="0"/>
              <c:showPercent val="0"/>
              <c:showBubbleSize val="0"/>
            </c:dLbl>
            <c:dLbl>
              <c:idx val="3"/>
              <c:spPr>
                <a:solidFill>
                  <a:schemeClr val="bg1"/>
                </a:solidFill>
              </c:spPr>
              <c:txPr>
                <a:bodyPr/>
                <a:lstStyle/>
                <a:p>
                  <a:pPr>
                    <a:defRPr/>
                  </a:pPr>
                  <a:endParaRPr lang="el-GR"/>
                </a:p>
              </c:txPr>
              <c:dLblPos val="t"/>
              <c:showLegendKey val="0"/>
              <c:showVal val="1"/>
              <c:showCatName val="0"/>
              <c:showSerName val="0"/>
              <c:showPercent val="0"/>
              <c:showBubbleSize val="0"/>
            </c:dLbl>
            <c:dLbl>
              <c:idx val="4"/>
              <c:spPr>
                <a:solidFill>
                  <a:schemeClr val="bg1"/>
                </a:solidFill>
              </c:spPr>
              <c:txPr>
                <a:bodyPr/>
                <a:lstStyle/>
                <a:p>
                  <a:pPr>
                    <a:defRPr/>
                  </a:pPr>
                  <a:endParaRPr lang="el-GR"/>
                </a:p>
              </c:txPr>
              <c:dLblPos val="t"/>
              <c:showLegendKey val="0"/>
              <c:showVal val="1"/>
              <c:showCatName val="0"/>
              <c:showSerName val="0"/>
              <c:showPercent val="0"/>
              <c:showBubbleSize val="0"/>
            </c:dLbl>
            <c:dLbl>
              <c:idx val="5"/>
              <c:spPr>
                <a:solidFill>
                  <a:schemeClr val="bg1"/>
                </a:solidFill>
              </c:spPr>
              <c:txPr>
                <a:bodyPr/>
                <a:lstStyle/>
                <a:p>
                  <a:pPr>
                    <a:defRPr/>
                  </a:pPr>
                  <a:endParaRPr lang="el-GR"/>
                </a:p>
              </c:txPr>
              <c:dLblPos val="t"/>
              <c:showLegendKey val="0"/>
              <c:showVal val="1"/>
              <c:showCatName val="0"/>
              <c:showSerName val="0"/>
              <c:showPercent val="0"/>
              <c:showBubbleSize val="0"/>
            </c:dLbl>
            <c:dLbl>
              <c:idx val="6"/>
              <c:spPr>
                <a:solidFill>
                  <a:schemeClr val="bg1"/>
                </a:solidFill>
              </c:spPr>
              <c:txPr>
                <a:bodyPr/>
                <a:lstStyle/>
                <a:p>
                  <a:pPr>
                    <a:defRPr/>
                  </a:pPr>
                  <a:endParaRPr lang="el-GR"/>
                </a:p>
              </c:txPr>
              <c:dLblPos val="t"/>
              <c:showLegendKey val="0"/>
              <c:showVal val="1"/>
              <c:showCatName val="0"/>
              <c:showSerName val="0"/>
              <c:showPercent val="0"/>
              <c:showBubbleSize val="0"/>
            </c:dLbl>
            <c:dLbl>
              <c:idx val="7"/>
              <c:spPr>
                <a:solidFill>
                  <a:schemeClr val="bg1"/>
                </a:solidFill>
                <a:ln>
                  <a:noFill/>
                </a:ln>
                <a:effectLst/>
              </c:spPr>
              <c:txPr>
                <a:bodyPr/>
                <a:lstStyle/>
                <a:p>
                  <a:pPr>
                    <a:defRPr/>
                  </a:pPr>
                  <a:endParaRPr lang="el-GR"/>
                </a:p>
              </c:txPr>
              <c:dLblPos val="t"/>
              <c:showLegendKey val="0"/>
              <c:showVal val="1"/>
              <c:showCatName val="0"/>
              <c:showSerName val="0"/>
              <c:showPercent val="0"/>
              <c:showBubbleSize val="0"/>
            </c:dLbl>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'27Ενδονοσοκ Φαρμα Δαπάνη-new'!$O$3:$O$10</c:f>
              <c:strCache>
                <c:ptCount val="8"/>
                <c:pt idx="0">
                  <c:v>2012</c:v>
                </c:pt>
                <c:pt idx="1">
                  <c:v>2013</c:v>
                </c:pt>
                <c:pt idx="2">
                  <c:v>2014</c:v>
                </c:pt>
                <c:pt idx="3">
                  <c:v>2015</c:v>
                </c:pt>
                <c:pt idx="4">
                  <c:v>2016</c:v>
                </c:pt>
                <c:pt idx="5">
                  <c:v>2017</c:v>
                </c:pt>
                <c:pt idx="6">
                  <c:v>2018</c:v>
                </c:pt>
                <c:pt idx="7">
                  <c:v>2019*</c:v>
                </c:pt>
              </c:strCache>
            </c:strRef>
          </c:cat>
          <c:val>
            <c:numRef>
              <c:f>'27Ενδονοσοκ Φαρμα Δαπάνη-new'!$P$3:$P$10</c:f>
              <c:numCache>
                <c:formatCode>_-* #,##0\ _€_-;\-* #,##0\ _€_-;_-* "-"??\ _€_-;_-@_-</c:formatCode>
                <c:ptCount val="8"/>
                <c:pt idx="0">
                  <c:v>760900000</c:v>
                </c:pt>
                <c:pt idx="1">
                  <c:v>760200000</c:v>
                </c:pt>
                <c:pt idx="2">
                  <c:v>749800000</c:v>
                </c:pt>
                <c:pt idx="3">
                  <c:v>763600000</c:v>
                </c:pt>
                <c:pt idx="4">
                  <c:v>850206035.95099998</c:v>
                </c:pt>
                <c:pt idx="5">
                  <c:v>894000000</c:v>
                </c:pt>
                <c:pt idx="6">
                  <c:v>975000000</c:v>
                </c:pt>
                <c:pt idx="7">
                  <c:v>1079500000</c:v>
                </c:pt>
              </c:numCache>
            </c:numRef>
          </c:val>
          <c:smooth val="0"/>
          <c:extLst xmlns:c16r2="http://schemas.microsoft.com/office/drawing/2015/06/chart">
            <c:ext xmlns:c16="http://schemas.microsoft.com/office/drawing/2014/chart" uri="{C3380CC4-5D6E-409C-BE32-E72D297353CC}">
              <c16:uniqueId val="{0000000E-C517-4683-AD5A-8CCDB4D86941}"/>
            </c:ext>
          </c:extLst>
        </c:ser>
        <c:dLbls>
          <c:showLegendKey val="0"/>
          <c:showVal val="0"/>
          <c:showCatName val="0"/>
          <c:showSerName val="0"/>
          <c:showPercent val="0"/>
          <c:showBubbleSize val="0"/>
        </c:dLbls>
        <c:marker val="1"/>
        <c:smooth val="0"/>
        <c:axId val="232778928"/>
        <c:axId val="232779488"/>
      </c:lineChart>
      <c:catAx>
        <c:axId val="232778928"/>
        <c:scaling>
          <c:orientation val="minMax"/>
        </c:scaling>
        <c:delete val="0"/>
        <c:axPos val="b"/>
        <c:numFmt formatCode="General" sourceLinked="1"/>
        <c:majorTickMark val="out"/>
        <c:minorTickMark val="none"/>
        <c:tickLblPos val="nextTo"/>
        <c:crossAx val="232779488"/>
        <c:crosses val="autoZero"/>
        <c:auto val="1"/>
        <c:lblAlgn val="ctr"/>
        <c:lblOffset val="100"/>
        <c:noMultiLvlLbl val="0"/>
      </c:catAx>
      <c:valAx>
        <c:axId val="232779488"/>
        <c:scaling>
          <c:orientation val="minMax"/>
        </c:scaling>
        <c:delete val="0"/>
        <c:axPos val="l"/>
        <c:title>
          <c:tx>
            <c:rich>
              <a:bodyPr/>
              <a:lstStyle/>
              <a:p>
                <a:pPr>
                  <a:defRPr/>
                </a:pPr>
                <a:r>
                  <a:rPr lang="el-GR"/>
                  <a:t>εκατ. ευρώ</a:t>
                </a:r>
                <a:endParaRPr lang="en-US"/>
              </a:p>
            </c:rich>
          </c:tx>
          <c:overlay val="0"/>
        </c:title>
        <c:numFmt formatCode="_-* #,##0\ _€_-;\-* #,##0\ _€_-;_-* &quot;-&quot;??\ _€_-;_-@_-" sourceLinked="1"/>
        <c:majorTickMark val="out"/>
        <c:minorTickMark val="none"/>
        <c:tickLblPos val="nextTo"/>
        <c:crossAx val="232778928"/>
        <c:crosses val="autoZero"/>
        <c:crossBetween val="between"/>
        <c:dispUnits>
          <c:builtInUnit val="millions"/>
        </c:dispUnits>
      </c:valAx>
    </c:plotArea>
    <c:legend>
      <c:legendPos val="b"/>
      <c:layout>
        <c:manualLayout>
          <c:xMode val="edge"/>
          <c:yMode val="edge"/>
          <c:x val="0"/>
          <c:y val="0.8927486380517915"/>
          <c:w val="0.99867629362214205"/>
          <c:h val="0.10725136194820853"/>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ΕΟΠΥΥ-Εξωνοσοκομειακή</a:t>
            </a:r>
            <a:endParaRPr lang="en-US"/>
          </a:p>
        </c:rich>
      </c:tx>
      <c:overlay val="0"/>
      <c:spPr>
        <a:noFill/>
        <a:ln>
          <a:noFill/>
        </a:ln>
        <a:effectLst/>
      </c:spPr>
    </c:title>
    <c:autoTitleDeleted val="0"/>
    <c:plotArea>
      <c:layout>
        <c:manualLayout>
          <c:layoutTarget val="inner"/>
          <c:xMode val="edge"/>
          <c:yMode val="edge"/>
          <c:x val="0.17607030416339636"/>
          <c:y val="0.12758771929824564"/>
          <c:w val="0.76241178908750984"/>
          <c:h val="0.689926785467606"/>
        </c:manualLayout>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vert="horz"/>
              <a:lstStyle/>
              <a:p>
                <a:pPr>
                  <a:defRPr/>
                </a:pPr>
                <a:endParaRPr lang="el-G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'Hospita-31'!$A$13:$A$15</c:f>
              <c:strCache>
                <c:ptCount val="3"/>
                <c:pt idx="0">
                  <c:v>Καθαρή Δημόσια Φαρμακευτική δαπάνη ΕΟΠΥΥ</c:v>
                </c:pt>
                <c:pt idx="1">
                  <c:v>Σύνολο Rebates &amp; Clawback</c:v>
                </c:pt>
                <c:pt idx="2">
                  <c:v>Συμμετοχή ασθενών</c:v>
                </c:pt>
              </c:strCache>
            </c:strRef>
          </c:cat>
          <c:val>
            <c:numRef>
              <c:f>'Hospita-31'!$B$13:$B$15</c:f>
              <c:numCache>
                <c:formatCode>#,##0</c:formatCode>
                <c:ptCount val="3"/>
                <c:pt idx="0">
                  <c:v>1945</c:v>
                </c:pt>
                <c:pt idx="1">
                  <c:v>1350</c:v>
                </c:pt>
                <c:pt idx="2" formatCode="General">
                  <c:v>636</c:v>
                </c:pt>
              </c:numCache>
            </c:numRef>
          </c:val>
          <c:extLst xmlns:c16r2="http://schemas.microsoft.com/office/drawing/2015/06/chart">
            <c:ext xmlns:c16="http://schemas.microsoft.com/office/drawing/2014/chart" uri="{C3380CC4-5D6E-409C-BE32-E72D297353CC}">
              <c16:uniqueId val="{00000000-1783-477C-87C5-E7C918D61053}"/>
            </c:ext>
          </c:extLst>
        </c:ser>
        <c:dLbls>
          <c:showLegendKey val="0"/>
          <c:showVal val="0"/>
          <c:showCatName val="0"/>
          <c:showSerName val="0"/>
          <c:showPercent val="0"/>
          <c:showBubbleSize val="0"/>
        </c:dLbls>
        <c:gapWidth val="219"/>
        <c:overlap val="-27"/>
        <c:axId val="232781728"/>
        <c:axId val="232782288"/>
      </c:barChart>
      <c:catAx>
        <c:axId val="23278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32782288"/>
        <c:crosses val="autoZero"/>
        <c:auto val="1"/>
        <c:lblAlgn val="ctr"/>
        <c:lblOffset val="100"/>
        <c:noMultiLvlLbl val="0"/>
      </c:catAx>
      <c:valAx>
        <c:axId val="232782288"/>
        <c:scaling>
          <c:orientation val="minMax"/>
        </c:scaling>
        <c:delete val="0"/>
        <c:axPos val="l"/>
        <c:title>
          <c:tx>
            <c:rich>
              <a:bodyPr rot="-5400000" vert="horz"/>
              <a:lstStyle/>
              <a:p>
                <a:pPr>
                  <a:defRPr/>
                </a:pPr>
                <a:r>
                  <a:rPr lang="el-GR"/>
                  <a:t>εκατ.ευρώ</a:t>
                </a:r>
                <a:endParaRPr lang="en-US"/>
              </a:p>
            </c:rich>
          </c:tx>
          <c:layout>
            <c:manualLayout>
              <c:xMode val="edge"/>
              <c:yMode val="edge"/>
              <c:x val="1.2298819151093984E-3"/>
              <c:y val="0.33250686680828945"/>
            </c:manualLayout>
          </c:layout>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l-GR"/>
          </a:p>
        </c:txPr>
        <c:crossAx val="2327817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Νοσοκομεία</a:t>
            </a:r>
            <a:endParaRPr lang="en-US"/>
          </a:p>
        </c:rich>
      </c:tx>
      <c:overlay val="0"/>
      <c:spPr>
        <a:noFill/>
        <a:ln>
          <a:noFill/>
        </a:ln>
        <a:effectLst/>
      </c:spPr>
    </c:title>
    <c:autoTitleDeleted val="0"/>
    <c:plotArea>
      <c:layout>
        <c:manualLayout>
          <c:layoutTarget val="inner"/>
          <c:xMode val="edge"/>
          <c:yMode val="edge"/>
          <c:x val="0.18142637121460062"/>
          <c:y val="0.11237363985455789"/>
          <c:w val="0.81857362878539941"/>
          <c:h val="0.6154857306111553"/>
        </c:manualLayout>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vert="horz"/>
              <a:lstStyle/>
              <a:p>
                <a:pPr>
                  <a:defRPr/>
                </a:pPr>
                <a:endParaRPr lang="el-G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'[FF2019-figures 03-03-2020.xlsx]Hospita-31'!$A$28:$A$30</c:f>
              <c:strCache>
                <c:ptCount val="3"/>
                <c:pt idx="0">
                  <c:v>Καθαρή Δημόσια Φαρμακευτική δαπάνη Νοσοκομείων</c:v>
                </c:pt>
                <c:pt idx="1">
                  <c:v>Σύνολο Rebates &amp; Clawback</c:v>
                </c:pt>
                <c:pt idx="2">
                  <c:v>Συμμετοχή ασθενών</c:v>
                </c:pt>
              </c:strCache>
            </c:strRef>
          </c:cat>
          <c:val>
            <c:numRef>
              <c:f>'[FF2019-figures 03-03-2020.xlsx]Hospita-31'!$B$28:$B$30</c:f>
              <c:numCache>
                <c:formatCode>General</c:formatCode>
                <c:ptCount val="3"/>
                <c:pt idx="0">
                  <c:v>597</c:v>
                </c:pt>
                <c:pt idx="1">
                  <c:v>483</c:v>
                </c:pt>
                <c:pt idx="2">
                  <c:v>0</c:v>
                </c:pt>
              </c:numCache>
            </c:numRef>
          </c:val>
          <c:extLst xmlns:c16r2="http://schemas.microsoft.com/office/drawing/2015/06/chart">
            <c:ext xmlns:c16="http://schemas.microsoft.com/office/drawing/2014/chart" uri="{C3380CC4-5D6E-409C-BE32-E72D297353CC}">
              <c16:uniqueId val="{00000000-D5EF-49A6-A1DF-722F66FBA18F}"/>
            </c:ext>
          </c:extLst>
        </c:ser>
        <c:dLbls>
          <c:showLegendKey val="0"/>
          <c:showVal val="0"/>
          <c:showCatName val="0"/>
          <c:showSerName val="0"/>
          <c:showPercent val="0"/>
          <c:showBubbleSize val="0"/>
        </c:dLbls>
        <c:gapWidth val="219"/>
        <c:overlap val="-27"/>
        <c:axId val="234710688"/>
        <c:axId val="234711248"/>
      </c:barChart>
      <c:catAx>
        <c:axId val="23471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34711248"/>
        <c:crosses val="autoZero"/>
        <c:auto val="1"/>
        <c:lblAlgn val="ctr"/>
        <c:lblOffset val="100"/>
        <c:noMultiLvlLbl val="0"/>
      </c:catAx>
      <c:valAx>
        <c:axId val="234711248"/>
        <c:scaling>
          <c:orientation val="minMax"/>
        </c:scaling>
        <c:delete val="0"/>
        <c:axPos val="l"/>
        <c:title>
          <c:tx>
            <c:rich>
              <a:bodyPr rot="-5400000" vert="horz"/>
              <a:lstStyle/>
              <a:p>
                <a:pPr>
                  <a:defRPr/>
                </a:pPr>
                <a:r>
                  <a:rPr lang="el-GR"/>
                  <a:t>εκατ.ευρώ</a:t>
                </a:r>
                <a:endParaRPr lang="en-US"/>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l-GR"/>
          </a:p>
        </c:txPr>
        <c:crossAx val="2347106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l-GR" sz="1600"/>
              <a:t>Συμμετοχή ασθενών</a:t>
            </a:r>
            <a:endParaRPr lang="en-US" sz="1600"/>
          </a:p>
        </c:rich>
      </c:tx>
      <c:layout>
        <c:manualLayout>
          <c:xMode val="edge"/>
          <c:yMode val="edge"/>
          <c:x val="0.11873453642128932"/>
          <c:y val="0"/>
        </c:manualLayout>
      </c:layout>
      <c:overlay val="0"/>
    </c:title>
    <c:autoTitleDeleted val="0"/>
    <c:plotArea>
      <c:layout>
        <c:manualLayout>
          <c:layoutTarget val="inner"/>
          <c:xMode val="edge"/>
          <c:yMode val="edge"/>
          <c:x val="6.7787433306587971E-2"/>
          <c:y val="0.18618382574575759"/>
          <c:w val="0.91378999904804625"/>
          <c:h val="0.63369253792906521"/>
        </c:manualLayout>
      </c:layout>
      <c:barChart>
        <c:barDir val="col"/>
        <c:grouping val="clustered"/>
        <c:varyColors val="0"/>
        <c:ser>
          <c:idx val="0"/>
          <c:order val="0"/>
          <c:tx>
            <c:strRef>
              <c:f>OOP!$D$4</c:f>
              <c:strCache>
                <c:ptCount val="1"/>
                <c:pt idx="0">
                  <c:v>2019</c:v>
                </c:pt>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el-G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OOP!$B$5:$B$10</c:f>
              <c:strCache>
                <c:ptCount val="6"/>
                <c:pt idx="0">
                  <c:v>Θεσμοθετημένη συμμετοχή ασθενών (0%, 10%, 25%)</c:v>
                </c:pt>
                <c:pt idx="1">
                  <c:v>Επιβάρυνση που προκύπτει ΛΤ-ΤΑ</c:v>
                </c:pt>
                <c:pt idx="3">
                  <c:v>ΜΗΣΥΦΑ</c:v>
                </c:pt>
                <c:pt idx="4">
                  <c:v>Αρνητική Λίστα</c:v>
                </c:pt>
                <c:pt idx="5">
                  <c:v>Φάρμακα Αποζημιούμενα που επέλεξε ο ασθενής να τα πληρώσει 100%</c:v>
                </c:pt>
              </c:strCache>
            </c:strRef>
          </c:cat>
          <c:val>
            <c:numRef>
              <c:f>OOP!$D$5:$D$10</c:f>
              <c:numCache>
                <c:formatCode>_("€"* #,##0_);_("€"* \(#,##0\);_("€"* "-"_);_(@_)</c:formatCode>
                <c:ptCount val="6"/>
                <c:pt idx="0">
                  <c:v>374588935</c:v>
                </c:pt>
                <c:pt idx="1">
                  <c:v>261421083</c:v>
                </c:pt>
                <c:pt idx="3">
                  <c:v>285000000</c:v>
                </c:pt>
                <c:pt idx="4">
                  <c:v>96000000</c:v>
                </c:pt>
                <c:pt idx="5">
                  <c:v>581000000</c:v>
                </c:pt>
              </c:numCache>
            </c:numRef>
          </c:val>
          <c:extLst xmlns:c16r2="http://schemas.microsoft.com/office/drawing/2015/06/chart">
            <c:ext xmlns:c16="http://schemas.microsoft.com/office/drawing/2014/chart" uri="{C3380CC4-5D6E-409C-BE32-E72D297353CC}">
              <c16:uniqueId val="{00000000-A838-44E0-8404-6983A855705F}"/>
            </c:ext>
          </c:extLst>
        </c:ser>
        <c:dLbls>
          <c:dLblPos val="outEnd"/>
          <c:showLegendKey val="0"/>
          <c:showVal val="1"/>
          <c:showCatName val="0"/>
          <c:showSerName val="0"/>
          <c:showPercent val="0"/>
          <c:showBubbleSize val="0"/>
        </c:dLbls>
        <c:gapWidth val="219"/>
        <c:overlap val="-27"/>
        <c:axId val="234713488"/>
        <c:axId val="234714048"/>
      </c:barChart>
      <c:catAx>
        <c:axId val="23471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34714048"/>
        <c:crosses val="autoZero"/>
        <c:auto val="1"/>
        <c:lblAlgn val="ctr"/>
        <c:lblOffset val="100"/>
        <c:noMultiLvlLbl val="0"/>
      </c:catAx>
      <c:valAx>
        <c:axId val="234714048"/>
        <c:scaling>
          <c:orientation val="minMax"/>
        </c:scaling>
        <c:delete val="0"/>
        <c:axPos val="l"/>
        <c:numFmt formatCode="#,##0" sourceLinked="0"/>
        <c:majorTickMark val="none"/>
        <c:minorTickMark val="none"/>
        <c:tickLblPos val="nextTo"/>
        <c:spPr>
          <a:noFill/>
          <a:ln>
            <a:noFill/>
          </a:ln>
          <a:effectLst/>
        </c:spPr>
        <c:txPr>
          <a:bodyPr rot="-60000000" vert="horz"/>
          <a:lstStyle/>
          <a:p>
            <a:pPr>
              <a:defRPr/>
            </a:pPr>
            <a:endParaRPr lang="el-GR"/>
          </a:p>
        </c:txPr>
        <c:crossAx val="234713488"/>
        <c:crosses val="autoZero"/>
        <c:crossBetween val="between"/>
        <c:dispUnits>
          <c:builtInUnit val="millions"/>
          <c:dispUnitsLbl>
            <c:tx>
              <c:rich>
                <a:bodyPr rot="-5400000" vert="horz"/>
                <a:lstStyle/>
                <a:p>
                  <a:pPr>
                    <a:defRPr/>
                  </a:pPr>
                  <a:r>
                    <a:rPr lang="el-GR"/>
                    <a:t>εκατ</a:t>
                  </a:r>
                  <a:r>
                    <a:rPr lang="en-US"/>
                    <a:t>. </a:t>
                  </a:r>
                  <a:r>
                    <a:rPr lang="el-GR"/>
                    <a:t>ευρώ</a:t>
                  </a:r>
                  <a:endParaRPr lang="en-US"/>
                </a:p>
              </c:rich>
            </c:tx>
            <c:spPr>
              <a:noFill/>
              <a:ln>
                <a:noFill/>
              </a:ln>
              <a:effectLst/>
            </c:spPr>
          </c:dispUnitsLbl>
        </c:dispUnits>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userShapes r:id="rId3"/>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6"/>
            </a:solidFill>
            <a:ln>
              <a:noFill/>
            </a:ln>
            <a:effectLst/>
          </c:spPr>
          <c:invertIfNegative val="0"/>
          <c:dPt>
            <c:idx val="15"/>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1-995D-4378-8EC0-7A7EA73791E9}"/>
              </c:ext>
            </c:extLst>
          </c:dPt>
          <c:dLbls>
            <c:spPr>
              <a:noFill/>
              <a:ln>
                <a:noFill/>
              </a:ln>
              <a:effectLst/>
            </c:spPr>
            <c:txPr>
              <a:bodyPr rot="-1500000"/>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'30-yes'!$G$11:$G$38</c:f>
              <c:strCache>
                <c:ptCount val="28"/>
                <c:pt idx="0">
                  <c:v>Γαλλία</c:v>
                </c:pt>
                <c:pt idx="1">
                  <c:v>Γερμανία </c:v>
                </c:pt>
                <c:pt idx="2">
                  <c:v>Ην.Βασίλειο</c:v>
                </c:pt>
                <c:pt idx="3">
                  <c:v>Ιταλία</c:v>
                </c:pt>
                <c:pt idx="4">
                  <c:v>Ισπανία</c:v>
                </c:pt>
                <c:pt idx="5">
                  <c:v>Βέλγιο</c:v>
                </c:pt>
                <c:pt idx="6">
                  <c:v>Ολλανδία</c:v>
                </c:pt>
                <c:pt idx="7">
                  <c:v>Δανία</c:v>
                </c:pt>
                <c:pt idx="8">
                  <c:v>Ελβετία</c:v>
                </c:pt>
                <c:pt idx="9">
                  <c:v>Πολωνία</c:v>
                </c:pt>
                <c:pt idx="10">
                  <c:v>Σουηδία </c:v>
                </c:pt>
                <c:pt idx="11">
                  <c:v>Αυστρία</c:v>
                </c:pt>
                <c:pt idx="12">
                  <c:v>Ουγγαρία</c:v>
                </c:pt>
                <c:pt idx="13">
                  <c:v>Νορβηγία</c:v>
                </c:pt>
                <c:pt idx="14">
                  <c:v>Φινλανδία</c:v>
                </c:pt>
                <c:pt idx="15">
                  <c:v>Ελλάδα</c:v>
                </c:pt>
                <c:pt idx="16">
                  <c:v>Ρουμανία</c:v>
                </c:pt>
                <c:pt idx="17">
                  <c:v>Πορτογαλία</c:v>
                </c:pt>
                <c:pt idx="18">
                  <c:v>Βουλγαρία</c:v>
                </c:pt>
                <c:pt idx="19">
                  <c:v>Τσεχία</c:v>
                </c:pt>
                <c:pt idx="20">
                  <c:v>Σλοβακία</c:v>
                </c:pt>
                <c:pt idx="21">
                  <c:v>Ιρλανδία</c:v>
                </c:pt>
                <c:pt idx="22">
                  <c:v>Σερβία</c:v>
                </c:pt>
                <c:pt idx="23">
                  <c:v>Κροατία</c:v>
                </c:pt>
                <c:pt idx="24">
                  <c:v>Λιθουανία</c:v>
                </c:pt>
                <c:pt idx="25">
                  <c:v>Εσθονία</c:v>
                </c:pt>
                <c:pt idx="26">
                  <c:v>Λετονία</c:v>
                </c:pt>
                <c:pt idx="27">
                  <c:v>Σλοβενία </c:v>
                </c:pt>
              </c:strCache>
            </c:strRef>
          </c:cat>
          <c:val>
            <c:numRef>
              <c:f>'30-yes'!$H$11:$H$38</c:f>
              <c:numCache>
                <c:formatCode>#,##0</c:formatCode>
                <c:ptCount val="28"/>
                <c:pt idx="0">
                  <c:v>23888</c:v>
                </c:pt>
                <c:pt idx="1">
                  <c:v>19172</c:v>
                </c:pt>
                <c:pt idx="2">
                  <c:v>17770</c:v>
                </c:pt>
                <c:pt idx="3">
                  <c:v>12914</c:v>
                </c:pt>
                <c:pt idx="4">
                  <c:v>12888</c:v>
                </c:pt>
                <c:pt idx="5">
                  <c:v>9429</c:v>
                </c:pt>
                <c:pt idx="6">
                  <c:v>9236</c:v>
                </c:pt>
                <c:pt idx="7">
                  <c:v>7883</c:v>
                </c:pt>
                <c:pt idx="8">
                  <c:v>6530</c:v>
                </c:pt>
                <c:pt idx="9">
                  <c:v>6471</c:v>
                </c:pt>
                <c:pt idx="10">
                  <c:v>6015</c:v>
                </c:pt>
                <c:pt idx="11">
                  <c:v>5056</c:v>
                </c:pt>
                <c:pt idx="12">
                  <c:v>3879</c:v>
                </c:pt>
                <c:pt idx="13">
                  <c:v>3825</c:v>
                </c:pt>
                <c:pt idx="14">
                  <c:v>3031</c:v>
                </c:pt>
                <c:pt idx="15">
                  <c:v>2811</c:v>
                </c:pt>
                <c:pt idx="16">
                  <c:v>2399</c:v>
                </c:pt>
                <c:pt idx="17">
                  <c:v>1986</c:v>
                </c:pt>
                <c:pt idx="18">
                  <c:v>1926</c:v>
                </c:pt>
                <c:pt idx="19">
                  <c:v>1759</c:v>
                </c:pt>
                <c:pt idx="20">
                  <c:v>1669</c:v>
                </c:pt>
                <c:pt idx="21">
                  <c:v>1635</c:v>
                </c:pt>
                <c:pt idx="22">
                  <c:v>1112</c:v>
                </c:pt>
                <c:pt idx="23">
                  <c:v>1017</c:v>
                </c:pt>
                <c:pt idx="24" formatCode="General">
                  <c:v>949</c:v>
                </c:pt>
                <c:pt idx="25" formatCode="General">
                  <c:v>902</c:v>
                </c:pt>
                <c:pt idx="26" formatCode="General">
                  <c:v>845</c:v>
                </c:pt>
                <c:pt idx="27" formatCode="General">
                  <c:v>689</c:v>
                </c:pt>
              </c:numCache>
            </c:numRef>
          </c:val>
          <c:extLst xmlns:c16r2="http://schemas.microsoft.com/office/drawing/2015/06/chart">
            <c:ext xmlns:c16="http://schemas.microsoft.com/office/drawing/2014/chart" uri="{C3380CC4-5D6E-409C-BE32-E72D297353CC}">
              <c16:uniqueId val="{00000002-995D-4378-8EC0-7A7EA73791E9}"/>
            </c:ext>
          </c:extLst>
        </c:ser>
        <c:dLbls>
          <c:showLegendKey val="0"/>
          <c:showVal val="0"/>
          <c:showCatName val="0"/>
          <c:showSerName val="0"/>
          <c:showPercent val="0"/>
          <c:showBubbleSize val="0"/>
        </c:dLbls>
        <c:gapWidth val="55"/>
        <c:overlap val="100"/>
        <c:axId val="234716288"/>
        <c:axId val="234716848"/>
      </c:barChart>
      <c:catAx>
        <c:axId val="23471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34716848"/>
        <c:crosses val="autoZero"/>
        <c:auto val="1"/>
        <c:lblAlgn val="ctr"/>
        <c:lblOffset val="100"/>
        <c:noMultiLvlLbl val="0"/>
      </c:catAx>
      <c:valAx>
        <c:axId val="234716848"/>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l-GR"/>
          </a:p>
        </c:txPr>
        <c:crossAx val="2347162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6"/>
            </a:solidFill>
            <a:ln>
              <a:noFill/>
            </a:ln>
            <a:effectLst/>
          </c:spPr>
          <c:invertIfNegative val="0"/>
          <c:dPt>
            <c:idx val="1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7672-434B-BA34-3C4824675F82}"/>
              </c:ext>
            </c:extLst>
          </c:dPt>
          <c:dPt>
            <c:idx val="20"/>
            <c:invertIfNegative val="0"/>
            <c:bubble3D val="0"/>
            <c:extLst xmlns:c16r2="http://schemas.microsoft.com/office/drawing/2015/06/chart">
              <c:ext xmlns:c16="http://schemas.microsoft.com/office/drawing/2014/chart" uri="{C3380CC4-5D6E-409C-BE32-E72D297353CC}">
                <c16:uniqueId val="{00000002-7672-434B-BA34-3C4824675F82}"/>
              </c:ext>
            </c:extLst>
          </c:dPt>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'31-new'!$I$43:$I$69</c:f>
              <c:strCache>
                <c:ptCount val="27"/>
                <c:pt idx="0">
                  <c:v>Κροατία</c:v>
                </c:pt>
                <c:pt idx="1">
                  <c:v>Σλοβενία(2016)</c:v>
                </c:pt>
                <c:pt idx="2">
                  <c:v>Βέλγιο</c:v>
                </c:pt>
                <c:pt idx="3">
                  <c:v>Κύπρος</c:v>
                </c:pt>
                <c:pt idx="4">
                  <c:v>Δανία</c:v>
                </c:pt>
                <c:pt idx="5">
                  <c:v>Ουγγαρία</c:v>
                </c:pt>
                <c:pt idx="6">
                  <c:v>Ιρλανδία</c:v>
                </c:pt>
                <c:pt idx="7">
                  <c:v>Λετονία</c:v>
                </c:pt>
                <c:pt idx="8">
                  <c:v>Ισπανία</c:v>
                </c:pt>
                <c:pt idx="9">
                  <c:v>Πορτογαλία</c:v>
                </c:pt>
                <c:pt idx="10">
                  <c:v>Σουηδία (2013)</c:v>
                </c:pt>
                <c:pt idx="11">
                  <c:v>Γερμανία</c:v>
                </c:pt>
                <c:pt idx="12">
                  <c:v>Ελλάδα</c:v>
                </c:pt>
                <c:pt idx="13">
                  <c:v>Μάλτα</c:v>
                </c:pt>
                <c:pt idx="14">
                  <c:v>Ιταλία</c:v>
                </c:pt>
                <c:pt idx="15">
                  <c:v>Αυστρία</c:v>
                </c:pt>
                <c:pt idx="16">
                  <c:v>Φινλανδία</c:v>
                </c:pt>
                <c:pt idx="17">
                  <c:v>Πολωνία</c:v>
                </c:pt>
                <c:pt idx="18">
                  <c:v>Ολλανδία</c:v>
                </c:pt>
                <c:pt idx="19">
                  <c:v>Βουλγαρία</c:v>
                </c:pt>
                <c:pt idx="20">
                  <c:v>Γαλλία(2013)</c:v>
                </c:pt>
                <c:pt idx="21">
                  <c:v>Τσεχία</c:v>
                </c:pt>
                <c:pt idx="22">
                  <c:v>Ην.Βασίλειο(2016)</c:v>
                </c:pt>
                <c:pt idx="23">
                  <c:v>Λιθουανία(2015)</c:v>
                </c:pt>
                <c:pt idx="24">
                  <c:v>Ρουμανία</c:v>
                </c:pt>
                <c:pt idx="25">
                  <c:v>Σλοβακία</c:v>
                </c:pt>
                <c:pt idx="26">
                  <c:v>Εσθονία</c:v>
                </c:pt>
              </c:strCache>
            </c:strRef>
          </c:cat>
          <c:val>
            <c:numRef>
              <c:f>'31-new'!$J$43:$J$69</c:f>
              <c:numCache>
                <c:formatCode>0%</c:formatCode>
                <c:ptCount val="27"/>
                <c:pt idx="0">
                  <c:v>0.31629815385816323</c:v>
                </c:pt>
                <c:pt idx="1">
                  <c:v>0.29974032294625119</c:v>
                </c:pt>
                <c:pt idx="2">
                  <c:v>0.26723688773532717</c:v>
                </c:pt>
                <c:pt idx="3">
                  <c:v>0.22621693573993115</c:v>
                </c:pt>
                <c:pt idx="4">
                  <c:v>0.22596281497896598</c:v>
                </c:pt>
                <c:pt idx="5">
                  <c:v>0.14393788263303856</c:v>
                </c:pt>
                <c:pt idx="6">
                  <c:v>0.12336267162031525</c:v>
                </c:pt>
                <c:pt idx="7">
                  <c:v>0.1104</c:v>
                </c:pt>
                <c:pt idx="8">
                  <c:v>9.0309224996765428E-2</c:v>
                </c:pt>
                <c:pt idx="9">
                  <c:v>7.6686787102871995E-2</c:v>
                </c:pt>
                <c:pt idx="10">
                  <c:v>6.9883635842505606E-2</c:v>
                </c:pt>
                <c:pt idx="11">
                  <c:v>6.7322020198495938E-2</c:v>
                </c:pt>
                <c:pt idx="12">
                  <c:v>5.0983863828417367E-2</c:v>
                </c:pt>
                <c:pt idx="13">
                  <c:v>4.940564635958395E-2</c:v>
                </c:pt>
                <c:pt idx="14">
                  <c:v>4.037413298090016E-2</c:v>
                </c:pt>
                <c:pt idx="15">
                  <c:v>3.9378488330524999E-2</c:v>
                </c:pt>
                <c:pt idx="16">
                  <c:v>3.6640766576471459E-2</c:v>
                </c:pt>
                <c:pt idx="17">
                  <c:v>3.4509159900117554E-2</c:v>
                </c:pt>
                <c:pt idx="18">
                  <c:v>2.9387563183260842E-2</c:v>
                </c:pt>
                <c:pt idx="19">
                  <c:v>2.7908594865785331E-2</c:v>
                </c:pt>
                <c:pt idx="20">
                  <c:v>2.4708937161182536E-2</c:v>
                </c:pt>
                <c:pt idx="21">
                  <c:v>1.9592223723648581E-2</c:v>
                </c:pt>
                <c:pt idx="22">
                  <c:v>1.7775040037361228E-2</c:v>
                </c:pt>
                <c:pt idx="23">
                  <c:v>1.6118855045029544E-2</c:v>
                </c:pt>
                <c:pt idx="24">
                  <c:v>1.3806087814854E-2</c:v>
                </c:pt>
                <c:pt idx="25">
                  <c:v>7.450884607508616E-3</c:v>
                </c:pt>
                <c:pt idx="26">
                  <c:v>5.1524857262219741E-3</c:v>
                </c:pt>
              </c:numCache>
            </c:numRef>
          </c:val>
          <c:extLst xmlns:c16r2="http://schemas.microsoft.com/office/drawing/2015/06/chart">
            <c:ext xmlns:c16="http://schemas.microsoft.com/office/drawing/2014/chart" uri="{C3380CC4-5D6E-409C-BE32-E72D297353CC}">
              <c16:uniqueId val="{00000003-7672-434B-BA34-3C4824675F82}"/>
            </c:ext>
          </c:extLst>
        </c:ser>
        <c:dLbls>
          <c:showLegendKey val="0"/>
          <c:showVal val="0"/>
          <c:showCatName val="0"/>
          <c:showSerName val="0"/>
          <c:showPercent val="0"/>
          <c:showBubbleSize val="0"/>
        </c:dLbls>
        <c:gapWidth val="55"/>
        <c:overlap val="100"/>
        <c:axId val="234719088"/>
        <c:axId val="234719648"/>
      </c:barChart>
      <c:catAx>
        <c:axId val="234719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34719648"/>
        <c:crosses val="autoZero"/>
        <c:auto val="1"/>
        <c:lblAlgn val="ctr"/>
        <c:lblOffset val="100"/>
        <c:noMultiLvlLbl val="0"/>
      </c:catAx>
      <c:valAx>
        <c:axId val="234719648"/>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l-GR"/>
          </a:p>
        </c:txPr>
        <c:crossAx val="234719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600"/>
            </a:pPr>
            <a:r>
              <a:rPr lang="el-GR" sz="1600"/>
              <a:t>Κλάδος φαρμάκου (Ελλάδα)</a:t>
            </a:r>
            <a:endParaRPr lang="en-US" sz="1600"/>
          </a:p>
        </c:rich>
      </c:tx>
      <c:overlay val="0"/>
      <c:spPr>
        <a:noFill/>
        <a:ln>
          <a:noFill/>
        </a:ln>
        <a:effectLst/>
      </c:spPr>
    </c:title>
    <c:autoTitleDeleted val="0"/>
    <c:plotArea>
      <c:layout/>
      <c:barChart>
        <c:barDir val="col"/>
        <c:grouping val="clustered"/>
        <c:varyColors val="0"/>
        <c:ser>
          <c:idx val="0"/>
          <c:order val="0"/>
          <c:tx>
            <c:strRef>
              <c:f>'[FF2019-figures 07-04-2020.xlsx]36-yes'!$D$42</c:f>
              <c:strCache>
                <c:ptCount val="1"/>
                <c:pt idx="0">
                  <c:v>Δείκτης</c:v>
                </c:pt>
              </c:strCache>
            </c:strRef>
          </c:tx>
          <c:spPr>
            <a:solidFill>
              <a:schemeClr val="accent1"/>
            </a:solidFill>
            <a:ln>
              <a:noFill/>
            </a:ln>
            <a:effectLst/>
          </c:spPr>
          <c:invertIfNegative val="0"/>
          <c:cat>
            <c:strRef>
              <c:f>'[FF2019-figures 07-04-2020.xlsx]36-yes'!$A$55:$A$66</c:f>
              <c:strCache>
                <c:ptCount val="12"/>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strCache>
            </c:strRef>
          </c:cat>
          <c:val>
            <c:numRef>
              <c:f>'[FF2019-figures 07-04-2020.xlsx]36-yes'!$D$55:$D$66</c:f>
              <c:numCache>
                <c:formatCode>#,##0.0</c:formatCode>
                <c:ptCount val="12"/>
                <c:pt idx="0">
                  <c:v>109</c:v>
                </c:pt>
                <c:pt idx="1">
                  <c:v>110.1</c:v>
                </c:pt>
                <c:pt idx="2">
                  <c:v>115.9</c:v>
                </c:pt>
                <c:pt idx="3">
                  <c:v>122</c:v>
                </c:pt>
                <c:pt idx="4">
                  <c:v>125.2</c:v>
                </c:pt>
                <c:pt idx="5">
                  <c:v>132.6</c:v>
                </c:pt>
                <c:pt idx="6">
                  <c:v>136.5</c:v>
                </c:pt>
                <c:pt idx="7">
                  <c:v>150.5</c:v>
                </c:pt>
                <c:pt idx="8">
                  <c:v>154.69999999999999</c:v>
                </c:pt>
                <c:pt idx="9">
                  <c:v>160.1</c:v>
                </c:pt>
                <c:pt idx="10">
                  <c:v>170.4</c:v>
                </c:pt>
                <c:pt idx="11">
                  <c:v>160.80000000000001</c:v>
                </c:pt>
              </c:numCache>
            </c:numRef>
          </c:val>
          <c:extLst xmlns:c16r2="http://schemas.microsoft.com/office/drawing/2015/06/chart">
            <c:ext xmlns:c16="http://schemas.microsoft.com/office/drawing/2014/chart" uri="{C3380CC4-5D6E-409C-BE32-E72D297353CC}">
              <c16:uniqueId val="{00000000-46E7-47B3-84F6-F9580A705976}"/>
            </c:ext>
          </c:extLst>
        </c:ser>
        <c:dLbls>
          <c:showLegendKey val="0"/>
          <c:showVal val="0"/>
          <c:showCatName val="0"/>
          <c:showSerName val="0"/>
          <c:showPercent val="0"/>
          <c:showBubbleSize val="0"/>
        </c:dLbls>
        <c:gapWidth val="150"/>
        <c:axId val="234722448"/>
        <c:axId val="234723008"/>
      </c:barChart>
      <c:lineChart>
        <c:grouping val="standard"/>
        <c:varyColors val="0"/>
        <c:ser>
          <c:idx val="1"/>
          <c:order val="1"/>
          <c:tx>
            <c:strRef>
              <c:f>'[FF2019-figures 07-04-2020.xlsx]36-yes'!$E$42</c:f>
              <c:strCache>
                <c:ptCount val="1"/>
                <c:pt idx="0">
                  <c:v>% μεταβολή (y-o-y)</c:v>
                </c:pt>
              </c:strCache>
            </c:strRef>
          </c:tx>
          <c:spPr>
            <a:ln w="28575" cap="rnd">
              <a:solidFill>
                <a:schemeClr val="accent2"/>
              </a:solidFill>
              <a:round/>
            </a:ln>
            <a:effectLst/>
          </c:spPr>
          <c:marker>
            <c:symbol val="none"/>
          </c:marker>
          <c:cat>
            <c:strRef>
              <c:f>'[FF2019-figures 07-04-2020.xlsx]36-yes'!$A$55:$A$66</c:f>
              <c:strCache>
                <c:ptCount val="12"/>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strCache>
            </c:strRef>
          </c:cat>
          <c:val>
            <c:numRef>
              <c:f>'[FF2019-figures 07-04-2020.xlsx]36-yes'!$E$55:$E$66</c:f>
              <c:numCache>
                <c:formatCode>0%</c:formatCode>
                <c:ptCount val="12"/>
                <c:pt idx="0">
                  <c:v>6.134371957156759E-2</c:v>
                </c:pt>
                <c:pt idx="1">
                  <c:v>2.9934518241346852E-2</c:v>
                </c:pt>
                <c:pt idx="2">
                  <c:v>5.555555555555558E-2</c:v>
                </c:pt>
                <c:pt idx="3">
                  <c:v>9.6136567834681053E-2</c:v>
                </c:pt>
                <c:pt idx="4">
                  <c:v>0.14862385321100913</c:v>
                </c:pt>
                <c:pt idx="5">
                  <c:v>0.20435967302452318</c:v>
                </c:pt>
                <c:pt idx="6">
                  <c:v>0.177739430543572</c:v>
                </c:pt>
                <c:pt idx="7">
                  <c:v>0.23360655737704916</c:v>
                </c:pt>
                <c:pt idx="8">
                  <c:v>0.23562300319488805</c:v>
                </c:pt>
                <c:pt idx="9">
                  <c:v>0.20739064856711908</c:v>
                </c:pt>
                <c:pt idx="10">
                  <c:v>0.24835164835164836</c:v>
                </c:pt>
                <c:pt idx="11">
                  <c:v>6.8438538205980226E-2</c:v>
                </c:pt>
              </c:numCache>
            </c:numRef>
          </c:val>
          <c:smooth val="0"/>
          <c:extLst xmlns:c16r2="http://schemas.microsoft.com/office/drawing/2015/06/chart">
            <c:ext xmlns:c16="http://schemas.microsoft.com/office/drawing/2014/chart" uri="{C3380CC4-5D6E-409C-BE32-E72D297353CC}">
              <c16:uniqueId val="{00000001-46E7-47B3-84F6-F9580A705976}"/>
            </c:ext>
          </c:extLst>
        </c:ser>
        <c:dLbls>
          <c:showLegendKey val="0"/>
          <c:showVal val="0"/>
          <c:showCatName val="0"/>
          <c:showSerName val="0"/>
          <c:showPercent val="0"/>
          <c:showBubbleSize val="0"/>
        </c:dLbls>
        <c:marker val="1"/>
        <c:smooth val="0"/>
        <c:axId val="234724128"/>
        <c:axId val="234723568"/>
      </c:lineChart>
      <c:catAx>
        <c:axId val="23472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34723008"/>
        <c:crosses val="autoZero"/>
        <c:auto val="1"/>
        <c:lblAlgn val="ctr"/>
        <c:lblOffset val="100"/>
        <c:noMultiLvlLbl val="0"/>
      </c:catAx>
      <c:valAx>
        <c:axId val="234723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l-GR"/>
                  <a:t>Δείκτης</a:t>
                </a:r>
                <a:endParaRPr lang="en-US"/>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234722448"/>
        <c:crosses val="autoZero"/>
        <c:crossBetween val="between"/>
      </c:valAx>
      <c:valAx>
        <c:axId val="234723568"/>
        <c:scaling>
          <c:orientation val="minMax"/>
        </c:scaling>
        <c:delete val="0"/>
        <c:axPos val="r"/>
        <c:title>
          <c:tx>
            <c:rich>
              <a:bodyPr rot="-5400000" vert="horz"/>
              <a:lstStyle/>
              <a:p>
                <a:pPr>
                  <a:defRPr/>
                </a:pPr>
                <a:r>
                  <a:rPr lang="el-GR"/>
                  <a:t>% μεταβολή</a:t>
                </a:r>
                <a:endParaRPr lang="en-US"/>
              </a:p>
            </c:rich>
          </c:tx>
          <c:overlay val="0"/>
          <c:spPr>
            <a:noFill/>
            <a:ln>
              <a:noFill/>
            </a:ln>
            <a:effectLst/>
          </c:spPr>
        </c:title>
        <c:numFmt formatCode="0%" sourceLinked="1"/>
        <c:majorTickMark val="out"/>
        <c:minorTickMark val="none"/>
        <c:tickLblPos val="nextTo"/>
        <c:spPr>
          <a:noFill/>
          <a:ln>
            <a:noFill/>
          </a:ln>
          <a:effectLst/>
        </c:spPr>
        <c:txPr>
          <a:bodyPr rot="-60000000" vert="horz"/>
          <a:lstStyle/>
          <a:p>
            <a:pPr>
              <a:defRPr/>
            </a:pPr>
            <a:endParaRPr lang="el-GR"/>
          </a:p>
        </c:txPr>
        <c:crossAx val="234724128"/>
        <c:crosses val="max"/>
        <c:crossBetween val="between"/>
      </c:valAx>
      <c:catAx>
        <c:axId val="234724128"/>
        <c:scaling>
          <c:orientation val="minMax"/>
        </c:scaling>
        <c:delete val="1"/>
        <c:axPos val="b"/>
        <c:numFmt formatCode="General" sourceLinked="1"/>
        <c:majorTickMark val="out"/>
        <c:minorTickMark val="none"/>
        <c:tickLblPos val="nextTo"/>
        <c:crossAx val="234723568"/>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600"/>
            </a:pPr>
            <a:r>
              <a:rPr lang="el-GR" sz="1600"/>
              <a:t>Κλάδος φαρμάκου (ΕΕ28)</a:t>
            </a:r>
            <a:endParaRPr lang="en-US" sz="1600"/>
          </a:p>
        </c:rich>
      </c:tx>
      <c:overlay val="0"/>
      <c:spPr>
        <a:noFill/>
        <a:ln>
          <a:noFill/>
        </a:ln>
        <a:effectLst/>
      </c:spPr>
    </c:title>
    <c:autoTitleDeleted val="0"/>
    <c:plotArea>
      <c:layout/>
      <c:barChart>
        <c:barDir val="col"/>
        <c:grouping val="clustered"/>
        <c:varyColors val="0"/>
        <c:ser>
          <c:idx val="0"/>
          <c:order val="0"/>
          <c:tx>
            <c:strRef>
              <c:f>'[FF2019-figures 07-04-2020.xlsx]36-yes'!$B$42</c:f>
              <c:strCache>
                <c:ptCount val="1"/>
                <c:pt idx="0">
                  <c:v>Δείκτης</c:v>
                </c:pt>
              </c:strCache>
            </c:strRef>
          </c:tx>
          <c:spPr>
            <a:solidFill>
              <a:schemeClr val="accent1"/>
            </a:solidFill>
            <a:ln>
              <a:noFill/>
            </a:ln>
            <a:effectLst/>
          </c:spPr>
          <c:invertIfNegative val="0"/>
          <c:cat>
            <c:strRef>
              <c:f>'[FF2019-figures 07-04-2020.xlsx]36-yes'!$A$55:$A$66</c:f>
              <c:strCache>
                <c:ptCount val="12"/>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strCache>
            </c:strRef>
          </c:cat>
          <c:val>
            <c:numRef>
              <c:f>'[FF2019-figures 07-04-2020.xlsx]36-yes'!$B$55:$B$66</c:f>
              <c:numCache>
                <c:formatCode>#,##0.0</c:formatCode>
                <c:ptCount val="12"/>
                <c:pt idx="0">
                  <c:v>103.9</c:v>
                </c:pt>
                <c:pt idx="1">
                  <c:v>104.7</c:v>
                </c:pt>
                <c:pt idx="2">
                  <c:v>107.2</c:v>
                </c:pt>
                <c:pt idx="3">
                  <c:v>107.5</c:v>
                </c:pt>
                <c:pt idx="4">
                  <c:v>108.8</c:v>
                </c:pt>
                <c:pt idx="5">
                  <c:v>111.3</c:v>
                </c:pt>
                <c:pt idx="6">
                  <c:v>112.8</c:v>
                </c:pt>
                <c:pt idx="7">
                  <c:v>111.7</c:v>
                </c:pt>
                <c:pt idx="8">
                  <c:v>117.7</c:v>
                </c:pt>
                <c:pt idx="9">
                  <c:v>123.3</c:v>
                </c:pt>
                <c:pt idx="10">
                  <c:v>120.6</c:v>
                </c:pt>
                <c:pt idx="11">
                  <c:v>123.5</c:v>
                </c:pt>
              </c:numCache>
            </c:numRef>
          </c:val>
          <c:extLst xmlns:c16r2="http://schemas.microsoft.com/office/drawing/2015/06/chart">
            <c:ext xmlns:c16="http://schemas.microsoft.com/office/drawing/2014/chart" uri="{C3380CC4-5D6E-409C-BE32-E72D297353CC}">
              <c16:uniqueId val="{00000000-EFC2-4DAF-A67B-5430A43D7DD5}"/>
            </c:ext>
          </c:extLst>
        </c:ser>
        <c:dLbls>
          <c:showLegendKey val="0"/>
          <c:showVal val="0"/>
          <c:showCatName val="0"/>
          <c:showSerName val="0"/>
          <c:showPercent val="0"/>
          <c:showBubbleSize val="0"/>
        </c:dLbls>
        <c:gapWidth val="150"/>
        <c:axId val="235833056"/>
        <c:axId val="235833616"/>
      </c:barChart>
      <c:lineChart>
        <c:grouping val="standard"/>
        <c:varyColors val="0"/>
        <c:ser>
          <c:idx val="1"/>
          <c:order val="1"/>
          <c:tx>
            <c:strRef>
              <c:f>'[FF2019-figures 07-04-2020.xlsx]36-yes'!$C$42</c:f>
              <c:strCache>
                <c:ptCount val="1"/>
                <c:pt idx="0">
                  <c:v>% μεταβολή (y-o-y)</c:v>
                </c:pt>
              </c:strCache>
            </c:strRef>
          </c:tx>
          <c:spPr>
            <a:ln w="28575" cap="rnd">
              <a:solidFill>
                <a:schemeClr val="accent2"/>
              </a:solidFill>
              <a:round/>
            </a:ln>
            <a:effectLst/>
          </c:spPr>
          <c:marker>
            <c:symbol val="none"/>
          </c:marker>
          <c:cat>
            <c:strRef>
              <c:f>'[FF2019-figures 07-04-2020.xlsx]36-yes'!$A$55:$A$66</c:f>
              <c:strCache>
                <c:ptCount val="12"/>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strCache>
            </c:strRef>
          </c:cat>
          <c:val>
            <c:numRef>
              <c:f>'[FF2019-figures 07-04-2020.xlsx]36-yes'!$C$55:$C$66</c:f>
              <c:numCache>
                <c:formatCode>0%</c:formatCode>
                <c:ptCount val="12"/>
                <c:pt idx="0">
                  <c:v>1.2670565302144388E-2</c:v>
                </c:pt>
                <c:pt idx="1">
                  <c:v>1.4534883720930258E-2</c:v>
                </c:pt>
                <c:pt idx="2">
                  <c:v>2.4856596558317401E-2</c:v>
                </c:pt>
                <c:pt idx="3">
                  <c:v>7.4976569821929573E-3</c:v>
                </c:pt>
                <c:pt idx="4">
                  <c:v>4.7160731472569717E-2</c:v>
                </c:pt>
                <c:pt idx="5">
                  <c:v>6.3037249283667496E-2</c:v>
                </c:pt>
                <c:pt idx="6">
                  <c:v>5.2238805970149294E-2</c:v>
                </c:pt>
                <c:pt idx="7">
                  <c:v>3.9069767441860526E-2</c:v>
                </c:pt>
                <c:pt idx="8">
                  <c:v>8.1801470588235281E-2</c:v>
                </c:pt>
                <c:pt idx="9">
                  <c:v>0.1078167115902966</c:v>
                </c:pt>
                <c:pt idx="10">
                  <c:v>6.9148936170212671E-2</c:v>
                </c:pt>
                <c:pt idx="11">
                  <c:v>0.10564010743061769</c:v>
                </c:pt>
              </c:numCache>
            </c:numRef>
          </c:val>
          <c:smooth val="0"/>
          <c:extLst xmlns:c16r2="http://schemas.microsoft.com/office/drawing/2015/06/chart">
            <c:ext xmlns:c16="http://schemas.microsoft.com/office/drawing/2014/chart" uri="{C3380CC4-5D6E-409C-BE32-E72D297353CC}">
              <c16:uniqueId val="{00000001-EFC2-4DAF-A67B-5430A43D7DD5}"/>
            </c:ext>
          </c:extLst>
        </c:ser>
        <c:dLbls>
          <c:showLegendKey val="0"/>
          <c:showVal val="0"/>
          <c:showCatName val="0"/>
          <c:showSerName val="0"/>
          <c:showPercent val="0"/>
          <c:showBubbleSize val="0"/>
        </c:dLbls>
        <c:marker val="1"/>
        <c:smooth val="0"/>
        <c:axId val="235834736"/>
        <c:axId val="235834176"/>
      </c:lineChart>
      <c:catAx>
        <c:axId val="23583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35833616"/>
        <c:crosses val="autoZero"/>
        <c:auto val="1"/>
        <c:lblAlgn val="ctr"/>
        <c:lblOffset val="100"/>
        <c:noMultiLvlLbl val="0"/>
      </c:catAx>
      <c:valAx>
        <c:axId val="23583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l-GR"/>
                  <a:t>Δείκτης</a:t>
                </a:r>
                <a:endParaRPr lang="en-US"/>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235833056"/>
        <c:crosses val="autoZero"/>
        <c:crossBetween val="between"/>
      </c:valAx>
      <c:valAx>
        <c:axId val="235834176"/>
        <c:scaling>
          <c:orientation val="minMax"/>
        </c:scaling>
        <c:delete val="0"/>
        <c:axPos val="r"/>
        <c:title>
          <c:tx>
            <c:rich>
              <a:bodyPr rot="-5400000" vert="horz"/>
              <a:lstStyle/>
              <a:p>
                <a:pPr>
                  <a:defRPr/>
                </a:pPr>
                <a:r>
                  <a:rPr lang="el-GR"/>
                  <a:t>% μεταβολή</a:t>
                </a:r>
                <a:endParaRPr lang="en-US"/>
              </a:p>
            </c:rich>
          </c:tx>
          <c:overlay val="0"/>
          <c:spPr>
            <a:noFill/>
            <a:ln>
              <a:noFill/>
            </a:ln>
            <a:effectLst/>
          </c:spPr>
        </c:title>
        <c:numFmt formatCode="0%" sourceLinked="1"/>
        <c:majorTickMark val="out"/>
        <c:minorTickMark val="none"/>
        <c:tickLblPos val="nextTo"/>
        <c:spPr>
          <a:noFill/>
          <a:ln>
            <a:noFill/>
          </a:ln>
          <a:effectLst/>
        </c:spPr>
        <c:txPr>
          <a:bodyPr rot="-60000000" vert="horz"/>
          <a:lstStyle/>
          <a:p>
            <a:pPr>
              <a:defRPr/>
            </a:pPr>
            <a:endParaRPr lang="el-GR"/>
          </a:p>
        </c:txPr>
        <c:crossAx val="235834736"/>
        <c:crosses val="max"/>
        <c:crossBetween val="between"/>
      </c:valAx>
      <c:catAx>
        <c:axId val="235834736"/>
        <c:scaling>
          <c:orientation val="minMax"/>
        </c:scaling>
        <c:delete val="1"/>
        <c:axPos val="b"/>
        <c:numFmt formatCode="General" sourceLinked="1"/>
        <c:majorTickMark val="out"/>
        <c:minorTickMark val="none"/>
        <c:tickLblPos val="nextTo"/>
        <c:crossAx val="235834176"/>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59942353831535E-2"/>
          <c:y val="3.2107653210015415E-2"/>
          <c:w val="0.82439895013123377"/>
          <c:h val="0.82661667291588548"/>
        </c:manualLayout>
      </c:layout>
      <c:barChart>
        <c:barDir val="col"/>
        <c:grouping val="clustered"/>
        <c:varyColors val="0"/>
        <c:ser>
          <c:idx val="0"/>
          <c:order val="0"/>
          <c:tx>
            <c:strRef>
              <c:f>'35-yes'!$E$2</c:f>
              <c:strCache>
                <c:ptCount val="1"/>
                <c:pt idx="0">
                  <c:v>Παραγωγή σε αξία (€ εκατ.)</c:v>
                </c:pt>
              </c:strCache>
            </c:strRef>
          </c:tx>
          <c:spPr>
            <a:solidFill>
              <a:schemeClr val="accent1"/>
            </a:solidFill>
            <a:ln>
              <a:noFill/>
            </a:ln>
            <a:effectLst/>
          </c:spPr>
          <c:invertIfNegative val="0"/>
          <c:dLbls>
            <c:spPr>
              <a:noFill/>
              <a:ln>
                <a:noFill/>
              </a:ln>
              <a:effectLst/>
            </c:spPr>
            <c:txPr>
              <a:bodyPr rot="0" vert="horz"/>
              <a:lstStyle/>
              <a:p>
                <a:pPr>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'35-yes'!$D$14:$D$26</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'35-yes'!$E$14:$E$26</c:f>
              <c:numCache>
                <c:formatCode>_(* #,##0_);_(* \(#,##0\);_(* "-"??_);_(@_)</c:formatCode>
                <c:ptCount val="13"/>
                <c:pt idx="0">
                  <c:v>710661890</c:v>
                </c:pt>
                <c:pt idx="1">
                  <c:v>802297635</c:v>
                </c:pt>
                <c:pt idx="2">
                  <c:v>865989104</c:v>
                </c:pt>
                <c:pt idx="3">
                  <c:v>890409404</c:v>
                </c:pt>
                <c:pt idx="4">
                  <c:v>918375960</c:v>
                </c:pt>
                <c:pt idx="5">
                  <c:v>907164574</c:v>
                </c:pt>
                <c:pt idx="6" formatCode="#,##0">
                  <c:v>825463000</c:v>
                </c:pt>
                <c:pt idx="7" formatCode="#,##0">
                  <c:v>880915000</c:v>
                </c:pt>
                <c:pt idx="8" formatCode="#,##0">
                  <c:v>940593000</c:v>
                </c:pt>
                <c:pt idx="9" formatCode="#,##0">
                  <c:v>940961000</c:v>
                </c:pt>
                <c:pt idx="10" formatCode="#,##0">
                  <c:v>895025000</c:v>
                </c:pt>
                <c:pt idx="11" formatCode="#,##0">
                  <c:v>952810000</c:v>
                </c:pt>
                <c:pt idx="12" formatCode="#,##0">
                  <c:v>995939000</c:v>
                </c:pt>
              </c:numCache>
            </c:numRef>
          </c:val>
          <c:extLst xmlns:c16r2="http://schemas.microsoft.com/office/drawing/2015/06/chart">
            <c:ext xmlns:c16="http://schemas.microsoft.com/office/drawing/2014/chart" uri="{C3380CC4-5D6E-409C-BE32-E72D297353CC}">
              <c16:uniqueId val="{00000000-D829-42A5-B824-A2B83822DD3F}"/>
            </c:ext>
          </c:extLst>
        </c:ser>
        <c:dLbls>
          <c:showLegendKey val="0"/>
          <c:showVal val="1"/>
          <c:showCatName val="0"/>
          <c:showSerName val="0"/>
          <c:showPercent val="0"/>
          <c:showBubbleSize val="0"/>
        </c:dLbls>
        <c:gapWidth val="116"/>
        <c:axId val="235837536"/>
        <c:axId val="235838096"/>
      </c:barChart>
      <c:lineChart>
        <c:grouping val="standard"/>
        <c:varyColors val="0"/>
        <c:ser>
          <c:idx val="1"/>
          <c:order val="1"/>
          <c:tx>
            <c:strRef>
              <c:f>'35-yes'!$F$2</c:f>
              <c:strCache>
                <c:ptCount val="1"/>
                <c:pt idx="0">
                  <c:v>% ετήσια μεταβολή</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7"/>
              <c:layout>
                <c:manualLayout>
                  <c:x val="-3.1738241308793456E-2"/>
                  <c:y val="3.706342262772705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829-42A5-B824-A2B83822DD3F}"/>
                </c:ext>
                <c:ext xmlns:c15="http://schemas.microsoft.com/office/drawing/2012/chart" uri="{CE6537A1-D6FC-4f65-9D91-7224C49458BB}"/>
              </c:extLst>
            </c:dLbl>
            <c:spPr>
              <a:solidFill>
                <a:schemeClr val="accent2"/>
              </a:solidFill>
              <a:ln>
                <a:noFill/>
              </a:ln>
              <a:effectLst/>
            </c:spPr>
            <c:txPr>
              <a:bodyPr rot="0" vert="horz"/>
              <a:lstStyle/>
              <a:p>
                <a:pPr>
                  <a:defRPr>
                    <a:solidFill>
                      <a:schemeClr val="bg1"/>
                    </a:solidFill>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'35-yes'!$D$14:$D$26</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'35-yes'!$F$14:$F$26</c:f>
              <c:numCache>
                <c:formatCode>0.0%</c:formatCode>
                <c:ptCount val="13"/>
                <c:pt idx="0">
                  <c:v>5.0478981650828647E-2</c:v>
                </c:pt>
                <c:pt idx="1">
                  <c:v>0.12894422268795092</c:v>
                </c:pt>
                <c:pt idx="2">
                  <c:v>7.9386335222090043E-2</c:v>
                </c:pt>
                <c:pt idx="3">
                  <c:v>2.8199315542427383E-2</c:v>
                </c:pt>
                <c:pt idx="4">
                  <c:v>3.1408648509736459E-2</c:v>
                </c:pt>
                <c:pt idx="5">
                  <c:v>-1.2207839151190281E-2</c:v>
                </c:pt>
                <c:pt idx="6">
                  <c:v>-9.0062571160324012E-2</c:v>
                </c:pt>
                <c:pt idx="7">
                  <c:v>6.7176844994869533E-2</c:v>
                </c:pt>
                <c:pt idx="8">
                  <c:v>6.7745469199639086E-2</c:v>
                </c:pt>
                <c:pt idx="9">
                  <c:v>3.9124254592581842E-4</c:v>
                </c:pt>
                <c:pt idx="10">
                  <c:v>-4.8818176311239303E-2</c:v>
                </c:pt>
                <c:pt idx="11">
                  <c:v>6.4562442389877406E-2</c:v>
                </c:pt>
                <c:pt idx="12">
                  <c:v>4.5265058091329857E-2</c:v>
                </c:pt>
              </c:numCache>
            </c:numRef>
          </c:val>
          <c:smooth val="1"/>
          <c:extLst xmlns:c16r2="http://schemas.microsoft.com/office/drawing/2015/06/chart">
            <c:ext xmlns:c16="http://schemas.microsoft.com/office/drawing/2014/chart" uri="{C3380CC4-5D6E-409C-BE32-E72D297353CC}">
              <c16:uniqueId val="{00000002-D829-42A5-B824-A2B83822DD3F}"/>
            </c:ext>
          </c:extLst>
        </c:ser>
        <c:dLbls>
          <c:showLegendKey val="0"/>
          <c:showVal val="0"/>
          <c:showCatName val="0"/>
          <c:showSerName val="0"/>
          <c:showPercent val="0"/>
          <c:showBubbleSize val="0"/>
        </c:dLbls>
        <c:marker val="1"/>
        <c:smooth val="0"/>
        <c:axId val="235618352"/>
        <c:axId val="235838656"/>
      </c:lineChart>
      <c:catAx>
        <c:axId val="23583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35838096"/>
        <c:crosses val="autoZero"/>
        <c:auto val="1"/>
        <c:lblAlgn val="ctr"/>
        <c:lblOffset val="100"/>
        <c:noMultiLvlLbl val="0"/>
      </c:catAx>
      <c:valAx>
        <c:axId val="235838096"/>
        <c:scaling>
          <c:orientation val="minMax"/>
        </c:scaling>
        <c:delete val="0"/>
        <c:axPos val="l"/>
        <c:title>
          <c:tx>
            <c:rich>
              <a:bodyPr rot="-5400000" vert="horz"/>
              <a:lstStyle/>
              <a:p>
                <a:pPr>
                  <a:defRPr/>
                </a:pPr>
                <a:r>
                  <a:rPr lang="el-GR"/>
                  <a:t>εκατ. ευρώ</a:t>
                </a:r>
                <a:endParaRPr lang="en-GB"/>
              </a:p>
            </c:rich>
          </c:tx>
          <c:overlay val="0"/>
          <c:spPr>
            <a:noFill/>
            <a:ln>
              <a:noFill/>
            </a:ln>
            <a:effectLst/>
          </c:spPr>
        </c:title>
        <c:numFmt formatCode="_(* #,##0_);_(* \(#,##0\);_(* &quot;-&quot;??_);_(@_)" sourceLinked="1"/>
        <c:majorTickMark val="none"/>
        <c:minorTickMark val="none"/>
        <c:tickLblPos val="nextTo"/>
        <c:spPr>
          <a:noFill/>
          <a:ln>
            <a:noFill/>
          </a:ln>
          <a:effectLst/>
        </c:spPr>
        <c:txPr>
          <a:bodyPr rot="-60000000" vert="horz"/>
          <a:lstStyle/>
          <a:p>
            <a:pPr>
              <a:defRPr/>
            </a:pPr>
            <a:endParaRPr lang="el-GR"/>
          </a:p>
        </c:txPr>
        <c:crossAx val="235837536"/>
        <c:crosses val="autoZero"/>
        <c:crossBetween val="between"/>
        <c:dispUnits>
          <c:builtInUnit val="millions"/>
        </c:dispUnits>
      </c:valAx>
      <c:valAx>
        <c:axId val="235838656"/>
        <c:scaling>
          <c:orientation val="minMax"/>
        </c:scaling>
        <c:delete val="0"/>
        <c:axPos val="r"/>
        <c:title>
          <c:tx>
            <c:rich>
              <a:bodyPr rot="-5400000" vert="horz"/>
              <a:lstStyle/>
              <a:p>
                <a:pPr>
                  <a:defRPr b="1"/>
                </a:pPr>
                <a:r>
                  <a:rPr lang="el-GR" b="1"/>
                  <a:t>%</a:t>
                </a:r>
                <a:endParaRPr lang="en-GB" b="1"/>
              </a:p>
            </c:rich>
          </c:tx>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l-GR"/>
          </a:p>
        </c:txPr>
        <c:crossAx val="235618352"/>
        <c:crosses val="max"/>
        <c:crossBetween val="between"/>
      </c:valAx>
      <c:catAx>
        <c:axId val="235618352"/>
        <c:scaling>
          <c:orientation val="minMax"/>
        </c:scaling>
        <c:delete val="1"/>
        <c:axPos val="b"/>
        <c:numFmt formatCode="General" sourceLinked="1"/>
        <c:majorTickMark val="none"/>
        <c:minorTickMark val="none"/>
        <c:tickLblPos val="nextTo"/>
        <c:crossAx val="235838656"/>
        <c:crosses val="autoZero"/>
        <c:auto val="1"/>
        <c:lblAlgn val="ctr"/>
        <c:lblOffset val="100"/>
        <c:noMultiLvlLbl val="0"/>
      </c:catAx>
      <c:spPr>
        <a:noFill/>
        <a:ln>
          <a:noFill/>
        </a:ln>
        <a:effectLst/>
      </c:spPr>
    </c:plotArea>
    <c:legend>
      <c:legendPos val="b"/>
      <c:layout>
        <c:manualLayout>
          <c:xMode val="edge"/>
          <c:yMode val="edge"/>
          <c:x val="0.23195752803626821"/>
          <c:y val="0.94094446855560376"/>
          <c:w val="0.53608494392746364"/>
          <c:h val="5.9055531444396223E-2"/>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600"/>
            </a:pPr>
            <a:r>
              <a:rPr lang="el-GR" sz="1600"/>
              <a:t>Κλάδος φαρμάκου (Ελλάδα)</a:t>
            </a:r>
            <a:endParaRPr lang="en-US" sz="1600"/>
          </a:p>
        </c:rich>
      </c:tx>
      <c:overlay val="0"/>
      <c:spPr>
        <a:noFill/>
        <a:ln>
          <a:noFill/>
        </a:ln>
        <a:effectLst/>
      </c:spPr>
    </c:title>
    <c:autoTitleDeleted val="0"/>
    <c:plotArea>
      <c:layout/>
      <c:barChart>
        <c:barDir val="col"/>
        <c:grouping val="clustered"/>
        <c:varyColors val="0"/>
        <c:ser>
          <c:idx val="0"/>
          <c:order val="0"/>
          <c:tx>
            <c:strRef>
              <c:f>'[FF2019-figures 07-04-2020.xlsx]37-yes'!$I$13</c:f>
              <c:strCache>
                <c:ptCount val="1"/>
                <c:pt idx="0">
                  <c:v>Δείκτης</c:v>
                </c:pt>
              </c:strCache>
            </c:strRef>
          </c:tx>
          <c:spPr>
            <a:solidFill>
              <a:schemeClr val="accent1"/>
            </a:solidFill>
            <a:ln>
              <a:noFill/>
            </a:ln>
            <a:effectLst/>
          </c:spPr>
          <c:invertIfNegative val="0"/>
          <c:cat>
            <c:strRef>
              <c:f>'[FF2019-figures 07-04-2020.xlsx]37-yes'!$F$26:$F$37</c:f>
              <c:strCache>
                <c:ptCount val="12"/>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strCache>
            </c:strRef>
          </c:cat>
          <c:val>
            <c:numRef>
              <c:f>'[FF2019-figures 07-04-2020.xlsx]37-yes'!$I$26:$I$37</c:f>
              <c:numCache>
                <c:formatCode>#,##0.0</c:formatCode>
                <c:ptCount val="12"/>
                <c:pt idx="0">
                  <c:v>100</c:v>
                </c:pt>
                <c:pt idx="1">
                  <c:v>98.4</c:v>
                </c:pt>
                <c:pt idx="2">
                  <c:v>108.3</c:v>
                </c:pt>
                <c:pt idx="3">
                  <c:v>110.9</c:v>
                </c:pt>
                <c:pt idx="4">
                  <c:v>108.9</c:v>
                </c:pt>
                <c:pt idx="5">
                  <c:v>114.5</c:v>
                </c:pt>
                <c:pt idx="6">
                  <c:v>116.7</c:v>
                </c:pt>
                <c:pt idx="7">
                  <c:v>130.9</c:v>
                </c:pt>
                <c:pt idx="8">
                  <c:v>133.30000000000001</c:v>
                </c:pt>
                <c:pt idx="9">
                  <c:v>140.4</c:v>
                </c:pt>
                <c:pt idx="10">
                  <c:v>149.9</c:v>
                </c:pt>
                <c:pt idx="11">
                  <c:v>146.80000000000001</c:v>
                </c:pt>
              </c:numCache>
            </c:numRef>
          </c:val>
          <c:extLst xmlns:c16r2="http://schemas.microsoft.com/office/drawing/2015/06/chart">
            <c:ext xmlns:c16="http://schemas.microsoft.com/office/drawing/2014/chart" uri="{C3380CC4-5D6E-409C-BE32-E72D297353CC}">
              <c16:uniqueId val="{00000000-8B60-4EB9-BBE5-86A6D8BADE50}"/>
            </c:ext>
          </c:extLst>
        </c:ser>
        <c:dLbls>
          <c:showLegendKey val="0"/>
          <c:showVal val="0"/>
          <c:showCatName val="0"/>
          <c:showSerName val="0"/>
          <c:showPercent val="0"/>
          <c:showBubbleSize val="0"/>
        </c:dLbls>
        <c:gapWidth val="150"/>
        <c:axId val="235621152"/>
        <c:axId val="235621712"/>
      </c:barChart>
      <c:lineChart>
        <c:grouping val="standard"/>
        <c:varyColors val="0"/>
        <c:ser>
          <c:idx val="1"/>
          <c:order val="1"/>
          <c:tx>
            <c:strRef>
              <c:f>'[FF2019-figures 07-04-2020.xlsx]37-yes'!$J$13</c:f>
              <c:strCache>
                <c:ptCount val="1"/>
                <c:pt idx="0">
                  <c:v>% μεταβολή (y-o-y)</c:v>
                </c:pt>
              </c:strCache>
            </c:strRef>
          </c:tx>
          <c:spPr>
            <a:ln w="28575" cap="rnd">
              <a:solidFill>
                <a:schemeClr val="accent2"/>
              </a:solidFill>
              <a:round/>
            </a:ln>
            <a:effectLst/>
          </c:spPr>
          <c:marker>
            <c:symbol val="none"/>
          </c:marker>
          <c:cat>
            <c:strRef>
              <c:f>'[FF2019-figures 07-04-2020.xlsx]37-yes'!$F$26:$F$37</c:f>
              <c:strCache>
                <c:ptCount val="12"/>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strCache>
            </c:strRef>
          </c:cat>
          <c:val>
            <c:numRef>
              <c:f>'[FF2019-figures 07-04-2020.xlsx]37-yes'!$J$26:$J$37</c:f>
              <c:numCache>
                <c:formatCode>0%</c:formatCode>
                <c:ptCount val="12"/>
                <c:pt idx="0">
                  <c:v>-6.7164179104477584E-2</c:v>
                </c:pt>
                <c:pt idx="1">
                  <c:v>-6.017191977077363E-2</c:v>
                </c:pt>
                <c:pt idx="2">
                  <c:v>6.8047337278106523E-2</c:v>
                </c:pt>
                <c:pt idx="3">
                  <c:v>0.13163265306122462</c:v>
                </c:pt>
                <c:pt idx="4">
                  <c:v>8.8999999999999968E-2</c:v>
                </c:pt>
                <c:pt idx="5">
                  <c:v>0.16361788617886175</c:v>
                </c:pt>
                <c:pt idx="6">
                  <c:v>7.7562326869806242E-2</c:v>
                </c:pt>
                <c:pt idx="7">
                  <c:v>0.18034265103697034</c:v>
                </c:pt>
                <c:pt idx="8">
                  <c:v>0.22405876951331494</c:v>
                </c:pt>
                <c:pt idx="9">
                  <c:v>0.22620087336244543</c:v>
                </c:pt>
                <c:pt idx="10">
                  <c:v>0.28449014567266495</c:v>
                </c:pt>
                <c:pt idx="11">
                  <c:v>0.12146676852559213</c:v>
                </c:pt>
              </c:numCache>
            </c:numRef>
          </c:val>
          <c:smooth val="0"/>
          <c:extLst xmlns:c16r2="http://schemas.microsoft.com/office/drawing/2015/06/chart">
            <c:ext xmlns:c16="http://schemas.microsoft.com/office/drawing/2014/chart" uri="{C3380CC4-5D6E-409C-BE32-E72D297353CC}">
              <c16:uniqueId val="{00000001-8B60-4EB9-BBE5-86A6D8BADE50}"/>
            </c:ext>
          </c:extLst>
        </c:ser>
        <c:dLbls>
          <c:showLegendKey val="0"/>
          <c:showVal val="0"/>
          <c:showCatName val="0"/>
          <c:showSerName val="0"/>
          <c:showPercent val="0"/>
          <c:showBubbleSize val="0"/>
        </c:dLbls>
        <c:marker val="1"/>
        <c:smooth val="0"/>
        <c:axId val="235622832"/>
        <c:axId val="235622272"/>
      </c:lineChart>
      <c:catAx>
        <c:axId val="23562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35621712"/>
        <c:crosses val="autoZero"/>
        <c:auto val="1"/>
        <c:lblAlgn val="ctr"/>
        <c:lblOffset val="100"/>
        <c:noMultiLvlLbl val="0"/>
      </c:catAx>
      <c:valAx>
        <c:axId val="235621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l-GR"/>
                  <a:t>Δείκτης</a:t>
                </a:r>
                <a:endParaRPr lang="en-US"/>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235621152"/>
        <c:crosses val="autoZero"/>
        <c:crossBetween val="between"/>
      </c:valAx>
      <c:valAx>
        <c:axId val="235622272"/>
        <c:scaling>
          <c:orientation val="minMax"/>
        </c:scaling>
        <c:delete val="0"/>
        <c:axPos val="r"/>
        <c:title>
          <c:tx>
            <c:rich>
              <a:bodyPr rot="-5400000" vert="horz"/>
              <a:lstStyle/>
              <a:p>
                <a:pPr>
                  <a:defRPr/>
                </a:pPr>
                <a:r>
                  <a:rPr lang="el-GR"/>
                  <a:t>% μεταβολή</a:t>
                </a:r>
                <a:endParaRPr lang="en-US"/>
              </a:p>
            </c:rich>
          </c:tx>
          <c:overlay val="0"/>
          <c:spPr>
            <a:noFill/>
            <a:ln>
              <a:noFill/>
            </a:ln>
            <a:effectLst/>
          </c:spPr>
        </c:title>
        <c:numFmt formatCode="0%" sourceLinked="1"/>
        <c:majorTickMark val="out"/>
        <c:minorTickMark val="none"/>
        <c:tickLblPos val="nextTo"/>
        <c:spPr>
          <a:noFill/>
          <a:ln>
            <a:noFill/>
          </a:ln>
          <a:effectLst/>
        </c:spPr>
        <c:txPr>
          <a:bodyPr rot="-60000000" vert="horz"/>
          <a:lstStyle/>
          <a:p>
            <a:pPr>
              <a:defRPr/>
            </a:pPr>
            <a:endParaRPr lang="el-GR"/>
          </a:p>
        </c:txPr>
        <c:crossAx val="235622832"/>
        <c:crosses val="max"/>
        <c:crossBetween val="between"/>
      </c:valAx>
      <c:catAx>
        <c:axId val="235622832"/>
        <c:scaling>
          <c:orientation val="minMax"/>
        </c:scaling>
        <c:delete val="1"/>
        <c:axPos val="b"/>
        <c:numFmt formatCode="General" sourceLinked="1"/>
        <c:majorTickMark val="out"/>
        <c:minorTickMark val="none"/>
        <c:tickLblPos val="nextTo"/>
        <c:crossAx val="235622272"/>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Ποσοστό ανεργίας και αριθμός ανέργων στην Ελλάδα</a:t>
            </a:r>
            <a:endParaRPr lang="en-US"/>
          </a:p>
        </c:rich>
      </c:tx>
      <c:layout>
        <c:manualLayout>
          <c:xMode val="edge"/>
          <c:yMode val="edge"/>
          <c:x val="0.16072840944856095"/>
          <c:y val="0"/>
        </c:manualLayout>
      </c:layout>
      <c:overlay val="0"/>
      <c:spPr>
        <a:noFill/>
        <a:ln>
          <a:noFill/>
        </a:ln>
        <a:effectLst/>
      </c:spPr>
    </c:title>
    <c:autoTitleDeleted val="0"/>
    <c:plotArea>
      <c:layout>
        <c:manualLayout>
          <c:layoutTarget val="inner"/>
          <c:xMode val="edge"/>
          <c:yMode val="edge"/>
          <c:x val="0.12220320114581866"/>
          <c:y val="0.11111265414953894"/>
          <c:w val="0.78235882949942503"/>
          <c:h val="0.66986041954934306"/>
        </c:manualLayout>
      </c:layout>
      <c:barChart>
        <c:barDir val="col"/>
        <c:grouping val="clustered"/>
        <c:varyColors val="0"/>
        <c:ser>
          <c:idx val="1"/>
          <c:order val="0"/>
          <c:tx>
            <c:strRef>
              <c:f>'Πίνακας 1Α'!$C$3</c:f>
              <c:strCache>
                <c:ptCount val="1"/>
                <c:pt idx="0">
                  <c:v>Άνεργοι (αριστερός άξονας)</c:v>
                </c:pt>
              </c:strCache>
            </c:strRef>
          </c:tx>
          <c:spPr>
            <a:solidFill>
              <a:srgbClr val="D2C4D1"/>
            </a:solidFill>
            <a:ln>
              <a:noFill/>
            </a:ln>
            <a:effectLst/>
          </c:spPr>
          <c:invertIfNegative val="0"/>
          <c:cat>
            <c:numRef>
              <c:f>'Πίνακας 1Α'!$A$160:$A$198</c:f>
              <c:numCache>
                <c:formatCode>[$-408]mmm/yy;@</c:formatCode>
                <c:ptCount val="39"/>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numCache>
            </c:numRef>
          </c:cat>
          <c:val>
            <c:numRef>
              <c:f>'Πίνακας 1Α'!$C$160:$C$198</c:f>
              <c:numCache>
                <c:formatCode>#,##0</c:formatCode>
                <c:ptCount val="39"/>
                <c:pt idx="0">
                  <c:v>1136.1595299999967</c:v>
                </c:pt>
                <c:pt idx="1">
                  <c:v>1141.4887399999993</c:v>
                </c:pt>
                <c:pt idx="2">
                  <c:v>1079.7170499999991</c:v>
                </c:pt>
                <c:pt idx="3">
                  <c:v>1027.1354500000009</c:v>
                </c:pt>
                <c:pt idx="4">
                  <c:v>1036.5999999999999</c:v>
                </c:pt>
                <c:pt idx="5">
                  <c:v>960.960759999998</c:v>
                </c:pt>
                <c:pt idx="6">
                  <c:v>965.97816000000125</c:v>
                </c:pt>
                <c:pt idx="7">
                  <c:v>977.32554000000027</c:v>
                </c:pt>
                <c:pt idx="8">
                  <c:v>947.40678999999864</c:v>
                </c:pt>
                <c:pt idx="9">
                  <c:v>976.52587999999673</c:v>
                </c:pt>
                <c:pt idx="10">
                  <c:v>1026.8480500000046</c:v>
                </c:pt>
                <c:pt idx="11">
                  <c:v>1003.1532799999972</c:v>
                </c:pt>
                <c:pt idx="12" formatCode="#,##0.0">
                  <c:v>993.4</c:v>
                </c:pt>
                <c:pt idx="13" formatCode="#,##0.0">
                  <c:v>1037.0475700000002</c:v>
                </c:pt>
                <c:pt idx="14" formatCode="#,##0.0">
                  <c:v>973.57289999999909</c:v>
                </c:pt>
                <c:pt idx="15" formatCode="#,##0.0">
                  <c:v>941.31630000000155</c:v>
                </c:pt>
                <c:pt idx="16" formatCode="#,##0.0">
                  <c:v>913.0734799999982</c:v>
                </c:pt>
                <c:pt idx="17" formatCode="#,##0.0">
                  <c:v>862.4973300000014</c:v>
                </c:pt>
                <c:pt idx="18" formatCode="#,##0.0">
                  <c:v>877.14409000000069</c:v>
                </c:pt>
                <c:pt idx="19" formatCode="#,##0.0">
                  <c:v>895.8654000000023</c:v>
                </c:pt>
                <c:pt idx="20" formatCode="#,##0.0">
                  <c:v>837.10263999999847</c:v>
                </c:pt>
                <c:pt idx="21" formatCode="#,##0.0">
                  <c:v>862.44</c:v>
                </c:pt>
                <c:pt idx="22" formatCode="#,##0.0">
                  <c:v>914.31860000000063</c:v>
                </c:pt>
                <c:pt idx="23" formatCode="#,##0.0">
                  <c:v>853.78804999999875</c:v>
                </c:pt>
                <c:pt idx="24" formatCode="#,##0.0">
                  <c:v>924.88872999999887</c:v>
                </c:pt>
                <c:pt idx="25" formatCode="#,##0.0">
                  <c:v>928.03868000000364</c:v>
                </c:pt>
                <c:pt idx="26" formatCode="#,##0.0">
                  <c:v>844.03806999999904</c:v>
                </c:pt>
                <c:pt idx="27" formatCode="#,##0.0">
                  <c:v>852.60631999999964</c:v>
                </c:pt>
                <c:pt idx="28" formatCode="#,##0.0">
                  <c:v>795.65045999999916</c:v>
                </c:pt>
                <c:pt idx="29" formatCode="#,##0.0">
                  <c:v>742.97632000000044</c:v>
                </c:pt>
                <c:pt idx="30" formatCode="#,##0.0">
                  <c:v>784.65629999999794</c:v>
                </c:pt>
                <c:pt idx="31" formatCode="#,##0.0">
                  <c:v>780.93423000000166</c:v>
                </c:pt>
                <c:pt idx="32" formatCode="#,##0.0">
                  <c:v>751.91958000000147</c:v>
                </c:pt>
                <c:pt idx="33" formatCode="#,##0.0">
                  <c:v>763.6</c:v>
                </c:pt>
                <c:pt idx="34" formatCode="#,##0.0">
                  <c:v>796.93310999999858</c:v>
                </c:pt>
                <c:pt idx="35" formatCode="#,##0.0">
                  <c:v>774.79813000000127</c:v>
                </c:pt>
                <c:pt idx="36" formatCode="#,##0.0">
                  <c:v>800.53799000000106</c:v>
                </c:pt>
                <c:pt idx="37" formatCode="#,##0.0">
                  <c:v>771.63981000000047</c:v>
                </c:pt>
                <c:pt idx="38" formatCode="#,##0.0">
                  <c:v>665.36194999999987</c:v>
                </c:pt>
              </c:numCache>
            </c:numRef>
          </c:val>
          <c:extLst xmlns:c16r2="http://schemas.microsoft.com/office/drawing/2015/06/chart">
            <c:ext xmlns:c16="http://schemas.microsoft.com/office/drawing/2014/chart" uri="{C3380CC4-5D6E-409C-BE32-E72D297353CC}">
              <c16:uniqueId val="{00000000-BDEA-4CD3-ABBA-2D320FE2DF4D}"/>
            </c:ext>
          </c:extLst>
        </c:ser>
        <c:dLbls>
          <c:showLegendKey val="0"/>
          <c:showVal val="0"/>
          <c:showCatName val="0"/>
          <c:showSerName val="0"/>
          <c:showPercent val="0"/>
          <c:showBubbleSize val="0"/>
        </c:dLbls>
        <c:gapWidth val="150"/>
        <c:axId val="167750352"/>
        <c:axId val="167750912"/>
      </c:barChart>
      <c:lineChart>
        <c:grouping val="standard"/>
        <c:varyColors val="0"/>
        <c:ser>
          <c:idx val="4"/>
          <c:order val="1"/>
          <c:tx>
            <c:strRef>
              <c:f>'Πίνακας 1Α'!$F$3</c:f>
              <c:strCache>
                <c:ptCount val="1"/>
                <c:pt idx="0">
                  <c:v>Ποσοστό ανεργίας (δεξιός άξονας)</c:v>
                </c:pt>
              </c:strCache>
            </c:strRef>
          </c:tx>
          <c:spPr>
            <a:ln w="28575" cap="rnd">
              <a:solidFill>
                <a:srgbClr val="8E6C8B"/>
              </a:solidFill>
              <a:round/>
            </a:ln>
            <a:effectLst/>
          </c:spPr>
          <c:marker>
            <c:symbol val="none"/>
          </c:marker>
          <c:cat>
            <c:numRef>
              <c:f>'Πίνακας 1Α'!$A$148:$A$198</c:f>
              <c:numCache>
                <c:formatCode>[$-408]mmm/yy;@</c:formatCode>
                <c:ptCount val="51"/>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numCache>
            </c:numRef>
          </c:cat>
          <c:val>
            <c:numRef>
              <c:f>'Πίνακας 1Α'!$F$160:$F$198</c:f>
              <c:numCache>
                <c:formatCode>#,##0</c:formatCode>
                <c:ptCount val="39"/>
                <c:pt idx="0">
                  <c:v>23.971854184021787</c:v>
                </c:pt>
                <c:pt idx="1">
                  <c:v>23.9</c:v>
                </c:pt>
                <c:pt idx="2">
                  <c:v>22.736082157153756</c:v>
                </c:pt>
                <c:pt idx="3">
                  <c:v>21.449250728728948</c:v>
                </c:pt>
                <c:pt idx="4">
                  <c:v>21.635498413758555</c:v>
                </c:pt>
                <c:pt idx="5">
                  <c:v>20.037691707366218</c:v>
                </c:pt>
                <c:pt idx="6">
                  <c:v>20.08618774633975</c:v>
                </c:pt>
                <c:pt idx="7">
                  <c:v>20.516145612520162</c:v>
                </c:pt>
                <c:pt idx="8">
                  <c:v>19.753189770136043</c:v>
                </c:pt>
                <c:pt idx="9">
                  <c:v>20.366188632295895</c:v>
                </c:pt>
                <c:pt idx="10">
                  <c:v>21.837627707379596</c:v>
                </c:pt>
                <c:pt idx="11">
                  <c:v>21.188393018724597</c:v>
                </c:pt>
                <c:pt idx="12" formatCode="#,##0.0">
                  <c:v>20.9</c:v>
                </c:pt>
                <c:pt idx="13" formatCode="#,##0.0">
                  <c:v>22.10145603339727</c:v>
                </c:pt>
                <c:pt idx="14" formatCode="#,##0.0">
                  <c:v>20.529975661601423</c:v>
                </c:pt>
                <c:pt idx="15" formatCode="#,##0.0">
                  <c:v>19.849139326974932</c:v>
                </c:pt>
                <c:pt idx="16" formatCode="#,##0.0">
                  <c:v>19.209774486434128</c:v>
                </c:pt>
                <c:pt idx="17" formatCode="#,##0.0">
                  <c:v>18.035550017192193</c:v>
                </c:pt>
                <c:pt idx="18" formatCode="#,##0.0">
                  <c:v>18.417818538391241</c:v>
                </c:pt>
                <c:pt idx="19" formatCode="#,##0.0">
                  <c:v>18.834461125024365</c:v>
                </c:pt>
                <c:pt idx="20" formatCode="#,##0.0">
                  <c:v>17.551358617954634</c:v>
                </c:pt>
                <c:pt idx="21" formatCode="#,##0.0">
                  <c:v>18.170000000000002</c:v>
                </c:pt>
                <c:pt idx="22" formatCode="#,##0.0">
                  <c:v>19.420930113633649</c:v>
                </c:pt>
                <c:pt idx="23" formatCode="#,##0.0">
                  <c:v>18.224709060582892</c:v>
                </c:pt>
                <c:pt idx="24" formatCode="#,##0.0">
                  <c:v>19.634996819819719</c:v>
                </c:pt>
                <c:pt idx="25" formatCode="#,##0.0">
                  <c:v>19.800387005903314</c:v>
                </c:pt>
                <c:pt idx="26" formatCode="#,##0.0">
                  <c:v>17.995127791593006</c:v>
                </c:pt>
                <c:pt idx="27" formatCode="#,##0.0">
                  <c:v>17.999237607261566</c:v>
                </c:pt>
                <c:pt idx="28" formatCode="#,##0.0">
                  <c:v>16.738394285933474</c:v>
                </c:pt>
                <c:pt idx="29" formatCode="#,##0.0">
                  <c:v>15.700282891768527</c:v>
                </c:pt>
                <c:pt idx="30" formatCode="#,##0.0">
                  <c:v>16.685111116993149</c:v>
                </c:pt>
                <c:pt idx="31" formatCode="#,##0.0">
                  <c:v>16.484024511001451</c:v>
                </c:pt>
                <c:pt idx="32" formatCode="#,##0.0">
                  <c:v>15.869660341844789</c:v>
                </c:pt>
                <c:pt idx="33" formatCode="#,##0.0">
                  <c:v>16.27</c:v>
                </c:pt>
                <c:pt idx="34" formatCode="#,##0.0">
                  <c:v>17.115805230589636</c:v>
                </c:pt>
                <c:pt idx="35" formatCode="#,##0.0">
                  <c:v>16.701903247904447</c:v>
                </c:pt>
                <c:pt idx="36" formatCode="#,##0.0">
                  <c:v>17.187759709646507</c:v>
                </c:pt>
                <c:pt idx="37" formatCode="#,##0.0">
                  <c:v>16.95586751189369</c:v>
                </c:pt>
                <c:pt idx="38" formatCode="#,##0.0">
                  <c:v>14.857135593068799</c:v>
                </c:pt>
              </c:numCache>
            </c:numRef>
          </c:val>
          <c:smooth val="0"/>
          <c:extLst xmlns:c16r2="http://schemas.microsoft.com/office/drawing/2015/06/chart">
            <c:ext xmlns:c16="http://schemas.microsoft.com/office/drawing/2014/chart" uri="{C3380CC4-5D6E-409C-BE32-E72D297353CC}">
              <c16:uniqueId val="{00000001-BDEA-4CD3-ABBA-2D320FE2DF4D}"/>
            </c:ext>
          </c:extLst>
        </c:ser>
        <c:dLbls>
          <c:showLegendKey val="0"/>
          <c:showVal val="0"/>
          <c:showCatName val="0"/>
          <c:showSerName val="0"/>
          <c:showPercent val="0"/>
          <c:showBubbleSize val="0"/>
        </c:dLbls>
        <c:marker val="1"/>
        <c:smooth val="0"/>
        <c:axId val="167752032"/>
        <c:axId val="167751472"/>
      </c:lineChart>
      <c:dateAx>
        <c:axId val="167750352"/>
        <c:scaling>
          <c:orientation val="minMax"/>
        </c:scaling>
        <c:delete val="0"/>
        <c:axPos val="b"/>
        <c:numFmt formatCode="[$-408]mmm/yy;@" sourceLinked="1"/>
        <c:majorTickMark val="out"/>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l-GR"/>
          </a:p>
        </c:txPr>
        <c:crossAx val="167750912"/>
        <c:crosses val="autoZero"/>
        <c:auto val="1"/>
        <c:lblOffset val="100"/>
        <c:baseTimeUnit val="months"/>
      </c:dateAx>
      <c:valAx>
        <c:axId val="167750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l-GR"/>
                  <a:t>χιλιάδες</a:t>
                </a:r>
                <a:endParaRPr lang="en-US"/>
              </a:p>
            </c:rich>
          </c:tx>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l-GR"/>
          </a:p>
        </c:txPr>
        <c:crossAx val="167750352"/>
        <c:crosses val="autoZero"/>
        <c:crossBetween val="between"/>
      </c:valAx>
      <c:valAx>
        <c:axId val="167751472"/>
        <c:scaling>
          <c:orientation val="minMax"/>
        </c:scaling>
        <c:delete val="0"/>
        <c:axPos val="r"/>
        <c:title>
          <c:tx>
            <c:rich>
              <a:bodyPr rot="-5400000" vert="horz"/>
              <a:lstStyle/>
              <a:p>
                <a:pPr>
                  <a:defRPr/>
                </a:pPr>
                <a:r>
                  <a:rPr lang="el-GR"/>
                  <a:t>%</a:t>
                </a:r>
                <a:endParaRPr lang="en-US"/>
              </a:p>
            </c:rich>
          </c:tx>
          <c:overlay val="0"/>
          <c:spPr>
            <a:noFill/>
            <a:ln>
              <a:noFill/>
            </a:ln>
            <a:effectLst/>
          </c:spPr>
        </c:title>
        <c:numFmt formatCode="#,##0" sourceLinked="1"/>
        <c:majorTickMark val="out"/>
        <c:minorTickMark val="none"/>
        <c:tickLblPos val="nextTo"/>
        <c:spPr>
          <a:noFill/>
          <a:ln>
            <a:noFill/>
          </a:ln>
          <a:effectLst/>
        </c:spPr>
        <c:txPr>
          <a:bodyPr rot="-60000000" vert="horz"/>
          <a:lstStyle/>
          <a:p>
            <a:pPr>
              <a:defRPr/>
            </a:pPr>
            <a:endParaRPr lang="el-GR"/>
          </a:p>
        </c:txPr>
        <c:crossAx val="167752032"/>
        <c:crosses val="max"/>
        <c:crossBetween val="between"/>
      </c:valAx>
      <c:dateAx>
        <c:axId val="167752032"/>
        <c:scaling>
          <c:orientation val="minMax"/>
        </c:scaling>
        <c:delete val="1"/>
        <c:axPos val="b"/>
        <c:numFmt formatCode="[$-408]mmm/yy;@" sourceLinked="1"/>
        <c:majorTickMark val="out"/>
        <c:minorTickMark val="none"/>
        <c:tickLblPos val="nextTo"/>
        <c:crossAx val="167751472"/>
        <c:crosses val="autoZero"/>
        <c:auto val="1"/>
        <c:lblOffset val="100"/>
        <c:baseTimeUnit val="months"/>
      </c:dateAx>
      <c:spPr>
        <a:noFill/>
        <a:ln>
          <a:noFill/>
        </a:ln>
        <a:effectLst/>
      </c:spPr>
    </c:plotArea>
    <c:legend>
      <c:legendPos val="b"/>
      <c:layout>
        <c:manualLayout>
          <c:xMode val="edge"/>
          <c:yMode val="edge"/>
          <c:x val="1.0538399427423538E-2"/>
          <c:y val="0.93743640339918177"/>
          <c:w val="0.96753469938134418"/>
          <c:h val="6.25635966008182E-2"/>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pPr>
      <a:endParaRPr lang="el-GR"/>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600"/>
            </a:pPr>
            <a:r>
              <a:rPr lang="el-GR" sz="1600"/>
              <a:t>Κλάδος φαρμάκου (ΕΕ28)</a:t>
            </a:r>
            <a:endParaRPr lang="en-US" sz="1600"/>
          </a:p>
        </c:rich>
      </c:tx>
      <c:overlay val="0"/>
      <c:spPr>
        <a:noFill/>
        <a:ln>
          <a:noFill/>
        </a:ln>
        <a:effectLst/>
      </c:spPr>
    </c:title>
    <c:autoTitleDeleted val="0"/>
    <c:plotArea>
      <c:layout/>
      <c:barChart>
        <c:barDir val="col"/>
        <c:grouping val="clustered"/>
        <c:varyColors val="0"/>
        <c:ser>
          <c:idx val="0"/>
          <c:order val="0"/>
          <c:tx>
            <c:strRef>
              <c:f>'[FF2019-figures 07-04-2020.xlsx]37-yes'!$G$13</c:f>
              <c:strCache>
                <c:ptCount val="1"/>
                <c:pt idx="0">
                  <c:v>Δείκτης</c:v>
                </c:pt>
              </c:strCache>
            </c:strRef>
          </c:tx>
          <c:spPr>
            <a:solidFill>
              <a:schemeClr val="accent1"/>
            </a:solidFill>
            <a:ln>
              <a:noFill/>
            </a:ln>
            <a:effectLst/>
          </c:spPr>
          <c:invertIfNegative val="0"/>
          <c:cat>
            <c:strRef>
              <c:f>'[FF2019-figures 07-04-2020.xlsx]37-yes'!$F$26:$F$37</c:f>
              <c:strCache>
                <c:ptCount val="12"/>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strCache>
            </c:strRef>
          </c:cat>
          <c:val>
            <c:numRef>
              <c:f>'[FF2019-figures 07-04-2020.xlsx]37-yes'!$G$26:$G$37</c:f>
              <c:numCache>
                <c:formatCode>#,##0.0</c:formatCode>
                <c:ptCount val="12"/>
                <c:pt idx="0">
                  <c:v>104.8</c:v>
                </c:pt>
                <c:pt idx="1">
                  <c:v>105.3</c:v>
                </c:pt>
                <c:pt idx="2">
                  <c:v>107</c:v>
                </c:pt>
                <c:pt idx="3">
                  <c:v>109.2</c:v>
                </c:pt>
                <c:pt idx="4">
                  <c:v>112.1</c:v>
                </c:pt>
                <c:pt idx="5">
                  <c:v>115.1</c:v>
                </c:pt>
                <c:pt idx="6">
                  <c:v>120.4</c:v>
                </c:pt>
                <c:pt idx="7">
                  <c:v>113.7</c:v>
                </c:pt>
                <c:pt idx="8">
                  <c:v>119.3</c:v>
                </c:pt>
                <c:pt idx="9">
                  <c:v>122.5</c:v>
                </c:pt>
                <c:pt idx="10">
                  <c:v>117.6</c:v>
                </c:pt>
                <c:pt idx="11">
                  <c:v>119.1</c:v>
                </c:pt>
              </c:numCache>
            </c:numRef>
          </c:val>
          <c:extLst xmlns:c16r2="http://schemas.microsoft.com/office/drawing/2015/06/chart">
            <c:ext xmlns:c16="http://schemas.microsoft.com/office/drawing/2014/chart" uri="{C3380CC4-5D6E-409C-BE32-E72D297353CC}">
              <c16:uniqueId val="{00000000-BD5E-41CA-86EC-20E249F58280}"/>
            </c:ext>
          </c:extLst>
        </c:ser>
        <c:dLbls>
          <c:showLegendKey val="0"/>
          <c:showVal val="0"/>
          <c:showCatName val="0"/>
          <c:showSerName val="0"/>
          <c:showPercent val="0"/>
          <c:showBubbleSize val="0"/>
        </c:dLbls>
        <c:gapWidth val="150"/>
        <c:axId val="235625632"/>
        <c:axId val="235626192"/>
      </c:barChart>
      <c:lineChart>
        <c:grouping val="standard"/>
        <c:varyColors val="0"/>
        <c:ser>
          <c:idx val="1"/>
          <c:order val="1"/>
          <c:tx>
            <c:strRef>
              <c:f>'[FF2019-figures 07-04-2020.xlsx]37-yes'!$H$13</c:f>
              <c:strCache>
                <c:ptCount val="1"/>
                <c:pt idx="0">
                  <c:v>% μεταβολή (y-o-y)</c:v>
                </c:pt>
              </c:strCache>
            </c:strRef>
          </c:tx>
          <c:spPr>
            <a:ln w="28575" cap="rnd">
              <a:solidFill>
                <a:schemeClr val="accent2"/>
              </a:solidFill>
              <a:round/>
            </a:ln>
            <a:effectLst/>
          </c:spPr>
          <c:marker>
            <c:symbol val="none"/>
          </c:marker>
          <c:cat>
            <c:strRef>
              <c:f>'[FF2019-figures 07-04-2020.xlsx]37-yes'!$F$26:$F$37</c:f>
              <c:strCache>
                <c:ptCount val="12"/>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strCache>
            </c:strRef>
          </c:cat>
          <c:val>
            <c:numRef>
              <c:f>'[FF2019-figures 07-04-2020.xlsx]37-yes'!$H$26:$H$37</c:f>
              <c:numCache>
                <c:formatCode>0%</c:formatCode>
                <c:ptCount val="12"/>
                <c:pt idx="0">
                  <c:v>5.0100200400801542E-2</c:v>
                </c:pt>
                <c:pt idx="1">
                  <c:v>1.837524177949712E-2</c:v>
                </c:pt>
                <c:pt idx="2">
                  <c:v>1.8726591760300781E-3</c:v>
                </c:pt>
                <c:pt idx="3">
                  <c:v>0</c:v>
                </c:pt>
                <c:pt idx="4">
                  <c:v>6.9656488549618256E-2</c:v>
                </c:pt>
                <c:pt idx="5">
                  <c:v>9.3067426400759601E-2</c:v>
                </c:pt>
                <c:pt idx="6">
                  <c:v>0.12523364485981303</c:v>
                </c:pt>
                <c:pt idx="7">
                  <c:v>4.1208791208791284E-2</c:v>
                </c:pt>
                <c:pt idx="8">
                  <c:v>6.4228367528992081E-2</c:v>
                </c:pt>
                <c:pt idx="9">
                  <c:v>6.4291920069504904E-2</c:v>
                </c:pt>
                <c:pt idx="10">
                  <c:v>-2.3255813953488413E-2</c:v>
                </c:pt>
                <c:pt idx="11">
                  <c:v>4.7493403693931402E-2</c:v>
                </c:pt>
              </c:numCache>
            </c:numRef>
          </c:val>
          <c:smooth val="0"/>
          <c:extLst xmlns:c16r2="http://schemas.microsoft.com/office/drawing/2015/06/chart">
            <c:ext xmlns:c16="http://schemas.microsoft.com/office/drawing/2014/chart" uri="{C3380CC4-5D6E-409C-BE32-E72D297353CC}">
              <c16:uniqueId val="{00000001-BD5E-41CA-86EC-20E249F58280}"/>
            </c:ext>
          </c:extLst>
        </c:ser>
        <c:dLbls>
          <c:showLegendKey val="0"/>
          <c:showVal val="0"/>
          <c:showCatName val="0"/>
          <c:showSerName val="0"/>
          <c:showPercent val="0"/>
          <c:showBubbleSize val="0"/>
        </c:dLbls>
        <c:marker val="1"/>
        <c:smooth val="0"/>
        <c:axId val="235627312"/>
        <c:axId val="235626752"/>
      </c:lineChart>
      <c:catAx>
        <c:axId val="23562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35626192"/>
        <c:crosses val="autoZero"/>
        <c:auto val="1"/>
        <c:lblAlgn val="ctr"/>
        <c:lblOffset val="100"/>
        <c:noMultiLvlLbl val="0"/>
      </c:catAx>
      <c:valAx>
        <c:axId val="235626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l-GR"/>
                  <a:t>Δείκτης</a:t>
                </a:r>
                <a:endParaRPr lang="en-US"/>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235625632"/>
        <c:crosses val="autoZero"/>
        <c:crossBetween val="between"/>
      </c:valAx>
      <c:valAx>
        <c:axId val="235626752"/>
        <c:scaling>
          <c:orientation val="minMax"/>
        </c:scaling>
        <c:delete val="0"/>
        <c:axPos val="r"/>
        <c:title>
          <c:tx>
            <c:rich>
              <a:bodyPr rot="-5400000" vert="horz"/>
              <a:lstStyle/>
              <a:p>
                <a:pPr>
                  <a:defRPr/>
                </a:pPr>
                <a:r>
                  <a:rPr lang="el-GR"/>
                  <a:t>% μεταβολή</a:t>
                </a:r>
                <a:endParaRPr lang="en-US"/>
              </a:p>
            </c:rich>
          </c:tx>
          <c:overlay val="0"/>
          <c:spPr>
            <a:noFill/>
            <a:ln>
              <a:noFill/>
            </a:ln>
            <a:effectLst/>
          </c:spPr>
        </c:title>
        <c:numFmt formatCode="0%" sourceLinked="1"/>
        <c:majorTickMark val="out"/>
        <c:minorTickMark val="none"/>
        <c:tickLblPos val="nextTo"/>
        <c:spPr>
          <a:noFill/>
          <a:ln>
            <a:noFill/>
          </a:ln>
          <a:effectLst/>
        </c:spPr>
        <c:txPr>
          <a:bodyPr rot="-60000000" vert="horz"/>
          <a:lstStyle/>
          <a:p>
            <a:pPr>
              <a:defRPr/>
            </a:pPr>
            <a:endParaRPr lang="el-GR"/>
          </a:p>
        </c:txPr>
        <c:crossAx val="235627312"/>
        <c:crosses val="max"/>
        <c:crossBetween val="between"/>
      </c:valAx>
      <c:catAx>
        <c:axId val="235627312"/>
        <c:scaling>
          <c:orientation val="minMax"/>
        </c:scaling>
        <c:delete val="1"/>
        <c:axPos val="b"/>
        <c:numFmt formatCode="General" sourceLinked="1"/>
        <c:majorTickMark val="out"/>
        <c:minorTickMark val="none"/>
        <c:tickLblPos val="nextTo"/>
        <c:crossAx val="235626752"/>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330751972836178E-2"/>
          <c:y val="0.1221743474959031"/>
          <c:w val="0.86537581317188217"/>
          <c:h val="0.67770867474053054"/>
        </c:manualLayout>
      </c:layout>
      <c:barChart>
        <c:barDir val="col"/>
        <c:grouping val="clustered"/>
        <c:varyColors val="0"/>
        <c:ser>
          <c:idx val="1"/>
          <c:order val="1"/>
          <c:tx>
            <c:strRef>
              <c:f>'38-new'!$A$32</c:f>
              <c:strCache>
                <c:ptCount val="1"/>
                <c:pt idx="0">
                  <c:v>Προστιθέμενη Αξία εκατ. ευρώ (2015=100)</c:v>
                </c:pt>
              </c:strCache>
            </c:strRef>
          </c:tx>
          <c:invertIfNegative val="0"/>
          <c:dLbls>
            <c:spPr>
              <a:noFill/>
              <a:ln w="25400">
                <a:noFill/>
              </a:ln>
            </c:spPr>
            <c:txPr>
              <a:bodyPr/>
              <a:lstStyle/>
              <a:p>
                <a:pPr>
                  <a:defRPr>
                    <a:solidFill>
                      <a:schemeClr val="bg1"/>
                    </a:solidFill>
                  </a:defRPr>
                </a:pPr>
                <a:endParaRPr lang="el-G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'38-new'!$B$30:$N$30</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'38-new'!$B$32:$N$32</c:f>
              <c:numCache>
                <c:formatCode>#,##0</c:formatCode>
                <c:ptCount val="13"/>
                <c:pt idx="0">
                  <c:v>673.3</c:v>
                </c:pt>
                <c:pt idx="1">
                  <c:v>623.5</c:v>
                </c:pt>
                <c:pt idx="2">
                  <c:v>562.4</c:v>
                </c:pt>
                <c:pt idx="3">
                  <c:v>422.4</c:v>
                </c:pt>
                <c:pt idx="4">
                  <c:v>434.3</c:v>
                </c:pt>
                <c:pt idx="5">
                  <c:v>521.4</c:v>
                </c:pt>
                <c:pt idx="6">
                  <c:v>515.1</c:v>
                </c:pt>
                <c:pt idx="7">
                  <c:v>423.9</c:v>
                </c:pt>
                <c:pt idx="8">
                  <c:v>563.1</c:v>
                </c:pt>
                <c:pt idx="9">
                  <c:v>523</c:v>
                </c:pt>
                <c:pt idx="10">
                  <c:v>493.9</c:v>
                </c:pt>
                <c:pt idx="11">
                  <c:v>509.4</c:v>
                </c:pt>
                <c:pt idx="12">
                  <c:v>559</c:v>
                </c:pt>
              </c:numCache>
            </c:numRef>
          </c:val>
          <c:extLst xmlns:c16r2="http://schemas.microsoft.com/office/drawing/2015/06/chart">
            <c:ext xmlns:c16="http://schemas.microsoft.com/office/drawing/2014/chart" uri="{C3380CC4-5D6E-409C-BE32-E72D297353CC}">
              <c16:uniqueId val="{00000000-ED5A-4224-BF95-66AA84598A19}"/>
            </c:ext>
          </c:extLst>
        </c:ser>
        <c:dLbls>
          <c:showLegendKey val="0"/>
          <c:showVal val="0"/>
          <c:showCatName val="0"/>
          <c:showSerName val="0"/>
          <c:showPercent val="0"/>
          <c:showBubbleSize val="0"/>
        </c:dLbls>
        <c:gapWidth val="76"/>
        <c:axId val="235630112"/>
        <c:axId val="235630672"/>
      </c:barChart>
      <c:lineChart>
        <c:grouping val="standard"/>
        <c:varyColors val="0"/>
        <c:ser>
          <c:idx val="0"/>
          <c:order val="0"/>
          <c:tx>
            <c:strRef>
              <c:f>'38-new'!$A$31</c:f>
              <c:strCache>
                <c:ptCount val="1"/>
                <c:pt idx="0">
                  <c:v>Μερίδιο κλάδου Φαρμάκου στη μεταποίηση</c:v>
                </c:pt>
              </c:strCache>
            </c:strRef>
          </c:tx>
          <c:marker>
            <c:symbol val="none"/>
          </c:marker>
          <c:dLbls>
            <c:dLbl>
              <c:idx val="2"/>
              <c:layout>
                <c:manualLayout>
                  <c:x val="-3.4203578534984055E-2"/>
                  <c:y val="-6.126064191214713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D5A-4224-BF95-66AA84598A19}"/>
                </c:ext>
                <c:ext xmlns:c15="http://schemas.microsoft.com/office/drawing/2012/chart" uri="{CE6537A1-D6FC-4f65-9D91-7224C49458BB}"/>
              </c:extLst>
            </c:dLbl>
            <c:dLbl>
              <c:idx val="12"/>
              <c:layout>
                <c:manualLayout>
                  <c:x val="-3.6877232451206755E-2"/>
                  <c:y val="-8.494930519471867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D5A-4224-BF95-66AA84598A19}"/>
                </c:ext>
                <c:ext xmlns:c15="http://schemas.microsoft.com/office/drawing/2012/chart" uri="{CE6537A1-D6FC-4f65-9D91-7224C49458BB}"/>
              </c:extLst>
            </c:dLbl>
            <c:numFmt formatCode="0.0%" sourceLinked="0"/>
            <c:spPr>
              <a:noFill/>
              <a:ln w="25400">
                <a:noFill/>
              </a:ln>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'38-new'!$B$30:$N$30</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'38-new'!$B$31:$N$31</c:f>
              <c:numCache>
                <c:formatCode>0.0%</c:formatCode>
                <c:ptCount val="13"/>
                <c:pt idx="0">
                  <c:v>4.5750793493064608E-2</c:v>
                </c:pt>
                <c:pt idx="1">
                  <c:v>4.0098332899192499E-2</c:v>
                </c:pt>
                <c:pt idx="2">
                  <c:v>3.3775069814673778E-2</c:v>
                </c:pt>
                <c:pt idx="3">
                  <c:v>2.8175310885738859E-2</c:v>
                </c:pt>
                <c:pt idx="4">
                  <c:v>3.3780805008155883E-2</c:v>
                </c:pt>
                <c:pt idx="5">
                  <c:v>3.8120334309523662E-2</c:v>
                </c:pt>
                <c:pt idx="6">
                  <c:v>3.248182402690538E-2</c:v>
                </c:pt>
                <c:pt idx="7">
                  <c:v>2.9505680672706106E-2</c:v>
                </c:pt>
                <c:pt idx="8">
                  <c:v>3.9171458733582937E-2</c:v>
                </c:pt>
                <c:pt idx="9">
                  <c:v>3.4269468413763715E-2</c:v>
                </c:pt>
                <c:pt idx="10">
                  <c:v>3.2181136992995601E-2</c:v>
                </c:pt>
                <c:pt idx="11">
                  <c:v>3.064338155972408E-2</c:v>
                </c:pt>
                <c:pt idx="12">
                  <c:v>2.9584721218636732E-2</c:v>
                </c:pt>
              </c:numCache>
            </c:numRef>
          </c:val>
          <c:smooth val="1"/>
          <c:extLst xmlns:c16r2="http://schemas.microsoft.com/office/drawing/2015/06/chart">
            <c:ext xmlns:c16="http://schemas.microsoft.com/office/drawing/2014/chart" uri="{C3380CC4-5D6E-409C-BE32-E72D297353CC}">
              <c16:uniqueId val="{00000003-ED5A-4224-BF95-66AA84598A19}"/>
            </c:ext>
          </c:extLst>
        </c:ser>
        <c:dLbls>
          <c:showLegendKey val="0"/>
          <c:showVal val="0"/>
          <c:showCatName val="0"/>
          <c:showSerName val="0"/>
          <c:showPercent val="0"/>
          <c:showBubbleSize val="0"/>
        </c:dLbls>
        <c:marker val="1"/>
        <c:smooth val="0"/>
        <c:axId val="235631232"/>
        <c:axId val="235631792"/>
      </c:lineChart>
      <c:catAx>
        <c:axId val="235630112"/>
        <c:scaling>
          <c:orientation val="minMax"/>
        </c:scaling>
        <c:delete val="0"/>
        <c:axPos val="b"/>
        <c:numFmt formatCode="General" sourceLinked="1"/>
        <c:majorTickMark val="out"/>
        <c:minorTickMark val="none"/>
        <c:tickLblPos val="nextTo"/>
        <c:crossAx val="235630672"/>
        <c:crosses val="autoZero"/>
        <c:auto val="1"/>
        <c:lblAlgn val="ctr"/>
        <c:lblOffset val="100"/>
        <c:noMultiLvlLbl val="0"/>
      </c:catAx>
      <c:valAx>
        <c:axId val="235630672"/>
        <c:scaling>
          <c:orientation val="minMax"/>
          <c:max val="1000"/>
        </c:scaling>
        <c:delete val="0"/>
        <c:axPos val="l"/>
        <c:title>
          <c:tx>
            <c:rich>
              <a:bodyPr rot="0" vert="horz"/>
              <a:lstStyle/>
              <a:p>
                <a:pPr>
                  <a:defRPr/>
                </a:pPr>
                <a:r>
                  <a:rPr lang="el-GR"/>
                  <a:t>εκατ.ευρώ</a:t>
                </a:r>
                <a:r>
                  <a:rPr lang="en-US"/>
                  <a:t> (201</a:t>
                </a:r>
                <a:r>
                  <a:rPr lang="el-GR"/>
                  <a:t>5</a:t>
                </a:r>
                <a:r>
                  <a:rPr lang="en-US"/>
                  <a:t>=100</a:t>
                </a:r>
                <a:r>
                  <a:rPr lang="el-GR"/>
                  <a:t>)</a:t>
                </a:r>
                <a:endParaRPr lang="en-US"/>
              </a:p>
            </c:rich>
          </c:tx>
          <c:layout>
            <c:manualLayout>
              <c:xMode val="edge"/>
              <c:yMode val="edge"/>
              <c:x val="0"/>
              <c:y val="8.9049655595081767E-3"/>
            </c:manualLayout>
          </c:layout>
          <c:overlay val="0"/>
          <c:spPr>
            <a:noFill/>
            <a:ln w="25400">
              <a:noFill/>
            </a:ln>
          </c:spPr>
        </c:title>
        <c:numFmt formatCode="#,##0" sourceLinked="1"/>
        <c:majorTickMark val="out"/>
        <c:minorTickMark val="none"/>
        <c:tickLblPos val="nextTo"/>
        <c:crossAx val="235630112"/>
        <c:crosses val="autoZero"/>
        <c:crossBetween val="between"/>
      </c:valAx>
      <c:catAx>
        <c:axId val="235631232"/>
        <c:scaling>
          <c:orientation val="minMax"/>
        </c:scaling>
        <c:delete val="1"/>
        <c:axPos val="b"/>
        <c:numFmt formatCode="General" sourceLinked="1"/>
        <c:majorTickMark val="out"/>
        <c:minorTickMark val="none"/>
        <c:tickLblPos val="none"/>
        <c:crossAx val="235631792"/>
        <c:crosses val="autoZero"/>
        <c:auto val="1"/>
        <c:lblAlgn val="ctr"/>
        <c:lblOffset val="100"/>
        <c:noMultiLvlLbl val="0"/>
      </c:catAx>
      <c:valAx>
        <c:axId val="235631792"/>
        <c:scaling>
          <c:orientation val="minMax"/>
        </c:scaling>
        <c:delete val="0"/>
        <c:axPos val="r"/>
        <c:title>
          <c:tx>
            <c:rich>
              <a:bodyPr rot="0" vert="horz"/>
              <a:lstStyle/>
              <a:p>
                <a:pPr>
                  <a:defRPr/>
                </a:pPr>
                <a:r>
                  <a:rPr lang="el-GR"/>
                  <a:t>%</a:t>
                </a:r>
                <a:endParaRPr lang="en-US"/>
              </a:p>
            </c:rich>
          </c:tx>
          <c:layout>
            <c:manualLayout>
              <c:xMode val="edge"/>
              <c:yMode val="edge"/>
              <c:x val="0.94121012101209856"/>
              <c:y val="7.2129181821816071E-3"/>
            </c:manualLayout>
          </c:layout>
          <c:overlay val="0"/>
          <c:spPr>
            <a:noFill/>
            <a:ln w="25400">
              <a:noFill/>
            </a:ln>
          </c:spPr>
        </c:title>
        <c:numFmt formatCode="0.0%" sourceLinked="0"/>
        <c:majorTickMark val="out"/>
        <c:minorTickMark val="none"/>
        <c:tickLblPos val="nextTo"/>
        <c:crossAx val="235631232"/>
        <c:crosses val="max"/>
        <c:crossBetween val="between"/>
      </c:valAx>
    </c:plotArea>
    <c:legend>
      <c:legendPos val="r"/>
      <c:layout>
        <c:manualLayout>
          <c:xMode val="edge"/>
          <c:yMode val="edge"/>
          <c:x val="4.9837326483922133E-2"/>
          <c:y val="0.88025712666809952"/>
          <c:w val="0.88503850385038507"/>
          <c:h val="0.1167512690355331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713607428284946"/>
          <c:y val="0.17626588811230057"/>
          <c:w val="0.38639113930983349"/>
          <c:h val="0.67618449379220857"/>
        </c:manualLayout>
      </c:layout>
      <c:pieChart>
        <c:varyColors val="1"/>
        <c:ser>
          <c:idx val="0"/>
          <c:order val="0"/>
          <c:tx>
            <c:strRef>
              <c:f>Φύλλο1!$B$1</c:f>
              <c:strCache>
                <c:ptCount val="1"/>
                <c:pt idx="0">
                  <c:v>Volume</c:v>
                </c:pt>
              </c:strCache>
            </c:strRef>
          </c:tx>
          <c:spPr>
            <a:ln w="28575"/>
          </c:spPr>
          <c:dPt>
            <c:idx val="0"/>
            <c:bubble3D val="0"/>
            <c:spPr>
              <a:solidFill>
                <a:schemeClr val="accent1">
                  <a:lumMod val="60000"/>
                  <a:lumOff val="40000"/>
                </a:schemeClr>
              </a:solidFill>
              <a:ln w="28575"/>
            </c:spPr>
            <c:extLst xmlns:c16r2="http://schemas.microsoft.com/office/drawing/2015/06/chart">
              <c:ext xmlns:c16="http://schemas.microsoft.com/office/drawing/2014/chart" uri="{C3380CC4-5D6E-409C-BE32-E72D297353CC}">
                <c16:uniqueId val="{00000001-7F16-4E27-B442-B7F9A7F14BDC}"/>
              </c:ext>
            </c:extLst>
          </c:dPt>
          <c:dPt>
            <c:idx val="1"/>
            <c:bubble3D val="0"/>
            <c:spPr>
              <a:solidFill>
                <a:schemeClr val="accent6">
                  <a:lumMod val="60000"/>
                  <a:lumOff val="40000"/>
                </a:schemeClr>
              </a:solidFill>
              <a:ln w="28575"/>
            </c:spPr>
            <c:extLst xmlns:c16r2="http://schemas.microsoft.com/office/drawing/2015/06/chart">
              <c:ext xmlns:c16="http://schemas.microsoft.com/office/drawing/2014/chart" uri="{C3380CC4-5D6E-409C-BE32-E72D297353CC}">
                <c16:uniqueId val="{00000003-7F16-4E27-B442-B7F9A7F14BDC}"/>
              </c:ext>
            </c:extLst>
          </c:dPt>
          <c:dPt>
            <c:idx val="2"/>
            <c:bubble3D val="0"/>
            <c:spPr>
              <a:solidFill>
                <a:schemeClr val="accent3">
                  <a:lumMod val="60000"/>
                  <a:lumOff val="40000"/>
                </a:schemeClr>
              </a:solidFill>
              <a:ln w="28575"/>
            </c:spPr>
            <c:extLst xmlns:c16r2="http://schemas.microsoft.com/office/drawing/2015/06/chart">
              <c:ext xmlns:c16="http://schemas.microsoft.com/office/drawing/2014/chart" uri="{C3380CC4-5D6E-409C-BE32-E72D297353CC}">
                <c16:uniqueId val="{00000005-7F16-4E27-B442-B7F9A7F14BDC}"/>
              </c:ext>
            </c:extLst>
          </c:dPt>
          <c:dLbls>
            <c:spPr>
              <a:noFill/>
              <a:ln>
                <a:noFill/>
              </a:ln>
              <a:effectLst/>
            </c:spPr>
            <c:txPr>
              <a:bodyPr wrap="square" lIns="38100" tIns="19050" rIns="38100" bIns="19050" anchor="ctr">
                <a:spAutoFit/>
              </a:bodyPr>
              <a:lstStyle/>
              <a:p>
                <a:pPr>
                  <a:defRPr sz="2400"/>
                </a:pPr>
                <a:endParaRPr lang="el-GR"/>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Φύλλο1!$A$2:$A$4</c:f>
              <c:strCache>
                <c:ptCount val="3"/>
                <c:pt idx="0">
                  <c:v>Εισαγόμενα</c:v>
                </c:pt>
                <c:pt idx="1">
                  <c:v>Εγχώρια </c:v>
                </c:pt>
                <c:pt idx="2">
                  <c:v>LMP Εξωτερικού</c:v>
                </c:pt>
              </c:strCache>
            </c:strRef>
          </c:cat>
          <c:val>
            <c:numRef>
              <c:f>Φύλλο1!$B$2:$B$4</c:f>
              <c:numCache>
                <c:formatCode>0%</c:formatCode>
                <c:ptCount val="3"/>
                <c:pt idx="0">
                  <c:v>0.54</c:v>
                </c:pt>
                <c:pt idx="1">
                  <c:v>0.25</c:v>
                </c:pt>
                <c:pt idx="2">
                  <c:v>0.21</c:v>
                </c:pt>
              </c:numCache>
            </c:numRef>
          </c:val>
          <c:extLst xmlns:c16r2="http://schemas.microsoft.com/office/drawing/2015/06/chart">
            <c:ext xmlns:c16="http://schemas.microsoft.com/office/drawing/2014/chart" uri="{C3380CC4-5D6E-409C-BE32-E72D297353CC}">
              <c16:uniqueId val="{00000006-7F16-4E27-B442-B7F9A7F14BDC}"/>
            </c:ext>
          </c:extLst>
        </c:ser>
        <c:dLbls>
          <c:showLegendKey val="0"/>
          <c:showVal val="0"/>
          <c:showCatName val="0"/>
          <c:showSerName val="0"/>
          <c:showPercent val="1"/>
          <c:showBubbleSize val="0"/>
          <c:showLeaderLines val="1"/>
        </c:dLbls>
        <c:firstSliceAng val="0"/>
      </c:pieChart>
    </c:plotArea>
    <c:legend>
      <c:legendPos val="t"/>
      <c:layout>
        <c:manualLayout>
          <c:xMode val="edge"/>
          <c:yMode val="edge"/>
          <c:x val="9.5270787780740884E-2"/>
          <c:y val="0.89737827715355789"/>
          <c:w val="0.83086024359314636"/>
          <c:h val="0.10137544604677225"/>
        </c:manualLayout>
      </c:layout>
      <c:overlay val="0"/>
    </c:legend>
    <c:plotVisOnly val="1"/>
    <c:dispBlanksAs val="gap"/>
    <c:showDLblsOverMax val="0"/>
  </c:chart>
  <c:spPr>
    <a:ln>
      <a:noFill/>
    </a:ln>
  </c:spPr>
  <c:txPr>
    <a:bodyPr/>
    <a:lstStyle/>
    <a:p>
      <a:pPr>
        <a:defRPr sz="1600"/>
      </a:pPr>
      <a:endParaRPr lang="el-GR"/>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'[FF2019-figures 30-03-2020.xlsx]39-yes'!$A$13</c:f>
              <c:strCache>
                <c:ptCount val="1"/>
                <c:pt idx="0">
                  <c:v>Ελλάδα</c:v>
                </c:pt>
              </c:strCache>
            </c:strRef>
          </c:tx>
          <c:spPr>
            <a:solidFill>
              <a:schemeClr val="accent1"/>
            </a:solidFill>
            <a:ln>
              <a:noFill/>
            </a:ln>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'[FF2019-figures 30-03-2020.xlsx]39-yes'!$F$12:$M$12</c:f>
              <c:strCache>
                <c:ptCount val="8"/>
                <c:pt idx="0">
                  <c:v>2012</c:v>
                </c:pt>
                <c:pt idx="1">
                  <c:v>2013</c:v>
                </c:pt>
                <c:pt idx="2">
                  <c:v>2014</c:v>
                </c:pt>
                <c:pt idx="3">
                  <c:v>2015</c:v>
                </c:pt>
                <c:pt idx="4">
                  <c:v>2016</c:v>
                </c:pt>
                <c:pt idx="5">
                  <c:v>2017</c:v>
                </c:pt>
                <c:pt idx="6">
                  <c:v>2018</c:v>
                </c:pt>
                <c:pt idx="7">
                  <c:v>2019</c:v>
                </c:pt>
              </c:strCache>
            </c:strRef>
          </c:cat>
          <c:val>
            <c:numRef>
              <c:f>'[FF2019-figures 30-03-2020.xlsx]39-yes'!$F$13:$M$13</c:f>
              <c:numCache>
                <c:formatCode>#,##0.0</c:formatCode>
                <c:ptCount val="8"/>
                <c:pt idx="0">
                  <c:v>14</c:v>
                </c:pt>
                <c:pt idx="1">
                  <c:v>13.2</c:v>
                </c:pt>
                <c:pt idx="2">
                  <c:v>13.3</c:v>
                </c:pt>
                <c:pt idx="3">
                  <c:v>13.1</c:v>
                </c:pt>
                <c:pt idx="4">
                  <c:v>16.8</c:v>
                </c:pt>
                <c:pt idx="5">
                  <c:v>14.4</c:v>
                </c:pt>
                <c:pt idx="6">
                  <c:v>17.05</c:v>
                </c:pt>
                <c:pt idx="7">
                  <c:v>21.225000000000001</c:v>
                </c:pt>
              </c:numCache>
            </c:numRef>
          </c:val>
          <c:extLst xmlns:c16r2="http://schemas.microsoft.com/office/drawing/2015/06/chart">
            <c:ext xmlns:c16="http://schemas.microsoft.com/office/drawing/2014/chart" uri="{C3380CC4-5D6E-409C-BE32-E72D297353CC}">
              <c16:uniqueId val="{00000000-7669-41DE-9EA0-4A84EB9FA055}"/>
            </c:ext>
          </c:extLst>
        </c:ser>
        <c:dLbls>
          <c:showLegendKey val="0"/>
          <c:showVal val="0"/>
          <c:showCatName val="0"/>
          <c:showSerName val="0"/>
          <c:showPercent val="0"/>
          <c:showBubbleSize val="0"/>
        </c:dLbls>
        <c:gapWidth val="55"/>
        <c:overlap val="100"/>
        <c:axId val="236951008"/>
        <c:axId val="236951568"/>
      </c:barChart>
      <c:lineChart>
        <c:grouping val="standard"/>
        <c:varyColors val="0"/>
        <c:ser>
          <c:idx val="1"/>
          <c:order val="1"/>
          <c:tx>
            <c:strRef>
              <c:f>'[FF2019-figures 30-03-2020.xlsx]39-yes'!$A$15</c:f>
              <c:strCache>
                <c:ptCount val="1"/>
                <c:pt idx="0">
                  <c:v>Ετήσια μεταβολή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solidFill>
                <a:schemeClr val="lt1"/>
              </a:solidFill>
              <a:ln w="12700" cap="flat" cmpd="sng" algn="ctr">
                <a:solidFill>
                  <a:schemeClr val="accent2"/>
                </a:solidFill>
                <a:prstDash val="solid"/>
                <a:miter lim="800000"/>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'[FF2019-figures 30-03-2020.xlsx]39-yes'!$F$12:$K$12</c:f>
              <c:strCache>
                <c:ptCount val="6"/>
                <c:pt idx="0">
                  <c:v>2012</c:v>
                </c:pt>
                <c:pt idx="1">
                  <c:v>2013</c:v>
                </c:pt>
                <c:pt idx="2">
                  <c:v>2014</c:v>
                </c:pt>
                <c:pt idx="3">
                  <c:v>2015</c:v>
                </c:pt>
                <c:pt idx="4">
                  <c:v>2016</c:v>
                </c:pt>
                <c:pt idx="5">
                  <c:v>2017</c:v>
                </c:pt>
              </c:strCache>
            </c:strRef>
          </c:cat>
          <c:val>
            <c:numRef>
              <c:f>'[FF2019-figures 30-03-2020.xlsx]39-yes'!$F$15:$M$15</c:f>
              <c:numCache>
                <c:formatCode>0.0%</c:formatCode>
                <c:ptCount val="8"/>
                <c:pt idx="0">
                  <c:v>2.1897810218978186E-2</c:v>
                </c:pt>
                <c:pt idx="1">
                  <c:v>-5.7142857142857162E-2</c:v>
                </c:pt>
                <c:pt idx="2">
                  <c:v>7.5757575757577911E-3</c:v>
                </c:pt>
                <c:pt idx="3">
                  <c:v>-1.5037593984962516E-2</c:v>
                </c:pt>
                <c:pt idx="4">
                  <c:v>0.28244274809160319</c:v>
                </c:pt>
                <c:pt idx="5">
                  <c:v>-0.1428571428571429</c:v>
                </c:pt>
                <c:pt idx="6">
                  <c:v>0.1840277777777779</c:v>
                </c:pt>
                <c:pt idx="7">
                  <c:v>0.24486803519061584</c:v>
                </c:pt>
              </c:numCache>
            </c:numRef>
          </c:val>
          <c:smooth val="0"/>
          <c:extLst xmlns:c16r2="http://schemas.microsoft.com/office/drawing/2015/06/chart">
            <c:ext xmlns:c16="http://schemas.microsoft.com/office/drawing/2014/chart" uri="{C3380CC4-5D6E-409C-BE32-E72D297353CC}">
              <c16:uniqueId val="{00000001-7669-41DE-9EA0-4A84EB9FA055}"/>
            </c:ext>
          </c:extLst>
        </c:ser>
        <c:dLbls>
          <c:showLegendKey val="0"/>
          <c:showVal val="0"/>
          <c:showCatName val="0"/>
          <c:showSerName val="0"/>
          <c:showPercent val="0"/>
          <c:showBubbleSize val="0"/>
        </c:dLbls>
        <c:marker val="1"/>
        <c:smooth val="0"/>
        <c:axId val="236952128"/>
        <c:axId val="236952688"/>
      </c:lineChart>
      <c:catAx>
        <c:axId val="23695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a:pPr>
            <a:endParaRPr lang="el-GR"/>
          </a:p>
        </c:txPr>
        <c:crossAx val="236951568"/>
        <c:crosses val="autoZero"/>
        <c:auto val="1"/>
        <c:lblAlgn val="ctr"/>
        <c:lblOffset val="100"/>
        <c:noMultiLvlLbl val="0"/>
      </c:catAx>
      <c:valAx>
        <c:axId val="236951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l-GR"/>
                  <a:t>χιλ.άτομα</a:t>
                </a:r>
              </a:p>
            </c:rich>
          </c:tx>
          <c:overlay val="0"/>
          <c:spPr>
            <a:noFill/>
            <a:ln>
              <a:noFill/>
            </a:ln>
            <a:effectLst/>
          </c:spPr>
        </c:title>
        <c:numFmt formatCode="#,##0" sourceLinked="0"/>
        <c:majorTickMark val="none"/>
        <c:minorTickMark val="none"/>
        <c:tickLblPos val="nextTo"/>
        <c:spPr>
          <a:noFill/>
          <a:ln>
            <a:noFill/>
          </a:ln>
          <a:effectLst/>
        </c:spPr>
        <c:txPr>
          <a:bodyPr rot="0" vert="horz"/>
          <a:lstStyle/>
          <a:p>
            <a:pPr>
              <a:defRPr/>
            </a:pPr>
            <a:endParaRPr lang="el-GR"/>
          </a:p>
        </c:txPr>
        <c:crossAx val="236951008"/>
        <c:crosses val="autoZero"/>
        <c:crossBetween val="between"/>
      </c:valAx>
      <c:catAx>
        <c:axId val="236952128"/>
        <c:scaling>
          <c:orientation val="minMax"/>
        </c:scaling>
        <c:delete val="1"/>
        <c:axPos val="b"/>
        <c:numFmt formatCode="General" sourceLinked="1"/>
        <c:majorTickMark val="out"/>
        <c:minorTickMark val="none"/>
        <c:tickLblPos val="nextTo"/>
        <c:crossAx val="236952688"/>
        <c:crosses val="autoZero"/>
        <c:auto val="1"/>
        <c:lblAlgn val="ctr"/>
        <c:lblOffset val="100"/>
        <c:noMultiLvlLbl val="0"/>
      </c:catAx>
      <c:valAx>
        <c:axId val="236952688"/>
        <c:scaling>
          <c:orientation val="minMax"/>
        </c:scaling>
        <c:delete val="0"/>
        <c:axPos val="r"/>
        <c:title>
          <c:tx>
            <c:rich>
              <a:bodyPr/>
              <a:lstStyle/>
              <a:p>
                <a:pPr>
                  <a:defRPr/>
                </a:pPr>
                <a:r>
                  <a:rPr lang="el-GR"/>
                  <a:t>%</a:t>
                </a:r>
              </a:p>
            </c:rich>
          </c:tx>
          <c:overlay val="0"/>
          <c:spPr>
            <a:noFill/>
            <a:ln>
              <a:noFill/>
            </a:ln>
            <a:effectLst/>
          </c:spPr>
        </c:title>
        <c:numFmt formatCode="0%" sourceLinked="0"/>
        <c:majorTickMark val="out"/>
        <c:minorTickMark val="none"/>
        <c:tickLblPos val="nextTo"/>
        <c:spPr>
          <a:noFill/>
          <a:ln>
            <a:noFill/>
          </a:ln>
          <a:effectLst/>
        </c:spPr>
        <c:txPr>
          <a:bodyPr rot="0" vert="horz"/>
          <a:lstStyle/>
          <a:p>
            <a:pPr>
              <a:defRPr/>
            </a:pPr>
            <a:endParaRPr lang="el-GR"/>
          </a:p>
        </c:txPr>
        <c:crossAx val="236952128"/>
        <c:crosses val="max"/>
        <c:crossBetween val="between"/>
      </c:valAx>
      <c:spPr>
        <a:noFill/>
        <a:ln w="25400">
          <a:noFill/>
        </a:ln>
      </c:spPr>
    </c:plotArea>
    <c:legend>
      <c:legendPos val="b"/>
      <c:overlay val="0"/>
      <c:spPr>
        <a:noFill/>
        <a:ln>
          <a:noFill/>
        </a:ln>
        <a:effectLst/>
      </c:spPr>
    </c:legend>
    <c:plotVisOnly val="1"/>
    <c:dispBlanksAs val="gap"/>
    <c:showDLblsOverMax val="0"/>
  </c:chart>
  <c:spPr>
    <a:solidFill>
      <a:schemeClr val="bg1"/>
    </a:solidFill>
    <a:ln w="9525" cap="flat" cmpd="sng" algn="ctr">
      <a:noFill/>
      <a:round/>
    </a:ln>
    <a:effectLst/>
  </c:spPr>
  <c:txPr>
    <a:bodyPr/>
    <a:lstStyle/>
    <a:p>
      <a:pPr>
        <a:defRPr sz="1600" b="0" i="0" u="none" strike="noStrike" baseline="0">
          <a:solidFill>
            <a:srgbClr val="000000"/>
          </a:solidFill>
          <a:latin typeface="Calibri" panose="020F0502020204030204" pitchFamily="34" charset="0"/>
          <a:ea typeface="Calibri"/>
          <a:cs typeface="Calibri" panose="020F0502020204030204" pitchFamily="34" charset="0"/>
        </a:defRPr>
      </a:pPr>
      <a:endParaRPr lang="el-GR"/>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600"/>
            </a:pPr>
            <a:r>
              <a:rPr lang="el-GR" sz="1600"/>
              <a:t>Πτυχίο ή/και Μεταπτυχιακό</a:t>
            </a:r>
          </a:p>
        </c:rich>
      </c:tx>
      <c:overlay val="0"/>
      <c:spPr>
        <a:noFill/>
        <a:ln>
          <a:noFill/>
        </a:ln>
        <a:effectLst/>
      </c:spPr>
    </c:title>
    <c:autoTitleDeleted val="0"/>
    <c:plotArea>
      <c:layout/>
      <c:lineChart>
        <c:grouping val="standard"/>
        <c:varyColors val="0"/>
        <c:ser>
          <c:idx val="0"/>
          <c:order val="0"/>
          <c:tx>
            <c:strRef>
              <c:f>Sheet1!$K$28</c:f>
              <c:strCache>
                <c:ptCount val="1"/>
                <c:pt idx="0">
                  <c:v>Κλάδος Παραγωγής Φαρμάκου'</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Sheet1!$L$27:$S$27</c:f>
              <c:numCache>
                <c:formatCode>General</c:formatCode>
                <c:ptCount val="8"/>
                <c:pt idx="0">
                  <c:v>2011</c:v>
                </c:pt>
                <c:pt idx="1">
                  <c:v>2012</c:v>
                </c:pt>
                <c:pt idx="2">
                  <c:v>2013</c:v>
                </c:pt>
                <c:pt idx="3">
                  <c:v>2014</c:v>
                </c:pt>
                <c:pt idx="4">
                  <c:v>2015</c:v>
                </c:pt>
                <c:pt idx="5">
                  <c:v>2016</c:v>
                </c:pt>
                <c:pt idx="6">
                  <c:v>2017</c:v>
                </c:pt>
                <c:pt idx="7">
                  <c:v>2018</c:v>
                </c:pt>
              </c:numCache>
            </c:numRef>
          </c:cat>
          <c:val>
            <c:numRef>
              <c:f>Sheet1!$L$28:$S$28</c:f>
              <c:numCache>
                <c:formatCode>0.0%</c:formatCode>
                <c:ptCount val="8"/>
                <c:pt idx="0">
                  <c:v>0.49346892265560094</c:v>
                </c:pt>
                <c:pt idx="1">
                  <c:v>0.48625033453249555</c:v>
                </c:pt>
                <c:pt idx="2">
                  <c:v>0.50257471474673554</c:v>
                </c:pt>
                <c:pt idx="3">
                  <c:v>0.66360355672906646</c:v>
                </c:pt>
                <c:pt idx="4">
                  <c:v>0.71598249221783061</c:v>
                </c:pt>
                <c:pt idx="5">
                  <c:v>0.64018112067975452</c:v>
                </c:pt>
                <c:pt idx="6">
                  <c:v>0.60478046282780851</c:v>
                </c:pt>
                <c:pt idx="7">
                  <c:v>0.60593742512523208</c:v>
                </c:pt>
              </c:numCache>
            </c:numRef>
          </c:val>
          <c:smooth val="0"/>
          <c:extLst xmlns:c16r2="http://schemas.microsoft.com/office/drawing/2015/06/chart">
            <c:ext xmlns:c16="http://schemas.microsoft.com/office/drawing/2014/chart" uri="{C3380CC4-5D6E-409C-BE32-E72D297353CC}">
              <c16:uniqueId val="{00000000-7139-49E8-993C-154E6D324C20}"/>
            </c:ext>
          </c:extLst>
        </c:ser>
        <c:ser>
          <c:idx val="1"/>
          <c:order val="1"/>
          <c:tx>
            <c:strRef>
              <c:f>Sheet1!$K$29</c:f>
              <c:strCache>
                <c:ptCount val="1"/>
                <c:pt idx="0">
                  <c:v>Μεταποίηση</c:v>
                </c:pt>
              </c:strCache>
            </c:strRef>
          </c:tx>
          <c:spPr>
            <a:ln w="28575" cap="rnd">
              <a:solidFill>
                <a:schemeClr val="accent2"/>
              </a:solidFill>
              <a:round/>
            </a:ln>
            <a:effectLst/>
          </c:spPr>
          <c:marker>
            <c:symbol val="none"/>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Sheet1!$L$27:$S$27</c:f>
              <c:numCache>
                <c:formatCode>General</c:formatCode>
                <c:ptCount val="8"/>
                <c:pt idx="0">
                  <c:v>2011</c:v>
                </c:pt>
                <c:pt idx="1">
                  <c:v>2012</c:v>
                </c:pt>
                <c:pt idx="2">
                  <c:v>2013</c:v>
                </c:pt>
                <c:pt idx="3">
                  <c:v>2014</c:v>
                </c:pt>
                <c:pt idx="4">
                  <c:v>2015</c:v>
                </c:pt>
                <c:pt idx="5">
                  <c:v>2016</c:v>
                </c:pt>
                <c:pt idx="6">
                  <c:v>2017</c:v>
                </c:pt>
                <c:pt idx="7">
                  <c:v>2018</c:v>
                </c:pt>
              </c:numCache>
            </c:numRef>
          </c:cat>
          <c:val>
            <c:numRef>
              <c:f>Sheet1!$L$29:$S$29</c:f>
              <c:numCache>
                <c:formatCode>0.0%</c:formatCode>
                <c:ptCount val="8"/>
                <c:pt idx="0">
                  <c:v>0.16180132458575011</c:v>
                </c:pt>
                <c:pt idx="1">
                  <c:v>0.17804845786320167</c:v>
                </c:pt>
                <c:pt idx="2">
                  <c:v>0.18163070261163347</c:v>
                </c:pt>
                <c:pt idx="3">
                  <c:v>0.18202571981140064</c:v>
                </c:pt>
                <c:pt idx="4">
                  <c:v>0.20068824535738303</c:v>
                </c:pt>
                <c:pt idx="5">
                  <c:v>0.2268804200208541</c:v>
                </c:pt>
                <c:pt idx="6">
                  <c:v>0.21989710344594435</c:v>
                </c:pt>
                <c:pt idx="7">
                  <c:v>0.22788511048008531</c:v>
                </c:pt>
              </c:numCache>
            </c:numRef>
          </c:val>
          <c:smooth val="0"/>
          <c:extLst xmlns:c16r2="http://schemas.microsoft.com/office/drawing/2015/06/chart">
            <c:ext xmlns:c16="http://schemas.microsoft.com/office/drawing/2014/chart" uri="{C3380CC4-5D6E-409C-BE32-E72D297353CC}">
              <c16:uniqueId val="{00000001-7139-49E8-993C-154E6D324C20}"/>
            </c:ext>
          </c:extLst>
        </c:ser>
        <c:ser>
          <c:idx val="2"/>
          <c:order val="2"/>
          <c:tx>
            <c:strRef>
              <c:f>Sheet1!$K$30</c:f>
              <c:strCache>
                <c:ptCount val="1"/>
                <c:pt idx="0">
                  <c:v>Οικονομία</c:v>
                </c:pt>
              </c:strCache>
            </c:strRef>
          </c:tx>
          <c:spPr>
            <a:ln w="28575" cap="rnd">
              <a:solidFill>
                <a:schemeClr val="accent3"/>
              </a:solidFill>
              <a:round/>
            </a:ln>
            <a:effectLst/>
          </c:spPr>
          <c:marker>
            <c:symbol val="none"/>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Sheet1!$L$27:$S$27</c:f>
              <c:numCache>
                <c:formatCode>General</c:formatCode>
                <c:ptCount val="8"/>
                <c:pt idx="0">
                  <c:v>2011</c:v>
                </c:pt>
                <c:pt idx="1">
                  <c:v>2012</c:v>
                </c:pt>
                <c:pt idx="2">
                  <c:v>2013</c:v>
                </c:pt>
                <c:pt idx="3">
                  <c:v>2014</c:v>
                </c:pt>
                <c:pt idx="4">
                  <c:v>2015</c:v>
                </c:pt>
                <c:pt idx="5">
                  <c:v>2016</c:v>
                </c:pt>
                <c:pt idx="6">
                  <c:v>2017</c:v>
                </c:pt>
                <c:pt idx="7">
                  <c:v>2018</c:v>
                </c:pt>
              </c:numCache>
            </c:numRef>
          </c:cat>
          <c:val>
            <c:numRef>
              <c:f>Sheet1!$L$30:$S$30</c:f>
              <c:numCache>
                <c:formatCode>0.0%</c:formatCode>
                <c:ptCount val="8"/>
                <c:pt idx="0">
                  <c:v>0.30243314197877247</c:v>
                </c:pt>
                <c:pt idx="1">
                  <c:v>0.32057540550881408</c:v>
                </c:pt>
                <c:pt idx="2">
                  <c:v>0.33390979019246808</c:v>
                </c:pt>
                <c:pt idx="3">
                  <c:v>0.33492091959324516</c:v>
                </c:pt>
                <c:pt idx="4">
                  <c:v>0.33801166826841145</c:v>
                </c:pt>
                <c:pt idx="5">
                  <c:v>0.35030272905526633</c:v>
                </c:pt>
                <c:pt idx="6">
                  <c:v>0.35697651365429728</c:v>
                </c:pt>
                <c:pt idx="7">
                  <c:v>0.36617549236913238</c:v>
                </c:pt>
              </c:numCache>
            </c:numRef>
          </c:val>
          <c:smooth val="0"/>
          <c:extLst xmlns:c16r2="http://schemas.microsoft.com/office/drawing/2015/06/chart">
            <c:ext xmlns:c16="http://schemas.microsoft.com/office/drawing/2014/chart" uri="{C3380CC4-5D6E-409C-BE32-E72D297353CC}">
              <c16:uniqueId val="{00000002-7139-49E8-993C-154E6D324C20}"/>
            </c:ext>
          </c:extLst>
        </c:ser>
        <c:dLbls>
          <c:dLblPos val="t"/>
          <c:showLegendKey val="0"/>
          <c:showVal val="1"/>
          <c:showCatName val="0"/>
          <c:showSerName val="0"/>
          <c:showPercent val="0"/>
          <c:showBubbleSize val="0"/>
        </c:dLbls>
        <c:smooth val="0"/>
        <c:axId val="236956048"/>
        <c:axId val="236956608"/>
      </c:lineChart>
      <c:catAx>
        <c:axId val="23695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36956608"/>
        <c:crosses val="autoZero"/>
        <c:auto val="1"/>
        <c:lblAlgn val="ctr"/>
        <c:lblOffset val="100"/>
        <c:noMultiLvlLbl val="0"/>
      </c:catAx>
      <c:valAx>
        <c:axId val="236956608"/>
        <c:scaling>
          <c:orientation val="minMax"/>
        </c:scaling>
        <c:delete val="0"/>
        <c:axPos val="l"/>
        <c:title>
          <c:tx>
            <c:rich>
              <a:bodyPr rot="-5400000" vert="horz"/>
              <a:lstStyle/>
              <a:p>
                <a:pPr>
                  <a:defRPr/>
                </a:pPr>
                <a:r>
                  <a:rPr lang="el-GR"/>
                  <a:t>%</a:t>
                </a:r>
                <a:endParaRPr lang="en-US"/>
              </a:p>
            </c:rich>
          </c:tx>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l-GR"/>
          </a:p>
        </c:txPr>
        <c:crossAx val="236956048"/>
        <c:crosses val="autoZero"/>
        <c:crossBetween val="between"/>
      </c:valAx>
      <c:spPr>
        <a:noFill/>
        <a:ln>
          <a:no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'41-yes'!$L$13</c:f>
              <c:strCache>
                <c:ptCount val="1"/>
                <c:pt idx="0">
                  <c:v>% Μεταποίησης</c:v>
                </c:pt>
              </c:strCache>
            </c:strRef>
          </c:tx>
          <c:spPr>
            <a:solidFill>
              <a:srgbClr val="00B050"/>
            </a:solidFill>
            <a:ln>
              <a:solidFill>
                <a:srgbClr val="00B050"/>
              </a:solidFill>
            </a:ln>
            <a:effectLst/>
          </c:spPr>
          <c:invertIfNegative val="0"/>
          <c:dPt>
            <c:idx val="5"/>
            <c:invertIfNegative val="0"/>
            <c:bubble3D val="0"/>
            <c:spPr>
              <a:solidFill>
                <a:srgbClr val="00B0F0"/>
              </a:solidFill>
              <a:ln>
                <a:solidFill>
                  <a:srgbClr val="00B050"/>
                </a:solidFill>
              </a:ln>
              <a:effectLst/>
            </c:spPr>
            <c:extLst xmlns:c16r2="http://schemas.microsoft.com/office/drawing/2015/06/chart">
              <c:ext xmlns:c16="http://schemas.microsoft.com/office/drawing/2014/chart" uri="{C3380CC4-5D6E-409C-BE32-E72D297353CC}">
                <c16:uniqueId val="{00000001-55D6-4C58-9721-C3EA231BCD7F}"/>
              </c:ext>
            </c:extLst>
          </c:dPt>
          <c:dPt>
            <c:idx val="13"/>
            <c:invertIfNegative val="0"/>
            <c:bubble3D val="0"/>
            <c:spPr>
              <a:solidFill>
                <a:srgbClr val="0070C0"/>
              </a:solidFill>
              <a:ln>
                <a:solidFill>
                  <a:srgbClr val="00B050"/>
                </a:solidFill>
              </a:ln>
              <a:effectLst/>
            </c:spPr>
            <c:extLst xmlns:c16r2="http://schemas.microsoft.com/office/drawing/2015/06/chart">
              <c:ext xmlns:c16="http://schemas.microsoft.com/office/drawing/2014/chart" uri="{C3380CC4-5D6E-409C-BE32-E72D297353CC}">
                <c16:uniqueId val="{00000003-55D6-4C58-9721-C3EA231BCD7F}"/>
              </c:ext>
            </c:extLst>
          </c:dPt>
          <c:dLbls>
            <c:dLbl>
              <c:idx val="5"/>
              <c:layout>
                <c:manualLayout>
                  <c:x val="5.0219711236660393E-3"/>
                  <c:y val="-3.524574113961229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5D6-4C58-9721-C3EA231BCD7F}"/>
                </c:ext>
                <c:ext xmlns:c15="http://schemas.microsoft.com/office/drawing/2012/chart" uri="{CE6537A1-D6FC-4f65-9D91-7224C49458BB}"/>
              </c:extLst>
            </c:dLbl>
            <c:dLbl>
              <c:idx val="13"/>
              <c:layout>
                <c:manualLayout>
                  <c:x val="2.7620841180163214E-2"/>
                  <c:y val="-5.091051497944005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5D6-4C58-9721-C3EA231BCD7F}"/>
                </c:ext>
                <c:ext xmlns:c15="http://schemas.microsoft.com/office/drawing/2012/chart" uri="{CE6537A1-D6FC-4f65-9D91-7224C49458BB}"/>
              </c:extLst>
            </c:dLbl>
            <c:spPr>
              <a:noFill/>
              <a:ln>
                <a:noFill/>
              </a:ln>
              <a:effectLst/>
            </c:spPr>
            <c:txPr>
              <a:bodyPr rot="0" vert="horz"/>
              <a:lstStyle/>
              <a:p>
                <a:pPr>
                  <a:defRPr/>
                </a:pPr>
                <a:endParaRPr lang="el-G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'41-yes'!$J$14:$J$40</c:f>
              <c:strCache>
                <c:ptCount val="27"/>
                <c:pt idx="0">
                  <c:v>Ιρλανδία</c:v>
                </c:pt>
                <c:pt idx="1">
                  <c:v>Δανία</c:v>
                </c:pt>
                <c:pt idx="2">
                  <c:v>Βέλγιο</c:v>
                </c:pt>
                <c:pt idx="3">
                  <c:v>Κύπρος</c:v>
                </c:pt>
                <c:pt idx="4">
                  <c:v>Σλοβενία</c:v>
                </c:pt>
                <c:pt idx="5">
                  <c:v>Ελλάδα</c:v>
                </c:pt>
                <c:pt idx="6">
                  <c:v>Η. Βασίλειο</c:v>
                </c:pt>
                <c:pt idx="7">
                  <c:v>Μάλτα</c:v>
                </c:pt>
                <c:pt idx="8">
                  <c:v>Ουγγαρία</c:v>
                </c:pt>
                <c:pt idx="9">
                  <c:v>Αυστρία</c:v>
                </c:pt>
                <c:pt idx="10">
                  <c:v>Ισπανία</c:v>
                </c:pt>
                <c:pt idx="11">
                  <c:v>Γαλλία</c:v>
                </c:pt>
                <c:pt idx="12">
                  <c:v>Κροατία</c:v>
                </c:pt>
                <c:pt idx="13">
                  <c:v>ΕΕ28</c:v>
                </c:pt>
                <c:pt idx="14">
                  <c:v>Σουηδία</c:v>
                </c:pt>
                <c:pt idx="15">
                  <c:v>Ιταλία</c:v>
                </c:pt>
                <c:pt idx="16">
                  <c:v>Λετονία</c:v>
                </c:pt>
                <c:pt idx="17">
                  <c:v>Ολλανδία</c:v>
                </c:pt>
                <c:pt idx="18">
                  <c:v>Γερμανία</c:v>
                </c:pt>
                <c:pt idx="19">
                  <c:v>Φινλανδία</c:v>
                </c:pt>
                <c:pt idx="20">
                  <c:v>Βουλγαρία</c:v>
                </c:pt>
                <c:pt idx="21">
                  <c:v>Πολωνία</c:v>
                </c:pt>
                <c:pt idx="22">
                  <c:v>Τσεχία</c:v>
                </c:pt>
                <c:pt idx="23">
                  <c:v>Πορτογαλία</c:v>
                </c:pt>
                <c:pt idx="24">
                  <c:v>Σλοβακία</c:v>
                </c:pt>
                <c:pt idx="25">
                  <c:v>Λιθουανία</c:v>
                </c:pt>
                <c:pt idx="26">
                  <c:v>Ρουμανία</c:v>
                </c:pt>
              </c:strCache>
            </c:strRef>
          </c:cat>
          <c:val>
            <c:numRef>
              <c:f>'41-yes'!$L$14:$L$40</c:f>
              <c:numCache>
                <c:formatCode>0.0%</c:formatCode>
                <c:ptCount val="27"/>
                <c:pt idx="0">
                  <c:v>0.16748366013071894</c:v>
                </c:pt>
                <c:pt idx="1">
                  <c:v>9.1690544412607447E-2</c:v>
                </c:pt>
                <c:pt idx="2">
                  <c:v>6.388934628684341E-2</c:v>
                </c:pt>
                <c:pt idx="3">
                  <c:v>6.3197026022304828E-2</c:v>
                </c:pt>
                <c:pt idx="4">
                  <c:v>5.5670103092783509E-2</c:v>
                </c:pt>
                <c:pt idx="5">
                  <c:v>4.8090523338048093E-2</c:v>
                </c:pt>
                <c:pt idx="6">
                  <c:v>4.51149322561041E-2</c:v>
                </c:pt>
                <c:pt idx="7">
                  <c:v>4.4776119402985072E-2</c:v>
                </c:pt>
                <c:pt idx="8">
                  <c:v>3.0892678034102308E-2</c:v>
                </c:pt>
                <c:pt idx="9">
                  <c:v>3.0176147848686108E-2</c:v>
                </c:pt>
                <c:pt idx="10">
                  <c:v>2.8342245989304814E-2</c:v>
                </c:pt>
                <c:pt idx="11">
                  <c:v>2.8271687109758806E-2</c:v>
                </c:pt>
                <c:pt idx="12">
                  <c:v>2.7017543859649124E-2</c:v>
                </c:pt>
                <c:pt idx="13">
                  <c:v>2.4151071071185873E-2</c:v>
                </c:pt>
                <c:pt idx="14">
                  <c:v>2.2607993540573273E-2</c:v>
                </c:pt>
                <c:pt idx="15">
                  <c:v>2.1139333920537053E-2</c:v>
                </c:pt>
                <c:pt idx="16">
                  <c:v>2.0157756354075372E-2</c:v>
                </c:pt>
                <c:pt idx="17">
                  <c:v>1.933458882611425E-2</c:v>
                </c:pt>
                <c:pt idx="18">
                  <c:v>1.8971224853577794E-2</c:v>
                </c:pt>
                <c:pt idx="19">
                  <c:v>1.3930950938824955E-2</c:v>
                </c:pt>
                <c:pt idx="20">
                  <c:v>1.33966423605223E-2</c:v>
                </c:pt>
                <c:pt idx="21">
                  <c:v>1.2040446548600153E-2</c:v>
                </c:pt>
                <c:pt idx="22">
                  <c:v>1.0363775474716562E-2</c:v>
                </c:pt>
                <c:pt idx="23">
                  <c:v>1.0006101281269065E-2</c:v>
                </c:pt>
                <c:pt idx="24">
                  <c:v>6.706051413060834E-3</c:v>
                </c:pt>
                <c:pt idx="25">
                  <c:v>5.6022408963585435E-3</c:v>
                </c:pt>
                <c:pt idx="26">
                  <c:v>4.2471735359215163E-3</c:v>
                </c:pt>
              </c:numCache>
            </c:numRef>
          </c:val>
          <c:extLst xmlns:c16r2="http://schemas.microsoft.com/office/drawing/2015/06/chart">
            <c:ext xmlns:c16="http://schemas.microsoft.com/office/drawing/2014/chart" uri="{C3380CC4-5D6E-409C-BE32-E72D297353CC}">
              <c16:uniqueId val="{00000004-55D6-4C58-9721-C3EA231BCD7F}"/>
            </c:ext>
          </c:extLst>
        </c:ser>
        <c:dLbls>
          <c:showLegendKey val="0"/>
          <c:showVal val="0"/>
          <c:showCatName val="0"/>
          <c:showSerName val="0"/>
          <c:showPercent val="0"/>
          <c:showBubbleSize val="0"/>
        </c:dLbls>
        <c:gapWidth val="50"/>
        <c:overlap val="55"/>
        <c:axId val="236959408"/>
        <c:axId val="236959968"/>
      </c:barChart>
      <c:lineChart>
        <c:grouping val="standard"/>
        <c:varyColors val="0"/>
        <c:ser>
          <c:idx val="0"/>
          <c:order val="0"/>
          <c:tx>
            <c:strRef>
              <c:f>'41-yes'!$K$13</c:f>
              <c:strCache>
                <c:ptCount val="1"/>
                <c:pt idx="0">
                  <c:v>% Οικονομίας</c:v>
                </c:pt>
              </c:strCache>
            </c:strRef>
          </c:tx>
          <c:spPr>
            <a:ln w="25400" cap="rnd">
              <a:noFill/>
              <a:round/>
            </a:ln>
            <a:effectLst/>
          </c:spPr>
          <c:marker>
            <c:symbol val="circle"/>
            <c:size val="5"/>
            <c:spPr>
              <a:solidFill>
                <a:srgbClr val="FF0000"/>
              </a:solidFill>
              <a:ln w="9525">
                <a:solidFill>
                  <a:schemeClr val="accent1"/>
                </a:solidFill>
              </a:ln>
              <a:effectLst/>
            </c:spPr>
          </c:marker>
          <c:cat>
            <c:strRef>
              <c:f>'41-yes'!$J$14:$J$40</c:f>
              <c:strCache>
                <c:ptCount val="27"/>
                <c:pt idx="0">
                  <c:v>Ιρλανδία</c:v>
                </c:pt>
                <c:pt idx="1">
                  <c:v>Δανία</c:v>
                </c:pt>
                <c:pt idx="2">
                  <c:v>Βέλγιο</c:v>
                </c:pt>
                <c:pt idx="3">
                  <c:v>Κύπρος</c:v>
                </c:pt>
                <c:pt idx="4">
                  <c:v>Σλοβενία</c:v>
                </c:pt>
                <c:pt idx="5">
                  <c:v>Ελλάδα</c:v>
                </c:pt>
                <c:pt idx="6">
                  <c:v>Η. Βασίλειο</c:v>
                </c:pt>
                <c:pt idx="7">
                  <c:v>Μάλτα</c:v>
                </c:pt>
                <c:pt idx="8">
                  <c:v>Ουγγαρία</c:v>
                </c:pt>
                <c:pt idx="9">
                  <c:v>Αυστρία</c:v>
                </c:pt>
                <c:pt idx="10">
                  <c:v>Ισπανία</c:v>
                </c:pt>
                <c:pt idx="11">
                  <c:v>Γαλλία</c:v>
                </c:pt>
                <c:pt idx="12">
                  <c:v>Κροατία</c:v>
                </c:pt>
                <c:pt idx="13">
                  <c:v>ΕΕ28</c:v>
                </c:pt>
                <c:pt idx="14">
                  <c:v>Σουηδία</c:v>
                </c:pt>
                <c:pt idx="15">
                  <c:v>Ιταλία</c:v>
                </c:pt>
                <c:pt idx="16">
                  <c:v>Λετονία</c:v>
                </c:pt>
                <c:pt idx="17">
                  <c:v>Ολλανδία</c:v>
                </c:pt>
                <c:pt idx="18">
                  <c:v>Γερμανία</c:v>
                </c:pt>
                <c:pt idx="19">
                  <c:v>Φινλανδία</c:v>
                </c:pt>
                <c:pt idx="20">
                  <c:v>Βουλγαρία</c:v>
                </c:pt>
                <c:pt idx="21">
                  <c:v>Πολωνία</c:v>
                </c:pt>
                <c:pt idx="22">
                  <c:v>Τσεχία</c:v>
                </c:pt>
                <c:pt idx="23">
                  <c:v>Πορτογαλία</c:v>
                </c:pt>
                <c:pt idx="24">
                  <c:v>Σλοβακία</c:v>
                </c:pt>
                <c:pt idx="25">
                  <c:v>Λιθουανία</c:v>
                </c:pt>
                <c:pt idx="26">
                  <c:v>Ρουμανία</c:v>
                </c:pt>
              </c:strCache>
            </c:strRef>
          </c:cat>
          <c:val>
            <c:numRef>
              <c:f>'41-yes'!$K$14:$K$40</c:f>
              <c:numCache>
                <c:formatCode>0.0%</c:formatCode>
                <c:ptCount val="27"/>
                <c:pt idx="0">
                  <c:v>1.8807339449541285E-2</c:v>
                </c:pt>
                <c:pt idx="1">
                  <c:v>1.0513634870222319E-2</c:v>
                </c:pt>
                <c:pt idx="2">
                  <c:v>8.2563731540196625E-3</c:v>
                </c:pt>
                <c:pt idx="3">
                  <c:v>4.3623299974339235E-3</c:v>
                </c:pt>
                <c:pt idx="4">
                  <c:v>1.4034722944172991E-2</c:v>
                </c:pt>
                <c:pt idx="5">
                  <c:v>4.5320039455093173E-3</c:v>
                </c:pt>
                <c:pt idx="6">
                  <c:v>4.0563126767806639E-3</c:v>
                </c:pt>
                <c:pt idx="7">
                  <c:v>5.1194539249146756E-3</c:v>
                </c:pt>
                <c:pt idx="8">
                  <c:v>6.9830185684811941E-3</c:v>
                </c:pt>
                <c:pt idx="9">
                  <c:v>4.9279668010657604E-3</c:v>
                </c:pt>
                <c:pt idx="10">
                  <c:v>3.6004870324984456E-3</c:v>
                </c:pt>
                <c:pt idx="11">
                  <c:v>3.3352651947129316E-3</c:v>
                </c:pt>
                <c:pt idx="12">
                  <c:v>4.7233468286099868E-3</c:v>
                </c:pt>
                <c:pt idx="13">
                  <c:v>3.7541338705507962E-3</c:v>
                </c:pt>
                <c:pt idx="14">
                  <c:v>2.2758214292971368E-3</c:v>
                </c:pt>
                <c:pt idx="15">
                  <c:v>3.931691291392341E-3</c:v>
                </c:pt>
                <c:pt idx="16">
                  <c:v>2.6336883087140729E-3</c:v>
                </c:pt>
                <c:pt idx="17">
                  <c:v>1.8025821403907158E-3</c:v>
                </c:pt>
                <c:pt idx="18">
                  <c:v>3.6667265483306551E-3</c:v>
                </c:pt>
                <c:pt idx="19">
                  <c:v>1.8662771827328787E-3</c:v>
                </c:pt>
                <c:pt idx="20">
                  <c:v>2.5742122584639449E-3</c:v>
                </c:pt>
                <c:pt idx="21">
                  <c:v>2.5537084557501833E-3</c:v>
                </c:pt>
                <c:pt idx="22">
                  <c:v>2.8950027201367838E-3</c:v>
                </c:pt>
                <c:pt idx="23">
                  <c:v>1.7768147345612133E-3</c:v>
                </c:pt>
                <c:pt idx="24">
                  <c:v>1.6579165515335727E-3</c:v>
                </c:pt>
                <c:pt idx="25">
                  <c:v>9.0654982246732632E-4</c:v>
                </c:pt>
                <c:pt idx="26">
                  <c:v>8.470734209835597E-4</c:v>
                </c:pt>
              </c:numCache>
            </c:numRef>
          </c:val>
          <c:smooth val="0"/>
          <c:extLst xmlns:c16r2="http://schemas.microsoft.com/office/drawing/2015/06/chart">
            <c:ext xmlns:c16="http://schemas.microsoft.com/office/drawing/2014/chart" uri="{C3380CC4-5D6E-409C-BE32-E72D297353CC}">
              <c16:uniqueId val="{00000005-55D6-4C58-9721-C3EA231BCD7F}"/>
            </c:ext>
          </c:extLst>
        </c:ser>
        <c:dLbls>
          <c:showLegendKey val="0"/>
          <c:showVal val="0"/>
          <c:showCatName val="0"/>
          <c:showSerName val="0"/>
          <c:showPercent val="0"/>
          <c:showBubbleSize val="0"/>
        </c:dLbls>
        <c:marker val="1"/>
        <c:smooth val="0"/>
        <c:axId val="236961088"/>
        <c:axId val="236960528"/>
      </c:lineChart>
      <c:catAx>
        <c:axId val="23695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36959968"/>
        <c:crosses val="autoZero"/>
        <c:auto val="1"/>
        <c:lblAlgn val="ctr"/>
        <c:lblOffset val="100"/>
        <c:noMultiLvlLbl val="0"/>
      </c:catAx>
      <c:valAx>
        <c:axId val="236959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l-GR"/>
          </a:p>
        </c:txPr>
        <c:crossAx val="236959408"/>
        <c:crosses val="autoZero"/>
        <c:crossBetween val="between"/>
      </c:valAx>
      <c:valAx>
        <c:axId val="236960528"/>
        <c:scaling>
          <c:orientation val="minMax"/>
        </c:scaling>
        <c:delete val="0"/>
        <c:axPos val="r"/>
        <c:numFmt formatCode="0.0%" sourceLinked="1"/>
        <c:majorTickMark val="out"/>
        <c:minorTickMark val="none"/>
        <c:tickLblPos val="nextTo"/>
        <c:spPr>
          <a:noFill/>
          <a:ln>
            <a:noFill/>
          </a:ln>
          <a:effectLst/>
        </c:spPr>
        <c:txPr>
          <a:bodyPr rot="-60000000" vert="horz"/>
          <a:lstStyle/>
          <a:p>
            <a:pPr>
              <a:defRPr/>
            </a:pPr>
            <a:endParaRPr lang="el-GR"/>
          </a:p>
        </c:txPr>
        <c:crossAx val="236961088"/>
        <c:crosses val="max"/>
        <c:crossBetween val="between"/>
      </c:valAx>
      <c:catAx>
        <c:axId val="236961088"/>
        <c:scaling>
          <c:orientation val="minMax"/>
        </c:scaling>
        <c:delete val="1"/>
        <c:axPos val="b"/>
        <c:numFmt formatCode="General" sourceLinked="1"/>
        <c:majorTickMark val="out"/>
        <c:minorTickMark val="none"/>
        <c:tickLblPos val="nextTo"/>
        <c:crossAx val="236960528"/>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9407874207913612E-2"/>
          <c:y val="7.6924066728352475E-2"/>
          <c:w val="0.94581040025302165"/>
          <c:h val="0.73414815603328898"/>
        </c:manualLayout>
      </c:layout>
      <c:barChart>
        <c:barDir val="col"/>
        <c:grouping val="stacked"/>
        <c:varyColors val="0"/>
        <c:ser>
          <c:idx val="0"/>
          <c:order val="0"/>
          <c:tx>
            <c:strRef>
              <c:f>'42-yes-43-yes'!$B$2</c:f>
              <c:strCache>
                <c:ptCount val="1"/>
                <c:pt idx="0">
                  <c:v>Φαρμακεία/Φαρμακαποθήκες</c:v>
                </c:pt>
              </c:strCache>
            </c:strRef>
          </c:tx>
          <c:invertIfNegative val="0"/>
          <c:dLbls>
            <c:numFmt formatCode="#,##0.0" sourceLinked="0"/>
            <c:spPr>
              <a:noFill/>
              <a:ln w="25400">
                <a:noFill/>
              </a:ln>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'42-yes-43-yes'!$A$9:$A$18</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'42-yes-43-yes'!$B$9:$B$18</c:f>
              <c:numCache>
                <c:formatCode>#,##0</c:formatCode>
                <c:ptCount val="10"/>
                <c:pt idx="0">
                  <c:v>6770606968.8699999</c:v>
                </c:pt>
                <c:pt idx="1">
                  <c:v>6028316933.2700005</c:v>
                </c:pt>
                <c:pt idx="2">
                  <c:v>5558653100.6899996</c:v>
                </c:pt>
                <c:pt idx="3">
                  <c:v>4606464912.7799997</c:v>
                </c:pt>
                <c:pt idx="4">
                  <c:v>4267315529.98</c:v>
                </c:pt>
                <c:pt idx="5">
                  <c:v>4234103057.5799999</c:v>
                </c:pt>
                <c:pt idx="6">
                  <c:v>4119448188.0100002</c:v>
                </c:pt>
                <c:pt idx="7">
                  <c:v>4051091427.04</c:v>
                </c:pt>
                <c:pt idx="8">
                  <c:v>3976744003.0700002</c:v>
                </c:pt>
                <c:pt idx="9">
                  <c:v>4114314394.8200002</c:v>
                </c:pt>
              </c:numCache>
            </c:numRef>
          </c:val>
          <c:extLst xmlns:c16r2="http://schemas.microsoft.com/office/drawing/2015/06/chart">
            <c:ext xmlns:c16="http://schemas.microsoft.com/office/drawing/2014/chart" uri="{C3380CC4-5D6E-409C-BE32-E72D297353CC}">
              <c16:uniqueId val="{00000000-61A3-400B-923B-A5585EC32809}"/>
            </c:ext>
          </c:extLst>
        </c:ser>
        <c:ser>
          <c:idx val="1"/>
          <c:order val="1"/>
          <c:tx>
            <c:strRef>
              <c:f>'42-yes-43-yes'!$C$2</c:f>
              <c:strCache>
                <c:ptCount val="1"/>
                <c:pt idx="0">
                  <c:v>Νοσοκομεία/Φαρμακεία ΕΟΠΥΥ</c:v>
                </c:pt>
              </c:strCache>
            </c:strRef>
          </c:tx>
          <c:spPr>
            <a:solidFill>
              <a:srgbClr val="00B050"/>
            </a:solidFill>
          </c:spPr>
          <c:invertIfNegative val="0"/>
          <c:dLbls>
            <c:numFmt formatCode="#,##0.0" sourceLinked="0"/>
            <c:spPr>
              <a:noFill/>
              <a:ln w="25400">
                <a:noFill/>
              </a:ln>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'42-yes-43-yes'!$A$9:$A$18</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'42-yes-43-yes'!$C$9:$C$18</c:f>
              <c:numCache>
                <c:formatCode>#,##0</c:formatCode>
                <c:ptCount val="10"/>
                <c:pt idx="0">
                  <c:v>1466038053.46</c:v>
                </c:pt>
                <c:pt idx="1">
                  <c:v>1311981159</c:v>
                </c:pt>
                <c:pt idx="2">
                  <c:v>1200192172.5599999</c:v>
                </c:pt>
                <c:pt idx="3">
                  <c:v>1361176568.73</c:v>
                </c:pt>
                <c:pt idx="4">
                  <c:v>1427260587.77</c:v>
                </c:pt>
                <c:pt idx="5">
                  <c:v>1404155330.6600001</c:v>
                </c:pt>
                <c:pt idx="6">
                  <c:v>1484185203.53</c:v>
                </c:pt>
                <c:pt idx="7">
                  <c:v>1769282238</c:v>
                </c:pt>
                <c:pt idx="8">
                  <c:v>1802757881.8599999</c:v>
                </c:pt>
                <c:pt idx="9">
                  <c:v>2093256382.24</c:v>
                </c:pt>
              </c:numCache>
            </c:numRef>
          </c:val>
          <c:extLst xmlns:c16r2="http://schemas.microsoft.com/office/drawing/2015/06/chart">
            <c:ext xmlns:c16="http://schemas.microsoft.com/office/drawing/2014/chart" uri="{C3380CC4-5D6E-409C-BE32-E72D297353CC}">
              <c16:uniqueId val="{00000001-61A3-400B-923B-A5585EC32809}"/>
            </c:ext>
          </c:extLst>
        </c:ser>
        <c:dLbls>
          <c:showLegendKey val="0"/>
          <c:showVal val="0"/>
          <c:showCatName val="0"/>
          <c:showSerName val="0"/>
          <c:showPercent val="0"/>
          <c:showBubbleSize val="0"/>
        </c:dLbls>
        <c:gapWidth val="74"/>
        <c:overlap val="100"/>
        <c:axId val="236964448"/>
        <c:axId val="236965008"/>
      </c:barChart>
      <c:lineChart>
        <c:grouping val="standard"/>
        <c:varyColors val="0"/>
        <c:ser>
          <c:idx val="2"/>
          <c:order val="2"/>
          <c:tx>
            <c:strRef>
              <c:f>'42-yes-43-yes'!$D$2</c:f>
              <c:strCache>
                <c:ptCount val="1"/>
                <c:pt idx="0">
                  <c:v>Σύνολο</c:v>
                </c:pt>
              </c:strCache>
            </c:strRef>
          </c:tx>
          <c:spPr>
            <a:ln w="25400">
              <a:noFill/>
              <a:prstDash val="sysDot"/>
            </a:ln>
          </c:spPr>
          <c:marker>
            <c:symbol val="circle"/>
            <c:size val="9"/>
            <c:spPr>
              <a:solidFill>
                <a:schemeClr val="tx1"/>
              </a:solidFill>
            </c:spPr>
          </c:marker>
          <c:dLbls>
            <c:numFmt formatCode="#,##0.0" sourceLinked="0"/>
            <c:spPr>
              <a:solidFill>
                <a:schemeClr val="lt1"/>
              </a:solidFill>
              <a:ln w="25400" cap="flat" cmpd="sng" algn="ctr">
                <a:noFill/>
                <a:prstDash val="solid"/>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'42-yes-43-yes'!$A$9:$A$18</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'42-yes-43-yes'!$D$9:$D$18</c:f>
              <c:numCache>
                <c:formatCode>#,##0</c:formatCode>
                <c:ptCount val="10"/>
                <c:pt idx="0">
                  <c:v>8236645022.3299999</c:v>
                </c:pt>
                <c:pt idx="1">
                  <c:v>7340298092.2700005</c:v>
                </c:pt>
                <c:pt idx="2">
                  <c:v>6758845273.25</c:v>
                </c:pt>
                <c:pt idx="3">
                  <c:v>5967641481.5100002</c:v>
                </c:pt>
                <c:pt idx="4">
                  <c:v>5694576117.75</c:v>
                </c:pt>
                <c:pt idx="5">
                  <c:v>5638258388.2399998</c:v>
                </c:pt>
                <c:pt idx="6">
                  <c:v>5603633391.54</c:v>
                </c:pt>
                <c:pt idx="7">
                  <c:v>5820373665.04</c:v>
                </c:pt>
                <c:pt idx="8">
                  <c:v>5779501884.9300003</c:v>
                </c:pt>
                <c:pt idx="9">
                  <c:v>6207570777.0600004</c:v>
                </c:pt>
              </c:numCache>
            </c:numRef>
          </c:val>
          <c:smooth val="0"/>
          <c:extLst xmlns:c16r2="http://schemas.microsoft.com/office/drawing/2015/06/chart">
            <c:ext xmlns:c16="http://schemas.microsoft.com/office/drawing/2014/chart" uri="{C3380CC4-5D6E-409C-BE32-E72D297353CC}">
              <c16:uniqueId val="{00000002-61A3-400B-923B-A5585EC32809}"/>
            </c:ext>
          </c:extLst>
        </c:ser>
        <c:dLbls>
          <c:showLegendKey val="0"/>
          <c:showVal val="0"/>
          <c:showCatName val="0"/>
          <c:showSerName val="0"/>
          <c:showPercent val="0"/>
          <c:showBubbleSize val="0"/>
        </c:dLbls>
        <c:marker val="1"/>
        <c:smooth val="0"/>
        <c:axId val="236964448"/>
        <c:axId val="236965008"/>
      </c:lineChart>
      <c:catAx>
        <c:axId val="236964448"/>
        <c:scaling>
          <c:orientation val="minMax"/>
        </c:scaling>
        <c:delete val="0"/>
        <c:axPos val="b"/>
        <c:majorGridlines>
          <c:spPr>
            <a:ln>
              <a:solidFill>
                <a:schemeClr val="bg1">
                  <a:lumMod val="85000"/>
                </a:schemeClr>
              </a:solidFill>
            </a:ln>
          </c:spPr>
        </c:majorGridlines>
        <c:numFmt formatCode="General" sourceLinked="1"/>
        <c:majorTickMark val="out"/>
        <c:minorTickMark val="none"/>
        <c:tickLblPos val="nextTo"/>
        <c:txPr>
          <a:bodyPr rot="0" vert="horz"/>
          <a:lstStyle/>
          <a:p>
            <a:pPr>
              <a:defRPr/>
            </a:pPr>
            <a:endParaRPr lang="el-GR"/>
          </a:p>
        </c:txPr>
        <c:crossAx val="236965008"/>
        <c:crosses val="autoZero"/>
        <c:auto val="1"/>
        <c:lblAlgn val="ctr"/>
        <c:lblOffset val="100"/>
        <c:noMultiLvlLbl val="0"/>
      </c:catAx>
      <c:valAx>
        <c:axId val="236965008"/>
        <c:scaling>
          <c:orientation val="minMax"/>
        </c:scaling>
        <c:delete val="0"/>
        <c:axPos val="l"/>
        <c:numFmt formatCode="#,##0" sourceLinked="1"/>
        <c:majorTickMark val="out"/>
        <c:minorTickMark val="none"/>
        <c:tickLblPos val="nextTo"/>
        <c:txPr>
          <a:bodyPr rot="0" vert="horz"/>
          <a:lstStyle/>
          <a:p>
            <a:pPr>
              <a:defRPr/>
            </a:pPr>
            <a:endParaRPr lang="el-GR"/>
          </a:p>
        </c:txPr>
        <c:crossAx val="236964448"/>
        <c:crosses val="autoZero"/>
        <c:crossBetween val="between"/>
        <c:dispUnits>
          <c:builtInUnit val="billions"/>
          <c:dispUnitsLbl>
            <c:layout>
              <c:manualLayout>
                <c:xMode val="edge"/>
                <c:yMode val="edge"/>
                <c:x val="2.5421243000806192E-2"/>
                <c:y val="2.8756220276436317E-3"/>
              </c:manualLayout>
            </c:layout>
            <c:tx>
              <c:rich>
                <a:bodyPr rot="0" vert="horz"/>
                <a:lstStyle/>
                <a:p>
                  <a:pPr algn="ctr">
                    <a:defRPr/>
                  </a:pPr>
                  <a:r>
                    <a:rPr lang="el-GR"/>
                    <a:t>εκατ.€</a:t>
                  </a:r>
                  <a:endParaRPr lang="en-US"/>
                </a:p>
              </c:rich>
            </c:tx>
            <c:spPr>
              <a:noFill/>
              <a:ln w="25400">
                <a:noFill/>
              </a:ln>
            </c:spPr>
          </c:dispUnitsLbl>
        </c:dispUnits>
      </c:valAx>
    </c:plotArea>
    <c:legend>
      <c:legendPos val="r"/>
      <c:layout>
        <c:manualLayout>
          <c:xMode val="edge"/>
          <c:yMode val="edge"/>
          <c:x val="0"/>
          <c:y val="0.91364902506963785"/>
          <c:w val="0.99374321924929032"/>
          <c:h val="8.635105359683562E-2"/>
        </c:manualLayout>
      </c:layout>
      <c:overlay val="0"/>
    </c:legend>
    <c:plotVisOnly val="1"/>
    <c:dispBlanksAs val="gap"/>
    <c:showDLblsOverMax val="0"/>
  </c:chart>
  <c:spPr>
    <a:ln>
      <a:noFill/>
    </a:ln>
  </c:spPr>
  <c:txPr>
    <a:bodyPr/>
    <a:lstStyle/>
    <a:p>
      <a:pPr>
        <a:defRPr sz="1600" b="0" i="0" u="none" strike="noStrike" baseline="0">
          <a:solidFill>
            <a:srgbClr val="000000"/>
          </a:solidFill>
          <a:latin typeface="Calibri" panose="020F0502020204030204" pitchFamily="34" charset="0"/>
          <a:ea typeface="Arial Narrow"/>
          <a:cs typeface="Calibri" panose="020F0502020204030204" pitchFamily="34" charset="0"/>
        </a:defRPr>
      </a:pPr>
      <a:endParaRPr lang="el-GR"/>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9407874207913612E-2"/>
          <c:y val="7.6924066728352475E-2"/>
          <c:w val="0.94581040025302165"/>
          <c:h val="0.73414815603328898"/>
        </c:manualLayout>
      </c:layout>
      <c:barChart>
        <c:barDir val="col"/>
        <c:grouping val="stacked"/>
        <c:varyColors val="0"/>
        <c:ser>
          <c:idx val="0"/>
          <c:order val="0"/>
          <c:tx>
            <c:strRef>
              <c:f>'42-yes-43-yes'!$B$43</c:f>
              <c:strCache>
                <c:ptCount val="1"/>
                <c:pt idx="0">
                  <c:v>Φαρμακεία/Φαρμακαποθήκες</c:v>
                </c:pt>
              </c:strCache>
            </c:strRef>
          </c:tx>
          <c:invertIfNegative val="0"/>
          <c:dLbls>
            <c:numFmt formatCode="#,##0.0" sourceLinked="0"/>
            <c:spPr>
              <a:noFill/>
              <a:ln w="25400">
                <a:noFill/>
              </a:ln>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'42-yes-43-yes'!$A$45:$A$54</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'42-yes-43-yes'!$B$45:$B$54</c:f>
              <c:numCache>
                <c:formatCode>#,##0</c:formatCode>
                <c:ptCount val="10"/>
                <c:pt idx="0">
                  <c:v>465752093</c:v>
                </c:pt>
                <c:pt idx="1">
                  <c:v>434315975</c:v>
                </c:pt>
                <c:pt idx="2">
                  <c:v>390555434</c:v>
                </c:pt>
                <c:pt idx="3">
                  <c:v>394837513</c:v>
                </c:pt>
                <c:pt idx="4">
                  <c:v>405385972</c:v>
                </c:pt>
                <c:pt idx="5">
                  <c:v>417670196</c:v>
                </c:pt>
                <c:pt idx="6">
                  <c:v>424288315</c:v>
                </c:pt>
                <c:pt idx="7">
                  <c:v>453122952</c:v>
                </c:pt>
                <c:pt idx="8">
                  <c:v>466388493</c:v>
                </c:pt>
                <c:pt idx="9">
                  <c:v>470874752</c:v>
                </c:pt>
              </c:numCache>
            </c:numRef>
          </c:val>
          <c:extLst xmlns:c16r2="http://schemas.microsoft.com/office/drawing/2015/06/chart">
            <c:ext xmlns:c16="http://schemas.microsoft.com/office/drawing/2014/chart" uri="{C3380CC4-5D6E-409C-BE32-E72D297353CC}">
              <c16:uniqueId val="{00000000-69A2-42F5-85F4-64914A878BD7}"/>
            </c:ext>
          </c:extLst>
        </c:ser>
        <c:ser>
          <c:idx val="1"/>
          <c:order val="1"/>
          <c:tx>
            <c:strRef>
              <c:f>'42-yes-43-yes'!$C$43</c:f>
              <c:strCache>
                <c:ptCount val="1"/>
                <c:pt idx="0">
                  <c:v>Νοσοκομεία/Φαρμακεία ΕΟΠΥΥ</c:v>
                </c:pt>
              </c:strCache>
            </c:strRef>
          </c:tx>
          <c:spPr>
            <a:solidFill>
              <a:srgbClr val="00B050"/>
            </a:solidFill>
          </c:spPr>
          <c:invertIfNegative val="0"/>
          <c:dLbls>
            <c:numFmt formatCode="#,##0.0" sourceLinked="0"/>
            <c:spPr>
              <a:noFill/>
              <a:ln w="25400">
                <a:noFill/>
              </a:ln>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'42-yes-43-yes'!$A$45:$A$54</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'42-yes-43-yes'!$C$45:$C$54</c:f>
              <c:numCache>
                <c:formatCode>#,##0</c:formatCode>
                <c:ptCount val="10"/>
                <c:pt idx="0">
                  <c:v>96771278</c:v>
                </c:pt>
                <c:pt idx="1">
                  <c:v>86883340</c:v>
                </c:pt>
                <c:pt idx="2">
                  <c:v>88113399</c:v>
                </c:pt>
                <c:pt idx="3">
                  <c:v>84525999</c:v>
                </c:pt>
                <c:pt idx="4">
                  <c:v>80092363</c:v>
                </c:pt>
                <c:pt idx="5">
                  <c:v>80059460</c:v>
                </c:pt>
                <c:pt idx="6">
                  <c:v>77947145</c:v>
                </c:pt>
                <c:pt idx="7">
                  <c:v>94064511</c:v>
                </c:pt>
                <c:pt idx="8">
                  <c:v>95692119</c:v>
                </c:pt>
                <c:pt idx="9">
                  <c:v>96838685</c:v>
                </c:pt>
              </c:numCache>
            </c:numRef>
          </c:val>
          <c:extLst xmlns:c16r2="http://schemas.microsoft.com/office/drawing/2015/06/chart">
            <c:ext xmlns:c16="http://schemas.microsoft.com/office/drawing/2014/chart" uri="{C3380CC4-5D6E-409C-BE32-E72D297353CC}">
              <c16:uniqueId val="{00000001-69A2-42F5-85F4-64914A878BD7}"/>
            </c:ext>
          </c:extLst>
        </c:ser>
        <c:dLbls>
          <c:showLegendKey val="0"/>
          <c:showVal val="0"/>
          <c:showCatName val="0"/>
          <c:showSerName val="0"/>
          <c:showPercent val="0"/>
          <c:showBubbleSize val="0"/>
        </c:dLbls>
        <c:gapWidth val="74"/>
        <c:overlap val="100"/>
        <c:axId val="237501024"/>
        <c:axId val="237501584"/>
      </c:barChart>
      <c:lineChart>
        <c:grouping val="standard"/>
        <c:varyColors val="0"/>
        <c:ser>
          <c:idx val="2"/>
          <c:order val="2"/>
          <c:tx>
            <c:strRef>
              <c:f>'42-yes-43-yes'!$D$43</c:f>
              <c:strCache>
                <c:ptCount val="1"/>
                <c:pt idx="0">
                  <c:v>Σύνολο</c:v>
                </c:pt>
              </c:strCache>
            </c:strRef>
          </c:tx>
          <c:spPr>
            <a:ln w="25400">
              <a:noFill/>
              <a:prstDash val="sysDot"/>
            </a:ln>
          </c:spPr>
          <c:marker>
            <c:symbol val="circle"/>
            <c:size val="9"/>
            <c:spPr>
              <a:solidFill>
                <a:schemeClr val="tx1"/>
              </a:solidFill>
            </c:spPr>
          </c:marker>
          <c:dLbls>
            <c:numFmt formatCode="#,##0.0" sourceLinked="0"/>
            <c:spPr>
              <a:solidFill>
                <a:schemeClr val="lt1"/>
              </a:solidFill>
              <a:ln w="25400" cap="flat" cmpd="sng" algn="ctr">
                <a:noFill/>
                <a:prstDash val="solid"/>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'42-yes-43-yes'!$A$45:$A$54</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'42-yes-43-yes'!$D$45:$D$54</c:f>
              <c:numCache>
                <c:formatCode>#,##0</c:formatCode>
                <c:ptCount val="10"/>
                <c:pt idx="0">
                  <c:v>562523371</c:v>
                </c:pt>
                <c:pt idx="1">
                  <c:v>521199315</c:v>
                </c:pt>
                <c:pt idx="2">
                  <c:v>478668833</c:v>
                </c:pt>
                <c:pt idx="3">
                  <c:v>479363512</c:v>
                </c:pt>
                <c:pt idx="4">
                  <c:v>485478335</c:v>
                </c:pt>
                <c:pt idx="5">
                  <c:v>497729656</c:v>
                </c:pt>
                <c:pt idx="6">
                  <c:v>502235460</c:v>
                </c:pt>
                <c:pt idx="7">
                  <c:v>547187463</c:v>
                </c:pt>
                <c:pt idx="8">
                  <c:v>562080612</c:v>
                </c:pt>
                <c:pt idx="9">
                  <c:v>567713437</c:v>
                </c:pt>
              </c:numCache>
            </c:numRef>
          </c:val>
          <c:smooth val="0"/>
          <c:extLst xmlns:c16r2="http://schemas.microsoft.com/office/drawing/2015/06/chart">
            <c:ext xmlns:c16="http://schemas.microsoft.com/office/drawing/2014/chart" uri="{C3380CC4-5D6E-409C-BE32-E72D297353CC}">
              <c16:uniqueId val="{00000002-69A2-42F5-85F4-64914A878BD7}"/>
            </c:ext>
          </c:extLst>
        </c:ser>
        <c:dLbls>
          <c:showLegendKey val="0"/>
          <c:showVal val="0"/>
          <c:showCatName val="0"/>
          <c:showSerName val="0"/>
          <c:showPercent val="0"/>
          <c:showBubbleSize val="0"/>
        </c:dLbls>
        <c:marker val="1"/>
        <c:smooth val="0"/>
        <c:axId val="237501024"/>
        <c:axId val="237501584"/>
      </c:lineChart>
      <c:catAx>
        <c:axId val="237501024"/>
        <c:scaling>
          <c:orientation val="minMax"/>
        </c:scaling>
        <c:delete val="0"/>
        <c:axPos val="b"/>
        <c:majorGridlines>
          <c:spPr>
            <a:ln>
              <a:solidFill>
                <a:schemeClr val="bg1">
                  <a:lumMod val="85000"/>
                </a:schemeClr>
              </a:solidFill>
            </a:ln>
          </c:spPr>
        </c:majorGridlines>
        <c:numFmt formatCode="General" sourceLinked="1"/>
        <c:majorTickMark val="out"/>
        <c:minorTickMark val="none"/>
        <c:tickLblPos val="nextTo"/>
        <c:txPr>
          <a:bodyPr rot="0" vert="horz"/>
          <a:lstStyle/>
          <a:p>
            <a:pPr>
              <a:defRPr/>
            </a:pPr>
            <a:endParaRPr lang="el-GR"/>
          </a:p>
        </c:txPr>
        <c:crossAx val="237501584"/>
        <c:crosses val="autoZero"/>
        <c:auto val="1"/>
        <c:lblAlgn val="ctr"/>
        <c:lblOffset val="100"/>
        <c:noMultiLvlLbl val="0"/>
      </c:catAx>
      <c:valAx>
        <c:axId val="237501584"/>
        <c:scaling>
          <c:orientation val="minMax"/>
        </c:scaling>
        <c:delete val="0"/>
        <c:axPos val="l"/>
        <c:numFmt formatCode="#,##0" sourceLinked="1"/>
        <c:majorTickMark val="out"/>
        <c:minorTickMark val="none"/>
        <c:tickLblPos val="nextTo"/>
        <c:txPr>
          <a:bodyPr rot="0" vert="horz"/>
          <a:lstStyle/>
          <a:p>
            <a:pPr>
              <a:defRPr/>
            </a:pPr>
            <a:endParaRPr lang="el-GR"/>
          </a:p>
        </c:txPr>
        <c:crossAx val="237501024"/>
        <c:crosses val="autoZero"/>
        <c:crossBetween val="between"/>
        <c:dispUnits>
          <c:builtInUnit val="millions"/>
          <c:dispUnitsLbl>
            <c:layout>
              <c:manualLayout>
                <c:xMode val="edge"/>
                <c:yMode val="edge"/>
                <c:x val="2.5421243000806192E-2"/>
                <c:y val="2.8756220276436317E-3"/>
              </c:manualLayout>
            </c:layout>
            <c:tx>
              <c:rich>
                <a:bodyPr rot="0" vert="horz"/>
                <a:lstStyle/>
                <a:p>
                  <a:pPr algn="ctr">
                    <a:defRPr/>
                  </a:pPr>
                  <a:r>
                    <a:rPr lang="el-GR"/>
                    <a:t>εκατ.συσκευασίες</a:t>
                  </a:r>
                  <a:endParaRPr lang="en-US"/>
                </a:p>
              </c:rich>
            </c:tx>
            <c:spPr>
              <a:noFill/>
              <a:ln w="25400">
                <a:noFill/>
              </a:ln>
            </c:spPr>
          </c:dispUnitsLbl>
        </c:dispUnits>
      </c:valAx>
    </c:plotArea>
    <c:legend>
      <c:legendPos val="r"/>
      <c:layout>
        <c:manualLayout>
          <c:xMode val="edge"/>
          <c:yMode val="edge"/>
          <c:x val="0"/>
          <c:y val="0.91364902506963785"/>
          <c:w val="0.99374321924929032"/>
          <c:h val="8.635105359683562E-2"/>
        </c:manualLayout>
      </c:layout>
      <c:overlay val="0"/>
    </c:legend>
    <c:plotVisOnly val="1"/>
    <c:dispBlanksAs val="gap"/>
    <c:showDLblsOverMax val="0"/>
  </c:chart>
  <c:spPr>
    <a:ln>
      <a:noFill/>
    </a:ln>
  </c:spPr>
  <c:txPr>
    <a:bodyPr/>
    <a:lstStyle/>
    <a:p>
      <a:pPr>
        <a:defRPr sz="1600" b="0" i="0" u="none" strike="noStrike" baseline="0">
          <a:solidFill>
            <a:srgbClr val="000000"/>
          </a:solidFill>
          <a:latin typeface="Calibri" panose="020F0502020204030204" pitchFamily="34" charset="0"/>
          <a:ea typeface="Arial Narrow"/>
          <a:cs typeface="Calibri" panose="020F0502020204030204" pitchFamily="34" charset="0"/>
        </a:defRPr>
      </a:pPr>
      <a:endParaRPr lang="el-GR"/>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'44new-45new'!$C$3</c:f>
              <c:strCache>
                <c:ptCount val="1"/>
                <c:pt idx="0">
                  <c:v>On-patent</c:v>
                </c:pt>
              </c:strCache>
            </c:strRef>
          </c:tx>
          <c:spPr>
            <a:solidFill>
              <a:schemeClr val="accent1"/>
            </a:solidFill>
            <a:ln>
              <a:noFill/>
            </a:ln>
            <a:effectLst/>
          </c:spPr>
          <c:invertIfNegative val="0"/>
          <c:dLbls>
            <c:dLbl>
              <c:idx val="5"/>
              <c:numFmt formatCode="0.0%" sourceLinked="0"/>
              <c:spPr>
                <a:noFill/>
                <a:ln>
                  <a:noFill/>
                </a:ln>
                <a:effectLst/>
              </c:spPr>
              <c:txPr>
                <a:bodyPr rot="0" vert="horz"/>
                <a:lstStyle/>
                <a:p>
                  <a:pPr>
                    <a:defRPr/>
                  </a:pPr>
                  <a:endParaRPr lang="el-GR"/>
                </a:p>
              </c:txPr>
              <c:showLegendKey val="0"/>
              <c:showVal val="1"/>
              <c:showCatName val="0"/>
              <c:showSerName val="0"/>
              <c:showPercent val="0"/>
              <c:showBubbleSize val="0"/>
            </c:dLbl>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'44new-45new'!$B$4:$B$9</c:f>
              <c:strCache>
                <c:ptCount val="6"/>
                <c:pt idx="0">
                  <c:v>Ελλάδα</c:v>
                </c:pt>
                <c:pt idx="1">
                  <c:v>Ιρλανδία</c:v>
                </c:pt>
                <c:pt idx="2">
                  <c:v>Ιταλία</c:v>
                </c:pt>
                <c:pt idx="3">
                  <c:v>Πορτογαλία</c:v>
                </c:pt>
                <c:pt idx="4">
                  <c:v>Ισπανία</c:v>
                </c:pt>
                <c:pt idx="5">
                  <c:v>ΜΟ ΕΕ18</c:v>
                </c:pt>
              </c:strCache>
            </c:strRef>
          </c:cat>
          <c:val>
            <c:numRef>
              <c:f>'44new-45new'!$C$4:$C$9</c:f>
              <c:numCache>
                <c:formatCode>0.0%</c:formatCode>
                <c:ptCount val="6"/>
                <c:pt idx="0">
                  <c:v>9.2999999999999999E-2</c:v>
                </c:pt>
                <c:pt idx="1">
                  <c:v>7.1999999999999995E-2</c:v>
                </c:pt>
                <c:pt idx="2">
                  <c:v>4.5999999999999999E-2</c:v>
                </c:pt>
                <c:pt idx="3">
                  <c:v>8.2000000000000003E-2</c:v>
                </c:pt>
                <c:pt idx="4">
                  <c:v>7.5999999999999998E-2</c:v>
                </c:pt>
                <c:pt idx="5" formatCode="0.00%">
                  <c:v>6.3399999999999998E-2</c:v>
                </c:pt>
              </c:numCache>
            </c:numRef>
          </c:val>
          <c:extLst xmlns:c16r2="http://schemas.microsoft.com/office/drawing/2015/06/chart">
            <c:ext xmlns:c16="http://schemas.microsoft.com/office/drawing/2014/chart" uri="{C3380CC4-5D6E-409C-BE32-E72D297353CC}">
              <c16:uniqueId val="{00000001-8DBE-46AC-89EC-C2728B04B072}"/>
            </c:ext>
          </c:extLst>
        </c:ser>
        <c:ser>
          <c:idx val="1"/>
          <c:order val="1"/>
          <c:tx>
            <c:strRef>
              <c:f>'44new-45new'!$D$3</c:f>
              <c:strCache>
                <c:ptCount val="1"/>
                <c:pt idx="0">
                  <c:v>Off-patent</c:v>
                </c:pt>
              </c:strCache>
            </c:strRef>
          </c:tx>
          <c:spPr>
            <a:solidFill>
              <a:schemeClr val="accent2"/>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'44new-45new'!$B$4:$B$9</c:f>
              <c:strCache>
                <c:ptCount val="6"/>
                <c:pt idx="0">
                  <c:v>Ελλάδα</c:v>
                </c:pt>
                <c:pt idx="1">
                  <c:v>Ιρλανδία</c:v>
                </c:pt>
                <c:pt idx="2">
                  <c:v>Ιταλία</c:v>
                </c:pt>
                <c:pt idx="3">
                  <c:v>Πορτογαλία</c:v>
                </c:pt>
                <c:pt idx="4">
                  <c:v>Ισπανία</c:v>
                </c:pt>
                <c:pt idx="5">
                  <c:v>ΜΟ ΕΕ18</c:v>
                </c:pt>
              </c:strCache>
            </c:strRef>
          </c:cat>
          <c:val>
            <c:numRef>
              <c:f>'44new-45new'!$D$4:$D$9</c:f>
              <c:numCache>
                <c:formatCode>0.0%</c:formatCode>
                <c:ptCount val="6"/>
                <c:pt idx="0">
                  <c:v>0.33700000000000002</c:v>
                </c:pt>
                <c:pt idx="1">
                  <c:v>0.26300000000000001</c:v>
                </c:pt>
                <c:pt idx="2">
                  <c:v>0.30199999999999999</c:v>
                </c:pt>
                <c:pt idx="3">
                  <c:v>0.222</c:v>
                </c:pt>
                <c:pt idx="4">
                  <c:v>0.27700000000000002</c:v>
                </c:pt>
                <c:pt idx="5">
                  <c:v>0.20499999999999999</c:v>
                </c:pt>
              </c:numCache>
            </c:numRef>
          </c:val>
          <c:extLst xmlns:c16r2="http://schemas.microsoft.com/office/drawing/2015/06/chart">
            <c:ext xmlns:c16="http://schemas.microsoft.com/office/drawing/2014/chart" uri="{C3380CC4-5D6E-409C-BE32-E72D297353CC}">
              <c16:uniqueId val="{00000002-8DBE-46AC-89EC-C2728B04B072}"/>
            </c:ext>
          </c:extLst>
        </c:ser>
        <c:ser>
          <c:idx val="2"/>
          <c:order val="2"/>
          <c:tx>
            <c:strRef>
              <c:f>'44new-45new'!$E$3</c:f>
              <c:strCache>
                <c:ptCount val="1"/>
                <c:pt idx="0">
                  <c:v>Generics</c:v>
                </c:pt>
              </c:strCache>
            </c:strRef>
          </c:tx>
          <c:spPr>
            <a:solidFill>
              <a:schemeClr val="accent3"/>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'44new-45new'!$B$4:$B$9</c:f>
              <c:strCache>
                <c:ptCount val="6"/>
                <c:pt idx="0">
                  <c:v>Ελλάδα</c:v>
                </c:pt>
                <c:pt idx="1">
                  <c:v>Ιρλανδία</c:v>
                </c:pt>
                <c:pt idx="2">
                  <c:v>Ιταλία</c:v>
                </c:pt>
                <c:pt idx="3">
                  <c:v>Πορτογαλία</c:v>
                </c:pt>
                <c:pt idx="4">
                  <c:v>Ισπανία</c:v>
                </c:pt>
                <c:pt idx="5">
                  <c:v>ΜΟ ΕΕ18</c:v>
                </c:pt>
              </c:strCache>
            </c:strRef>
          </c:cat>
          <c:val>
            <c:numRef>
              <c:f>'44new-45new'!$E$4:$E$9</c:f>
              <c:numCache>
                <c:formatCode>0.0%</c:formatCode>
                <c:ptCount val="6"/>
                <c:pt idx="0">
                  <c:v>0.34300000000000003</c:v>
                </c:pt>
                <c:pt idx="1">
                  <c:v>0.52700000000000002</c:v>
                </c:pt>
                <c:pt idx="2">
                  <c:v>0.441</c:v>
                </c:pt>
                <c:pt idx="3">
                  <c:v>0.51</c:v>
                </c:pt>
                <c:pt idx="4">
                  <c:v>0.51800000000000002</c:v>
                </c:pt>
                <c:pt idx="5">
                  <c:v>0.61499999999999999</c:v>
                </c:pt>
              </c:numCache>
            </c:numRef>
          </c:val>
          <c:extLst xmlns:c16r2="http://schemas.microsoft.com/office/drawing/2015/06/chart">
            <c:ext xmlns:c16="http://schemas.microsoft.com/office/drawing/2014/chart" uri="{C3380CC4-5D6E-409C-BE32-E72D297353CC}">
              <c16:uniqueId val="{00000003-8DBE-46AC-89EC-C2728B04B072}"/>
            </c:ext>
          </c:extLst>
        </c:ser>
        <c:ser>
          <c:idx val="3"/>
          <c:order val="3"/>
          <c:tx>
            <c:strRef>
              <c:f>'44new-45new'!$F$3</c:f>
              <c:strCache>
                <c:ptCount val="1"/>
                <c:pt idx="0">
                  <c:v>Others</c:v>
                </c:pt>
              </c:strCache>
            </c:strRef>
          </c:tx>
          <c:spPr>
            <a:solidFill>
              <a:schemeClr val="accent4"/>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'44new-45new'!$B$4:$B$9</c:f>
              <c:strCache>
                <c:ptCount val="6"/>
                <c:pt idx="0">
                  <c:v>Ελλάδα</c:v>
                </c:pt>
                <c:pt idx="1">
                  <c:v>Ιρλανδία</c:v>
                </c:pt>
                <c:pt idx="2">
                  <c:v>Ιταλία</c:v>
                </c:pt>
                <c:pt idx="3">
                  <c:v>Πορτογαλία</c:v>
                </c:pt>
                <c:pt idx="4">
                  <c:v>Ισπανία</c:v>
                </c:pt>
                <c:pt idx="5">
                  <c:v>ΜΟ ΕΕ18</c:v>
                </c:pt>
              </c:strCache>
            </c:strRef>
          </c:cat>
          <c:val>
            <c:numRef>
              <c:f>'44new-45new'!$F$4:$F$9</c:f>
              <c:numCache>
                <c:formatCode>0.0%</c:formatCode>
                <c:ptCount val="6"/>
                <c:pt idx="0">
                  <c:v>0.22699999999999987</c:v>
                </c:pt>
                <c:pt idx="1">
                  <c:v>0.1379999999999999</c:v>
                </c:pt>
                <c:pt idx="2">
                  <c:v>0.21100000000000008</c:v>
                </c:pt>
                <c:pt idx="3">
                  <c:v>0.18599999999999994</c:v>
                </c:pt>
                <c:pt idx="4">
                  <c:v>0.129</c:v>
                </c:pt>
                <c:pt idx="5">
                  <c:v>0.11660000000000004</c:v>
                </c:pt>
              </c:numCache>
            </c:numRef>
          </c:val>
          <c:extLst xmlns:c16r2="http://schemas.microsoft.com/office/drawing/2015/06/chart">
            <c:ext xmlns:c16="http://schemas.microsoft.com/office/drawing/2014/chart" uri="{C3380CC4-5D6E-409C-BE32-E72D297353CC}">
              <c16:uniqueId val="{00000004-8DBE-46AC-89EC-C2728B04B072}"/>
            </c:ext>
          </c:extLst>
        </c:ser>
        <c:dLbls>
          <c:showLegendKey val="0"/>
          <c:showVal val="0"/>
          <c:showCatName val="0"/>
          <c:showSerName val="0"/>
          <c:showPercent val="0"/>
          <c:showBubbleSize val="0"/>
        </c:dLbls>
        <c:gapWidth val="150"/>
        <c:overlap val="100"/>
        <c:axId val="237505504"/>
        <c:axId val="237506064"/>
      </c:barChart>
      <c:catAx>
        <c:axId val="23750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vert="horz"/>
          <a:lstStyle/>
          <a:p>
            <a:pPr>
              <a:defRPr/>
            </a:pPr>
            <a:endParaRPr lang="el-GR"/>
          </a:p>
        </c:txPr>
        <c:crossAx val="237506064"/>
        <c:crosses val="autoZero"/>
        <c:auto val="1"/>
        <c:lblAlgn val="ctr"/>
        <c:lblOffset val="100"/>
        <c:noMultiLvlLbl val="0"/>
      </c:catAx>
      <c:valAx>
        <c:axId val="237506064"/>
        <c:scaling>
          <c:orientation val="minMax"/>
        </c:scaling>
        <c:delete val="0"/>
        <c:axPos val="l"/>
        <c:numFmt formatCode="0%" sourceLinked="0"/>
        <c:majorTickMark val="none"/>
        <c:minorTickMark val="none"/>
        <c:tickLblPos val="nextTo"/>
        <c:spPr>
          <a:noFill/>
          <a:ln w="6350" cap="flat" cmpd="sng" algn="ctr">
            <a:noFill/>
            <a:prstDash val="solid"/>
            <a:round/>
          </a:ln>
          <a:effectLst/>
        </c:spPr>
        <c:txPr>
          <a:bodyPr rot="-60000000" vert="horz"/>
          <a:lstStyle/>
          <a:p>
            <a:pPr>
              <a:defRPr/>
            </a:pPr>
            <a:endParaRPr lang="el-GR"/>
          </a:p>
        </c:txPr>
        <c:crossAx val="237505504"/>
        <c:crosses val="autoZero"/>
        <c:crossBetween val="between"/>
      </c:valAx>
      <c:spPr>
        <a:noFill/>
        <a:ln>
          <a:noFill/>
        </a:ln>
        <a:effectLst/>
      </c:spPr>
    </c:plotArea>
    <c:legend>
      <c:legendPos val="b"/>
      <c:overlay val="0"/>
      <c:spPr>
        <a:noFill/>
        <a:ln>
          <a:noFill/>
        </a:ln>
        <a:effectLst/>
      </c:spPr>
      <c:txPr>
        <a:bodyPr rot="0" vert="horz"/>
        <a:lstStyle/>
        <a:p>
          <a:pPr>
            <a:defRPr/>
          </a:pPr>
          <a:endParaRPr lang="el-G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prstDash val="solid"/>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'44new-45new'!$M$3</c:f>
              <c:strCache>
                <c:ptCount val="1"/>
                <c:pt idx="0">
                  <c:v>On-patent</c:v>
                </c:pt>
              </c:strCache>
            </c:strRef>
          </c:tx>
          <c:spPr>
            <a:solidFill>
              <a:srgbClr val="00B050"/>
            </a:solidFill>
            <a:ln>
              <a:noFill/>
            </a:ln>
            <a:effectLst/>
          </c:spPr>
          <c:invertIfNegative val="0"/>
          <c:cat>
            <c:strRef>
              <c:f>'44new-45new'!$L$4:$L$9</c:f>
              <c:strCache>
                <c:ptCount val="6"/>
                <c:pt idx="0">
                  <c:v>Ελλάδα</c:v>
                </c:pt>
                <c:pt idx="1">
                  <c:v>Ιρλανδία</c:v>
                </c:pt>
                <c:pt idx="2">
                  <c:v>Ιταλία</c:v>
                </c:pt>
                <c:pt idx="3">
                  <c:v>Πορτογαλία</c:v>
                </c:pt>
                <c:pt idx="4">
                  <c:v>Ισπανία</c:v>
                </c:pt>
                <c:pt idx="5">
                  <c:v>ΜΟ ΕΕ18</c:v>
                </c:pt>
              </c:strCache>
            </c:strRef>
          </c:cat>
          <c:val>
            <c:numRef>
              <c:f>'44new-45new'!$M$4:$M$9</c:f>
              <c:numCache>
                <c:formatCode>_("€"* #,##0.00_);_("€"* \(#,##0.00\);_("€"* "-"??_);_(@_)</c:formatCode>
                <c:ptCount val="6"/>
                <c:pt idx="0">
                  <c:v>0.87</c:v>
                </c:pt>
                <c:pt idx="1">
                  <c:v>2.96</c:v>
                </c:pt>
                <c:pt idx="2">
                  <c:v>0.62</c:v>
                </c:pt>
                <c:pt idx="3">
                  <c:v>0.85</c:v>
                </c:pt>
                <c:pt idx="4">
                  <c:v>1.01</c:v>
                </c:pt>
                <c:pt idx="5">
                  <c:v>1.92</c:v>
                </c:pt>
              </c:numCache>
            </c:numRef>
          </c:val>
          <c:extLst xmlns:c16r2="http://schemas.microsoft.com/office/drawing/2015/06/chart">
            <c:ext xmlns:c16="http://schemas.microsoft.com/office/drawing/2014/chart" uri="{C3380CC4-5D6E-409C-BE32-E72D297353CC}">
              <c16:uniqueId val="{00000000-2141-445E-9F9D-2469A30B2E26}"/>
            </c:ext>
          </c:extLst>
        </c:ser>
        <c:ser>
          <c:idx val="1"/>
          <c:order val="1"/>
          <c:tx>
            <c:strRef>
              <c:f>'44new-45new'!$N$3</c:f>
              <c:strCache>
                <c:ptCount val="1"/>
                <c:pt idx="0">
                  <c:v>Off-patent</c:v>
                </c:pt>
              </c:strCache>
            </c:strRef>
          </c:tx>
          <c:spPr>
            <a:solidFill>
              <a:srgbClr val="FFC000"/>
            </a:solidFill>
            <a:ln>
              <a:noFill/>
            </a:ln>
            <a:effectLst/>
          </c:spPr>
          <c:invertIfNegative val="0"/>
          <c:cat>
            <c:strRef>
              <c:f>'44new-45new'!$L$4:$L$9</c:f>
              <c:strCache>
                <c:ptCount val="6"/>
                <c:pt idx="0">
                  <c:v>Ελλάδα</c:v>
                </c:pt>
                <c:pt idx="1">
                  <c:v>Ιρλανδία</c:v>
                </c:pt>
                <c:pt idx="2">
                  <c:v>Ιταλία</c:v>
                </c:pt>
                <c:pt idx="3">
                  <c:v>Πορτογαλία</c:v>
                </c:pt>
                <c:pt idx="4">
                  <c:v>Ισπανία</c:v>
                </c:pt>
                <c:pt idx="5">
                  <c:v>ΜΟ ΕΕ18</c:v>
                </c:pt>
              </c:strCache>
            </c:strRef>
          </c:cat>
          <c:val>
            <c:numRef>
              <c:f>'44new-45new'!$N$4:$N$9</c:f>
              <c:numCache>
                <c:formatCode>_("€"* #,##0.00_);_("€"* \(#,##0.00\);_("€"* "-"??_);_(@_)</c:formatCode>
                <c:ptCount val="6"/>
                <c:pt idx="0">
                  <c:v>0.25</c:v>
                </c:pt>
                <c:pt idx="1">
                  <c:v>0.47</c:v>
                </c:pt>
                <c:pt idx="2">
                  <c:v>0.3</c:v>
                </c:pt>
                <c:pt idx="3">
                  <c:v>0.22</c:v>
                </c:pt>
                <c:pt idx="4">
                  <c:v>0.26</c:v>
                </c:pt>
                <c:pt idx="5">
                  <c:v>0.36</c:v>
                </c:pt>
              </c:numCache>
            </c:numRef>
          </c:val>
          <c:extLst xmlns:c16r2="http://schemas.microsoft.com/office/drawing/2015/06/chart">
            <c:ext xmlns:c16="http://schemas.microsoft.com/office/drawing/2014/chart" uri="{C3380CC4-5D6E-409C-BE32-E72D297353CC}">
              <c16:uniqueId val="{00000001-2141-445E-9F9D-2469A30B2E26}"/>
            </c:ext>
          </c:extLst>
        </c:ser>
        <c:ser>
          <c:idx val="2"/>
          <c:order val="2"/>
          <c:tx>
            <c:strRef>
              <c:f>'44new-45new'!$O$3</c:f>
              <c:strCache>
                <c:ptCount val="1"/>
                <c:pt idx="0">
                  <c:v>Generics</c:v>
                </c:pt>
              </c:strCache>
            </c:strRef>
          </c:tx>
          <c:spPr>
            <a:solidFill>
              <a:srgbClr val="0070C0"/>
            </a:solidFill>
            <a:ln>
              <a:noFill/>
            </a:ln>
            <a:effectLst/>
          </c:spPr>
          <c:invertIfNegative val="0"/>
          <c:cat>
            <c:strRef>
              <c:f>'44new-45new'!$L$4:$L$9</c:f>
              <c:strCache>
                <c:ptCount val="6"/>
                <c:pt idx="0">
                  <c:v>Ελλάδα</c:v>
                </c:pt>
                <c:pt idx="1">
                  <c:v>Ιρλανδία</c:v>
                </c:pt>
                <c:pt idx="2">
                  <c:v>Ιταλία</c:v>
                </c:pt>
                <c:pt idx="3">
                  <c:v>Πορτογαλία</c:v>
                </c:pt>
                <c:pt idx="4">
                  <c:v>Ισπανία</c:v>
                </c:pt>
                <c:pt idx="5">
                  <c:v>ΜΟ ΕΕ18</c:v>
                </c:pt>
              </c:strCache>
            </c:strRef>
          </c:cat>
          <c:val>
            <c:numRef>
              <c:f>'44new-45new'!$O$4:$O$9</c:f>
              <c:numCache>
                <c:formatCode>_("€"* #,##0.00_);_("€"* \(#,##0.00\);_("€"* "-"??_);_(@_)</c:formatCode>
                <c:ptCount val="6"/>
                <c:pt idx="0">
                  <c:v>0.17</c:v>
                </c:pt>
                <c:pt idx="1">
                  <c:v>0.14000000000000001</c:v>
                </c:pt>
                <c:pt idx="2">
                  <c:v>0.15</c:v>
                </c:pt>
                <c:pt idx="3">
                  <c:v>0.14000000000000001</c:v>
                </c:pt>
                <c:pt idx="4">
                  <c:v>0.13</c:v>
                </c:pt>
                <c:pt idx="5">
                  <c:v>0.13</c:v>
                </c:pt>
              </c:numCache>
            </c:numRef>
          </c:val>
          <c:extLst xmlns:c16r2="http://schemas.microsoft.com/office/drawing/2015/06/chart">
            <c:ext xmlns:c16="http://schemas.microsoft.com/office/drawing/2014/chart" uri="{C3380CC4-5D6E-409C-BE32-E72D297353CC}">
              <c16:uniqueId val="{00000002-2141-445E-9F9D-2469A30B2E26}"/>
            </c:ext>
          </c:extLst>
        </c:ser>
        <c:dLbls>
          <c:showLegendKey val="0"/>
          <c:showVal val="0"/>
          <c:showCatName val="0"/>
          <c:showSerName val="0"/>
          <c:showPercent val="0"/>
          <c:showBubbleSize val="0"/>
        </c:dLbls>
        <c:gapWidth val="150"/>
        <c:axId val="237509424"/>
        <c:axId val="237509984"/>
      </c:barChart>
      <c:catAx>
        <c:axId val="23750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37509984"/>
        <c:crosses val="autoZero"/>
        <c:auto val="1"/>
        <c:lblAlgn val="ctr"/>
        <c:lblOffset val="100"/>
        <c:noMultiLvlLbl val="0"/>
      </c:catAx>
      <c:valAx>
        <c:axId val="237509984"/>
        <c:scaling>
          <c:orientation val="minMax"/>
        </c:scaling>
        <c:delete val="0"/>
        <c:axPos val="l"/>
        <c:title>
          <c:tx>
            <c:rich>
              <a:bodyPr rot="-5400000" vert="horz"/>
              <a:lstStyle/>
              <a:p>
                <a:pPr>
                  <a:defRPr/>
                </a:pPr>
                <a:r>
                  <a:rPr lang="el-GR"/>
                  <a:t>Τιμή ανά μονάδα (€)</a:t>
                </a:r>
                <a:endParaRPr lang="en-US"/>
              </a:p>
            </c:rich>
          </c:tx>
          <c:overlay val="0"/>
          <c:spPr>
            <a:noFill/>
            <a:ln>
              <a:noFill/>
            </a:ln>
            <a:effectLst/>
          </c:spPr>
        </c:title>
        <c:numFmt formatCode="_(&quot;€&quot;* #,##0.00_);_(&quot;€&quot;* \(#,##0.00\);_(&quot;€&quot;* &quot;-&quot;??_);_(@_)" sourceLinked="1"/>
        <c:majorTickMark val="none"/>
        <c:minorTickMark val="none"/>
        <c:tickLblPos val="nextTo"/>
        <c:spPr>
          <a:noFill/>
          <a:ln>
            <a:noFill/>
          </a:ln>
          <a:effectLst/>
        </c:spPr>
        <c:txPr>
          <a:bodyPr rot="-60000000" vert="horz"/>
          <a:lstStyle/>
          <a:p>
            <a:pPr>
              <a:defRPr/>
            </a:pPr>
            <a:endParaRPr lang="el-GR"/>
          </a:p>
        </c:txPr>
        <c:crossAx val="2375094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4824589086839"/>
          <c:y val="5.6855567855835072E-2"/>
          <c:w val="0.81652521223174601"/>
          <c:h val="0.8267162569274995"/>
        </c:manualLayout>
      </c:layout>
      <c:lineChart>
        <c:grouping val="standard"/>
        <c:varyColors val="0"/>
        <c:ser>
          <c:idx val="0"/>
          <c:order val="0"/>
          <c:tx>
            <c:v>Αριθμός οικοδομικών αδειών</c:v>
          </c:tx>
          <c:spPr>
            <a:ln w="28575" cap="rnd">
              <a:solidFill>
                <a:schemeClr val="accent1"/>
              </a:solidFill>
              <a:round/>
            </a:ln>
            <a:effectLst/>
          </c:spPr>
          <c:marker>
            <c:symbol val="none"/>
          </c:marker>
          <c:cat>
            <c:numRef>
              <c:f>construction!$H$9:$H$21</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construction!$I$9:$I$21</c:f>
              <c:numCache>
                <c:formatCode>#,##0</c:formatCode>
                <c:ptCount val="13"/>
                <c:pt idx="0">
                  <c:v>79407</c:v>
                </c:pt>
                <c:pt idx="1">
                  <c:v>66740</c:v>
                </c:pt>
                <c:pt idx="2">
                  <c:v>57001</c:v>
                </c:pt>
                <c:pt idx="3">
                  <c:v>50982</c:v>
                </c:pt>
                <c:pt idx="4">
                  <c:v>36075</c:v>
                </c:pt>
                <c:pt idx="5">
                  <c:v>22836</c:v>
                </c:pt>
                <c:pt idx="6">
                  <c:v>16416</c:v>
                </c:pt>
                <c:pt idx="7">
                  <c:v>13434</c:v>
                </c:pt>
                <c:pt idx="8">
                  <c:v>13350</c:v>
                </c:pt>
                <c:pt idx="9">
                  <c:v>12641</c:v>
                </c:pt>
                <c:pt idx="10">
                  <c:v>13785</c:v>
                </c:pt>
                <c:pt idx="11">
                  <c:v>15180</c:v>
                </c:pt>
                <c:pt idx="12">
                  <c:v>17229</c:v>
                </c:pt>
              </c:numCache>
            </c:numRef>
          </c:val>
          <c:smooth val="0"/>
          <c:extLst xmlns:c16r2="http://schemas.microsoft.com/office/drawing/2015/06/chart">
            <c:ext xmlns:c16="http://schemas.microsoft.com/office/drawing/2014/chart" uri="{C3380CC4-5D6E-409C-BE32-E72D297353CC}">
              <c16:uniqueId val="{00000000-1087-480C-A9A2-2F45E51B84DB}"/>
            </c:ext>
          </c:extLst>
        </c:ser>
        <c:dLbls>
          <c:showLegendKey val="0"/>
          <c:showVal val="0"/>
          <c:showCatName val="0"/>
          <c:showSerName val="0"/>
          <c:showPercent val="0"/>
          <c:showBubbleSize val="0"/>
        </c:dLbls>
        <c:marker val="1"/>
        <c:smooth val="0"/>
        <c:axId val="167754832"/>
        <c:axId val="167755392"/>
      </c:lineChart>
      <c:lineChart>
        <c:grouping val="standard"/>
        <c:varyColors val="0"/>
        <c:ser>
          <c:idx val="1"/>
          <c:order val="1"/>
          <c:tx>
            <c:v>Δείκτης Τιμών Νέων Διαμερισμάτων (2007=100), δεξιά άξονας</c:v>
          </c:tx>
          <c:marker>
            <c:symbol val="none"/>
          </c:marker>
          <c:cat>
            <c:numRef>
              <c:f>construction!$H$9:$H$21</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construction!$M$9:$M$21</c:f>
              <c:numCache>
                <c:formatCode>#,##0</c:formatCode>
                <c:ptCount val="13"/>
                <c:pt idx="0">
                  <c:v>100.02499999999999</c:v>
                </c:pt>
                <c:pt idx="1">
                  <c:v>101.7</c:v>
                </c:pt>
                <c:pt idx="2">
                  <c:v>97.924999999999997</c:v>
                </c:pt>
                <c:pt idx="3">
                  <c:v>93.35</c:v>
                </c:pt>
                <c:pt idx="4">
                  <c:v>88.25</c:v>
                </c:pt>
                <c:pt idx="5">
                  <c:v>77.949999999999989</c:v>
                </c:pt>
                <c:pt idx="6">
                  <c:v>69.5</c:v>
                </c:pt>
                <c:pt idx="7">
                  <c:v>64.3</c:v>
                </c:pt>
                <c:pt idx="8">
                  <c:v>61.075000000000003</c:v>
                </c:pt>
                <c:pt idx="9">
                  <c:v>59.625</c:v>
                </c:pt>
                <c:pt idx="10">
                  <c:v>59</c:v>
                </c:pt>
                <c:pt idx="11">
                  <c:v>60.075000000000003</c:v>
                </c:pt>
                <c:pt idx="12">
                  <c:v>64.425000000000011</c:v>
                </c:pt>
              </c:numCache>
            </c:numRef>
          </c:val>
          <c:smooth val="0"/>
          <c:extLst xmlns:c16r2="http://schemas.microsoft.com/office/drawing/2015/06/chart">
            <c:ext xmlns:c16="http://schemas.microsoft.com/office/drawing/2014/chart" uri="{C3380CC4-5D6E-409C-BE32-E72D297353CC}">
              <c16:uniqueId val="{00000001-1087-480C-A9A2-2F45E51B84DB}"/>
            </c:ext>
          </c:extLst>
        </c:ser>
        <c:dLbls>
          <c:showLegendKey val="0"/>
          <c:showVal val="0"/>
          <c:showCatName val="0"/>
          <c:showSerName val="0"/>
          <c:showPercent val="0"/>
          <c:showBubbleSize val="0"/>
        </c:dLbls>
        <c:marker val="1"/>
        <c:smooth val="0"/>
        <c:axId val="167756512"/>
        <c:axId val="167755952"/>
      </c:lineChart>
      <c:catAx>
        <c:axId val="16775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l-GR"/>
          </a:p>
        </c:txPr>
        <c:crossAx val="167755392"/>
        <c:crosses val="autoZero"/>
        <c:auto val="1"/>
        <c:lblAlgn val="ctr"/>
        <c:lblOffset val="100"/>
        <c:noMultiLvlLbl val="0"/>
      </c:catAx>
      <c:valAx>
        <c:axId val="167755392"/>
        <c:scaling>
          <c:orientation val="minMax"/>
        </c:scaling>
        <c:delete val="0"/>
        <c:axPos val="l"/>
        <c:majorGridlines>
          <c:spPr>
            <a:ln w="9525" cap="flat" cmpd="sng" algn="ctr">
              <a:solidFill>
                <a:schemeClr val="tx1">
                  <a:lumMod val="15000"/>
                  <a:lumOff val="85000"/>
                </a:schemeClr>
              </a:solidFill>
              <a:prstDash val="sysDot"/>
              <a:round/>
            </a:ln>
            <a:effectLst/>
          </c:spPr>
        </c:majorGridlines>
        <c:title>
          <c:tx>
            <c:rich>
              <a:bodyPr rot="-5400000" vert="horz"/>
              <a:lstStyle/>
              <a:p>
                <a:pPr>
                  <a:defRPr/>
                </a:pPr>
                <a:r>
                  <a:rPr lang="el-GR"/>
                  <a:t>`</a:t>
                </a:r>
              </a:p>
            </c:rich>
          </c:tx>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l-GR"/>
          </a:p>
        </c:txPr>
        <c:crossAx val="167754832"/>
        <c:crosses val="autoZero"/>
        <c:crossBetween val="between"/>
      </c:valAx>
      <c:valAx>
        <c:axId val="167755952"/>
        <c:scaling>
          <c:orientation val="minMax"/>
        </c:scaling>
        <c:delete val="0"/>
        <c:axPos val="r"/>
        <c:numFmt formatCode="#,##0" sourceLinked="1"/>
        <c:majorTickMark val="out"/>
        <c:minorTickMark val="none"/>
        <c:tickLblPos val="nextTo"/>
        <c:spPr>
          <a:ln>
            <a:solidFill>
              <a:schemeClr val="bg1"/>
            </a:solidFill>
          </a:ln>
        </c:spPr>
        <c:crossAx val="167756512"/>
        <c:crosses val="max"/>
        <c:crossBetween val="between"/>
      </c:valAx>
      <c:catAx>
        <c:axId val="167756512"/>
        <c:scaling>
          <c:orientation val="minMax"/>
        </c:scaling>
        <c:delete val="1"/>
        <c:axPos val="b"/>
        <c:numFmt formatCode="General" sourceLinked="1"/>
        <c:majorTickMark val="out"/>
        <c:minorTickMark val="none"/>
        <c:tickLblPos val="nextTo"/>
        <c:crossAx val="167755952"/>
        <c:crosses val="autoZero"/>
        <c:auto val="1"/>
        <c:lblAlgn val="ctr"/>
        <c:lblOffset val="100"/>
        <c:noMultiLvlLbl val="0"/>
      </c:catAx>
      <c:spPr>
        <a:noFill/>
        <a:ln w="25400">
          <a:noFill/>
        </a:ln>
      </c:spPr>
    </c:plotArea>
    <c:legend>
      <c:legendPos val="t"/>
      <c:layout>
        <c:manualLayout>
          <c:xMode val="edge"/>
          <c:yMode val="edge"/>
          <c:x val="0.29104089505722286"/>
          <c:y val="2.5132770151524535E-2"/>
          <c:w val="0.6646614990323545"/>
          <c:h val="0.20903416645541698"/>
        </c:manualLayout>
      </c:layout>
      <c:overlay val="0"/>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855698359084342E-2"/>
          <c:y val="0.112931922085407"/>
          <c:w val="0.88901849040073389"/>
          <c:h val="0.76538641868579493"/>
        </c:manualLayout>
      </c:layout>
      <c:barChart>
        <c:barDir val="col"/>
        <c:grouping val="clustered"/>
        <c:varyColors val="0"/>
        <c:ser>
          <c:idx val="0"/>
          <c:order val="0"/>
          <c:tx>
            <c:strRef>
              <c:f>'46_OTC-new'!$B$4</c:f>
              <c:strCache>
                <c:ptCount val="1"/>
                <c:pt idx="0">
                  <c:v>Πωλήσεις ΜΗΣΥΦΑ, 2011-2016 σε αξία</c:v>
                </c:pt>
              </c:strCache>
            </c:strRef>
          </c:tx>
          <c:invertIfNegative val="0"/>
          <c:dLbls>
            <c:spPr>
              <a:solidFill>
                <a:schemeClr val="lt1"/>
              </a:solidFill>
              <a:ln w="25400" cap="flat" cmpd="sng" algn="ctr">
                <a:solidFill>
                  <a:schemeClr val="accent1"/>
                </a:solidFill>
                <a:prstDash val="solid"/>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'46_OTC-new'!$A$7:$A$11</c:f>
              <c:numCache>
                <c:formatCode>General</c:formatCode>
                <c:ptCount val="5"/>
                <c:pt idx="0">
                  <c:v>2013</c:v>
                </c:pt>
                <c:pt idx="1">
                  <c:v>2014</c:v>
                </c:pt>
                <c:pt idx="2">
                  <c:v>2015</c:v>
                </c:pt>
                <c:pt idx="3">
                  <c:v>2016</c:v>
                </c:pt>
                <c:pt idx="4">
                  <c:v>2017</c:v>
                </c:pt>
              </c:numCache>
            </c:numRef>
          </c:cat>
          <c:val>
            <c:numRef>
              <c:f>'46_OTC-new'!$B$7:$B$11</c:f>
              <c:numCache>
                <c:formatCode>General</c:formatCode>
                <c:ptCount val="5"/>
                <c:pt idx="0">
                  <c:v>122</c:v>
                </c:pt>
                <c:pt idx="1">
                  <c:v>152</c:v>
                </c:pt>
                <c:pt idx="2">
                  <c:v>161</c:v>
                </c:pt>
                <c:pt idx="3">
                  <c:v>161</c:v>
                </c:pt>
                <c:pt idx="4">
                  <c:v>165</c:v>
                </c:pt>
              </c:numCache>
            </c:numRef>
          </c:val>
          <c:extLst xmlns:c16r2="http://schemas.microsoft.com/office/drawing/2015/06/chart">
            <c:ext xmlns:c16="http://schemas.microsoft.com/office/drawing/2014/chart" uri="{C3380CC4-5D6E-409C-BE32-E72D297353CC}">
              <c16:uniqueId val="{00000000-F554-4E9A-98A5-509D6D3A1AF1}"/>
            </c:ext>
          </c:extLst>
        </c:ser>
        <c:dLbls>
          <c:showLegendKey val="0"/>
          <c:showVal val="0"/>
          <c:showCatName val="0"/>
          <c:showSerName val="0"/>
          <c:showPercent val="0"/>
          <c:showBubbleSize val="0"/>
        </c:dLbls>
        <c:gapWidth val="150"/>
        <c:axId val="237512784"/>
        <c:axId val="237513344"/>
      </c:barChart>
      <c:catAx>
        <c:axId val="237512784"/>
        <c:scaling>
          <c:orientation val="minMax"/>
        </c:scaling>
        <c:delete val="0"/>
        <c:axPos val="b"/>
        <c:title>
          <c:tx>
            <c:rich>
              <a:bodyPr/>
              <a:lstStyle/>
              <a:p>
                <a:pPr>
                  <a:defRPr/>
                </a:pPr>
                <a:r>
                  <a:rPr lang="el-GR"/>
                  <a:t>εκατ. €</a:t>
                </a:r>
                <a:endParaRPr lang="en-GB"/>
              </a:p>
            </c:rich>
          </c:tx>
          <c:layout>
            <c:manualLayout>
              <c:xMode val="edge"/>
              <c:yMode val="edge"/>
              <c:x val="5.9444444444444475E-3"/>
              <c:y val="3.2965150189560072E-3"/>
            </c:manualLayout>
          </c:layout>
          <c:overlay val="0"/>
        </c:title>
        <c:numFmt formatCode="General" sourceLinked="1"/>
        <c:majorTickMark val="out"/>
        <c:minorTickMark val="none"/>
        <c:tickLblPos val="nextTo"/>
        <c:crossAx val="237513344"/>
        <c:crosses val="autoZero"/>
        <c:auto val="1"/>
        <c:lblAlgn val="ctr"/>
        <c:lblOffset val="100"/>
        <c:noMultiLvlLbl val="0"/>
      </c:catAx>
      <c:valAx>
        <c:axId val="237513344"/>
        <c:scaling>
          <c:orientation val="minMax"/>
        </c:scaling>
        <c:delete val="0"/>
        <c:axPos val="l"/>
        <c:numFmt formatCode="General" sourceLinked="1"/>
        <c:majorTickMark val="out"/>
        <c:minorTickMark val="none"/>
        <c:tickLblPos val="nextTo"/>
        <c:crossAx val="237512784"/>
        <c:crosses val="autoZero"/>
        <c:crossBetween val="between"/>
      </c:valAx>
    </c:plotArea>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80179861809001"/>
          <c:y val="2.6112303733899594E-2"/>
          <c:w val="0.86509503578239766"/>
          <c:h val="0.81729210521473405"/>
        </c:manualLayout>
      </c:layout>
      <c:barChart>
        <c:barDir val="col"/>
        <c:grouping val="clustered"/>
        <c:varyColors val="0"/>
        <c:ser>
          <c:idx val="2"/>
          <c:order val="2"/>
          <c:tx>
            <c:strRef>
              <c:f>'[FF2019-figures 30-03-2020.xlsx]47-yes'!$D$6</c:f>
              <c:strCache>
                <c:ptCount val="1"/>
                <c:pt idx="0">
                  <c:v>Ισοζύγιο</c:v>
                </c:pt>
              </c:strCache>
            </c:strRef>
          </c:tx>
          <c:spPr>
            <a:solidFill>
              <a:srgbClr val="FF0000"/>
            </a:solidFill>
            <a:ln>
              <a:noFill/>
            </a:ln>
            <a:effectLst/>
          </c:spPr>
          <c:invertIfNegative val="0"/>
          <c:dLbls>
            <c:spPr>
              <a:noFill/>
              <a:ln>
                <a:noFill/>
              </a:ln>
              <a:effectLst/>
            </c:spPr>
            <c:txPr>
              <a:bodyPr rot="0" vert="horz"/>
              <a:lstStyle/>
              <a:p>
                <a:pPr>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30-03-2020.xlsx]47-yes'!$A$7:$A$19</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'[FF2019-figures 30-03-2020.xlsx]47-yes'!$D$7:$D$19</c:f>
              <c:numCache>
                <c:formatCode>#,##0</c:formatCode>
                <c:ptCount val="13"/>
                <c:pt idx="0">
                  <c:v>-2415866570</c:v>
                </c:pt>
                <c:pt idx="1">
                  <c:v>-2807263586</c:v>
                </c:pt>
                <c:pt idx="2">
                  <c:v>-3000815125</c:v>
                </c:pt>
                <c:pt idx="3">
                  <c:v>-2529966360</c:v>
                </c:pt>
                <c:pt idx="4">
                  <c:v>-2354705719</c:v>
                </c:pt>
                <c:pt idx="5">
                  <c:v>-1973851763</c:v>
                </c:pt>
                <c:pt idx="6">
                  <c:v>-1708878376</c:v>
                </c:pt>
                <c:pt idx="7">
                  <c:v>-1649255110</c:v>
                </c:pt>
                <c:pt idx="8">
                  <c:v>-1774632634</c:v>
                </c:pt>
                <c:pt idx="9">
                  <c:v>-1800317446</c:v>
                </c:pt>
                <c:pt idx="10">
                  <c:v>-1582950647</c:v>
                </c:pt>
                <c:pt idx="11">
                  <c:v>-1339603876</c:v>
                </c:pt>
                <c:pt idx="12">
                  <c:v>-554057326</c:v>
                </c:pt>
              </c:numCache>
            </c:numRef>
          </c:val>
          <c:extLst xmlns:c16r2="http://schemas.microsoft.com/office/drawing/2015/06/chart">
            <c:ext xmlns:c16="http://schemas.microsoft.com/office/drawing/2014/chart" uri="{C3380CC4-5D6E-409C-BE32-E72D297353CC}">
              <c16:uniqueId val="{00000000-4FA2-4D66-9ABB-45DEB6BA017C}"/>
            </c:ext>
          </c:extLst>
        </c:ser>
        <c:dLbls>
          <c:dLblPos val="outEnd"/>
          <c:showLegendKey val="0"/>
          <c:showVal val="1"/>
          <c:showCatName val="0"/>
          <c:showSerName val="0"/>
          <c:showPercent val="0"/>
          <c:showBubbleSize val="0"/>
        </c:dLbls>
        <c:gapWidth val="16"/>
        <c:overlap val="-27"/>
        <c:axId val="237516704"/>
        <c:axId val="237517264"/>
      </c:barChart>
      <c:lineChart>
        <c:grouping val="standard"/>
        <c:varyColors val="0"/>
        <c:ser>
          <c:idx val="0"/>
          <c:order val="0"/>
          <c:tx>
            <c:strRef>
              <c:f>'[FF2019-figures 30-03-2020.xlsx]47-yes'!$B$6</c:f>
              <c:strCache>
                <c:ptCount val="1"/>
                <c:pt idx="0">
                  <c:v>Εισαγωγές</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6"/>
            <c:bubble3D val="0"/>
            <c:extLst xmlns:c16r2="http://schemas.microsoft.com/office/drawing/2015/06/chart">
              <c:ext xmlns:c16="http://schemas.microsoft.com/office/drawing/2014/chart" uri="{C3380CC4-5D6E-409C-BE32-E72D297353CC}">
                <c16:uniqueId val="{00000001-4FA2-4D66-9ABB-45DEB6BA017C}"/>
              </c:ext>
            </c:extLst>
          </c:dPt>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30-03-2020.xlsx]47-yes'!$A$7:$A$19</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'[FF2019-figures 30-03-2020.xlsx]47-yes'!$B$7:$B$19</c:f>
              <c:numCache>
                <c:formatCode>_-* #,##0\ _€_-;\-* #,##0\ _€_-;_-* "-"??\ _€_-;_-@_-</c:formatCode>
                <c:ptCount val="13"/>
                <c:pt idx="0">
                  <c:v>3389470583</c:v>
                </c:pt>
                <c:pt idx="1">
                  <c:v>3687367655</c:v>
                </c:pt>
                <c:pt idx="2">
                  <c:v>3949384374</c:v>
                </c:pt>
                <c:pt idx="3">
                  <c:v>3572317788</c:v>
                </c:pt>
                <c:pt idx="4">
                  <c:v>3275886905</c:v>
                </c:pt>
                <c:pt idx="5">
                  <c:v>2941419038</c:v>
                </c:pt>
                <c:pt idx="6">
                  <c:v>2763935466</c:v>
                </c:pt>
                <c:pt idx="7">
                  <c:v>2698689713</c:v>
                </c:pt>
                <c:pt idx="8">
                  <c:v>2800425718</c:v>
                </c:pt>
                <c:pt idx="9">
                  <c:v>2865900904</c:v>
                </c:pt>
                <c:pt idx="10">
                  <c:v>2733829264</c:v>
                </c:pt>
                <c:pt idx="11">
                  <c:v>2763600027</c:v>
                </c:pt>
                <c:pt idx="12">
                  <c:v>2440570435</c:v>
                </c:pt>
              </c:numCache>
            </c:numRef>
          </c:val>
          <c:smooth val="0"/>
          <c:extLst xmlns:c16r2="http://schemas.microsoft.com/office/drawing/2015/06/chart">
            <c:ext xmlns:c16="http://schemas.microsoft.com/office/drawing/2014/chart" uri="{C3380CC4-5D6E-409C-BE32-E72D297353CC}">
              <c16:uniqueId val="{00000002-4FA2-4D66-9ABB-45DEB6BA017C}"/>
            </c:ext>
          </c:extLst>
        </c:ser>
        <c:ser>
          <c:idx val="1"/>
          <c:order val="1"/>
          <c:tx>
            <c:strRef>
              <c:f>'[FF2019-figures 30-03-2020.xlsx]47-yes'!$C$6</c:f>
              <c:strCache>
                <c:ptCount val="1"/>
                <c:pt idx="0">
                  <c:v>Εξαγωγές</c:v>
                </c:pt>
              </c:strCache>
            </c:strRef>
          </c:tx>
          <c:spPr>
            <a:ln w="28575" cap="rnd">
              <a:solidFill>
                <a:srgbClr val="00B050"/>
              </a:solidFill>
              <a:round/>
            </a:ln>
            <a:effectLst/>
          </c:spPr>
          <c:marker>
            <c:symbol val="circle"/>
            <c:size val="5"/>
            <c:spPr>
              <a:solidFill>
                <a:schemeClr val="accent2"/>
              </a:solidFill>
              <a:ln w="9525">
                <a:solidFill>
                  <a:schemeClr val="accent2"/>
                </a:solidFill>
              </a:ln>
              <a:effectLst/>
            </c:spPr>
          </c:marker>
          <c:dPt>
            <c:idx val="6"/>
            <c:bubble3D val="0"/>
            <c:extLst xmlns:c16r2="http://schemas.microsoft.com/office/drawing/2015/06/chart">
              <c:ext xmlns:c16="http://schemas.microsoft.com/office/drawing/2014/chart" uri="{C3380CC4-5D6E-409C-BE32-E72D297353CC}">
                <c16:uniqueId val="{00000003-4FA2-4D66-9ABB-45DEB6BA017C}"/>
              </c:ext>
            </c:extLst>
          </c:dPt>
          <c:dLbls>
            <c:dLbl>
              <c:idx val="12"/>
              <c:layout>
                <c:manualLayout>
                  <c:x val="-2.0072485976535819E-2"/>
                  <c:y val="-3.117923746954853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FA2-4D66-9ABB-45DEB6BA017C}"/>
                </c:ext>
                <c:ext xmlns:c15="http://schemas.microsoft.com/office/drawing/2012/chart" uri="{CE6537A1-D6FC-4f65-9D91-7224C49458BB}"/>
              </c:extLst>
            </c:dLbl>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30-03-2020.xlsx]47-yes'!$A$7:$A$19</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'[FF2019-figures 30-03-2020.xlsx]47-yes'!$C$7:$C$19</c:f>
              <c:numCache>
                <c:formatCode>_-* #,##0\ _€_-;\-* #,##0\ _€_-;_-* "-"??\ _€_-;_-@_-</c:formatCode>
                <c:ptCount val="13"/>
                <c:pt idx="0">
                  <c:v>973604013</c:v>
                </c:pt>
                <c:pt idx="1">
                  <c:v>880104069</c:v>
                </c:pt>
                <c:pt idx="2">
                  <c:v>948569249</c:v>
                </c:pt>
                <c:pt idx="3">
                  <c:v>1042351428</c:v>
                </c:pt>
                <c:pt idx="4">
                  <c:v>921181186</c:v>
                </c:pt>
                <c:pt idx="5">
                  <c:v>967567275</c:v>
                </c:pt>
                <c:pt idx="6">
                  <c:v>1055057090</c:v>
                </c:pt>
                <c:pt idx="7">
                  <c:v>1049434603</c:v>
                </c:pt>
                <c:pt idx="8" formatCode="_-* #,##0_-;\-* #,##0_-;_-* &quot;-&quot;??_-;_-@_-">
                  <c:v>1025793084</c:v>
                </c:pt>
                <c:pt idx="9" formatCode="_-* #,##0_-;\-* #,##0_-;_-* &quot;-&quot;??_-;_-@_-">
                  <c:v>1065583458</c:v>
                </c:pt>
                <c:pt idx="10" formatCode="_-* #,##0_-;\-* #,##0_-;_-* &quot;-&quot;??_-;_-@_-">
                  <c:v>1150878617</c:v>
                </c:pt>
                <c:pt idx="11" formatCode="_-* #,##0_-;\-* #,##0_-;_-* &quot;-&quot;??_-;_-@_-">
                  <c:v>1423996151</c:v>
                </c:pt>
                <c:pt idx="12" formatCode="_-* #,##0_-;\-* #,##0_-;_-* &quot;-&quot;??_-;_-@_-">
                  <c:v>1886513109</c:v>
                </c:pt>
              </c:numCache>
            </c:numRef>
          </c:val>
          <c:smooth val="0"/>
          <c:extLst xmlns:c16r2="http://schemas.microsoft.com/office/drawing/2015/06/chart">
            <c:ext xmlns:c16="http://schemas.microsoft.com/office/drawing/2014/chart" uri="{C3380CC4-5D6E-409C-BE32-E72D297353CC}">
              <c16:uniqueId val="{00000005-4FA2-4D66-9ABB-45DEB6BA017C}"/>
            </c:ext>
          </c:extLst>
        </c:ser>
        <c:dLbls>
          <c:showLegendKey val="0"/>
          <c:showVal val="0"/>
          <c:showCatName val="0"/>
          <c:showSerName val="0"/>
          <c:showPercent val="0"/>
          <c:showBubbleSize val="0"/>
        </c:dLbls>
        <c:marker val="1"/>
        <c:smooth val="0"/>
        <c:axId val="237516704"/>
        <c:axId val="237517264"/>
      </c:lineChart>
      <c:catAx>
        <c:axId val="2375167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el-GR"/>
          </a:p>
        </c:txPr>
        <c:crossAx val="237517264"/>
        <c:crosses val="autoZero"/>
        <c:auto val="1"/>
        <c:lblAlgn val="ctr"/>
        <c:lblOffset val="100"/>
        <c:noMultiLvlLbl val="0"/>
      </c:catAx>
      <c:valAx>
        <c:axId val="237517264"/>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l-GR"/>
          </a:p>
        </c:txPr>
        <c:crossAx val="237516704"/>
        <c:crosses val="autoZero"/>
        <c:crossBetween val="between"/>
        <c:dispUnits>
          <c:builtInUnit val="millions"/>
          <c:dispUnitsLbl>
            <c:layout>
              <c:manualLayout>
                <c:xMode val="edge"/>
                <c:yMode val="edge"/>
                <c:x val="4.183609173205682E-3"/>
                <c:y val="2.6232476481071167E-2"/>
              </c:manualLayout>
            </c:layout>
            <c:tx>
              <c:rich>
                <a:bodyPr rot="-5400000" vert="horz"/>
                <a:lstStyle/>
                <a:p>
                  <a:pPr>
                    <a:defRPr/>
                  </a:pPr>
                  <a:r>
                    <a:rPr lang="el-GR"/>
                    <a:t>εκατ.ευρώ</a:t>
                  </a:r>
                  <a:endParaRPr lang="en-GB"/>
                </a:p>
              </c:rich>
            </c:tx>
            <c:spPr>
              <a:noFill/>
              <a:ln>
                <a:noFill/>
              </a:ln>
              <a:effectLst/>
            </c:spPr>
          </c:dispUnitsLbl>
        </c:dispUnits>
      </c:valAx>
      <c:spPr>
        <a:noFill/>
        <a:ln>
          <a:noFill/>
        </a:ln>
        <a:effectLst/>
      </c:spPr>
    </c:plotArea>
    <c:legend>
      <c:legendPos val="b"/>
      <c:layout>
        <c:manualLayout>
          <c:xMode val="edge"/>
          <c:yMode val="edge"/>
          <c:x val="0.32095558003436092"/>
          <c:y val="0.93194185179505351"/>
          <c:w val="0.35578592831336497"/>
          <c:h val="6.8058148204946517E-2"/>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326886239714254E-2"/>
          <c:y val="7.3040690131210839E-2"/>
          <c:w val="0.90505880892131552"/>
          <c:h val="0.74330300877655298"/>
        </c:manualLayout>
      </c:layout>
      <c:barChart>
        <c:barDir val="col"/>
        <c:grouping val="clustered"/>
        <c:varyColors val="0"/>
        <c:ser>
          <c:idx val="0"/>
          <c:order val="1"/>
          <c:tx>
            <c:strRef>
              <c:f>'[FF2019-figures 30-03-2020.xlsx]48-yes'!$G$21</c:f>
              <c:strCache>
                <c:ptCount val="1"/>
                <c:pt idx="0">
                  <c:v>Εξαγωγές</c:v>
                </c:pt>
              </c:strCache>
            </c:strRef>
          </c:tx>
          <c:spPr>
            <a:solidFill>
              <a:schemeClr val="accent1"/>
            </a:solidFill>
            <a:ln>
              <a:noFill/>
            </a:ln>
            <a:effectLst/>
          </c:spPr>
          <c:invertIfNegative val="0"/>
          <c:dLbls>
            <c:spPr>
              <a:noFill/>
              <a:ln>
                <a:noFill/>
              </a:ln>
              <a:effectLst/>
            </c:spPr>
            <c:txPr>
              <a:bodyPr rot="0" vert="horz"/>
              <a:lstStyle/>
              <a:p>
                <a:pPr>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30-03-2020.xlsx]48-yes'!$E$22:$E$34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'[FF2019-figures 30-03-2020.xlsx]48-yes'!$G$22:$G$34</c:f>
              <c:numCache>
                <c:formatCode>0.0%</c:formatCode>
                <c:ptCount val="13"/>
                <c:pt idx="0">
                  <c:v>5.0400736099633837E-2</c:v>
                </c:pt>
                <c:pt idx="1">
                  <c:v>4.1460162849974891E-2</c:v>
                </c:pt>
                <c:pt idx="2">
                  <c:v>5.2653993978565038E-2</c:v>
                </c:pt>
                <c:pt idx="3">
                  <c:v>4.925760820669161E-2</c:v>
                </c:pt>
                <c:pt idx="4">
                  <c:v>3.7998619614531721E-2</c:v>
                </c:pt>
                <c:pt idx="5">
                  <c:v>3.5211936165598791E-2</c:v>
                </c:pt>
                <c:pt idx="6">
                  <c:v>3.8756109478305226E-2</c:v>
                </c:pt>
                <c:pt idx="7">
                  <c:v>3.8745281211243182E-2</c:v>
                </c:pt>
                <c:pt idx="8">
                  <c:v>3.983089038540015E-2</c:v>
                </c:pt>
                <c:pt idx="9">
                  <c:v>4.1876661222361534E-2</c:v>
                </c:pt>
                <c:pt idx="10">
                  <c:v>3.9873877740683003E-2</c:v>
                </c:pt>
                <c:pt idx="11">
                  <c:v>4.2569156055577415E-2</c:v>
                </c:pt>
                <c:pt idx="12">
                  <c:v>5.5756916929406229E-2</c:v>
                </c:pt>
              </c:numCache>
            </c:numRef>
          </c:val>
          <c:extLst xmlns:c16r2="http://schemas.microsoft.com/office/drawing/2015/06/chart">
            <c:ext xmlns:c16="http://schemas.microsoft.com/office/drawing/2014/chart" uri="{C3380CC4-5D6E-409C-BE32-E72D297353CC}">
              <c16:uniqueId val="{00000000-D1F7-44B2-940B-059DACC29FCC}"/>
            </c:ext>
          </c:extLst>
        </c:ser>
        <c:dLbls>
          <c:showLegendKey val="0"/>
          <c:showVal val="1"/>
          <c:showCatName val="0"/>
          <c:showSerName val="0"/>
          <c:showPercent val="0"/>
          <c:showBubbleSize val="0"/>
        </c:dLbls>
        <c:gapWidth val="88"/>
        <c:axId val="237520064"/>
        <c:axId val="237520624"/>
      </c:barChart>
      <c:lineChart>
        <c:grouping val="standard"/>
        <c:varyColors val="0"/>
        <c:ser>
          <c:idx val="1"/>
          <c:order val="0"/>
          <c:tx>
            <c:strRef>
              <c:f>'[FF2019-figures 30-03-2020.xlsx]48-yes'!$F$21</c:f>
              <c:strCache>
                <c:ptCount val="1"/>
                <c:pt idx="0">
                  <c:v>Εισαγωγές</c:v>
                </c:pt>
              </c:strCache>
            </c:strRef>
          </c:tx>
          <c:spPr>
            <a:ln w="28575" cap="rnd">
              <a:noFill/>
              <a:round/>
            </a:ln>
            <a:effectLst/>
          </c:spPr>
          <c:marker>
            <c:symbol val="circle"/>
            <c:size val="5"/>
            <c:spPr>
              <a:solidFill>
                <a:schemeClr val="accent2"/>
              </a:solidFill>
              <a:ln w="9525">
                <a:solidFill>
                  <a:schemeClr val="accent2"/>
                </a:solidFill>
              </a:ln>
              <a:effectLst/>
            </c:spPr>
          </c:marker>
          <c:dLbls>
            <c:spPr>
              <a:noFill/>
              <a:ln>
                <a:noFill/>
              </a:ln>
              <a:effectLst/>
            </c:spPr>
            <c:txPr>
              <a:bodyPr rot="0" vert="horz"/>
              <a:lstStyle/>
              <a:p>
                <a:pPr>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30-03-2020.xlsx]48-yes'!$E$22:$E$34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'[FF2019-figures 30-03-2020.xlsx]48-yes'!$F$22:$F$34</c:f>
              <c:numCache>
                <c:formatCode>0.0%</c:formatCode>
                <c:ptCount val="13"/>
                <c:pt idx="0">
                  <c:v>5.4793591740854193E-2</c:v>
                </c:pt>
                <c:pt idx="1">
                  <c:v>5.6270469978396208E-2</c:v>
                </c:pt>
                <c:pt idx="2">
                  <c:v>7.432294117469343E-2</c:v>
                </c:pt>
                <c:pt idx="3">
                  <c:v>7.1952326243561501E-2</c:v>
                </c:pt>
                <c:pt idx="4">
                  <c:v>6.8407020844342206E-2</c:v>
                </c:pt>
                <c:pt idx="5">
                  <c:v>6.1322115829524473E-2</c:v>
                </c:pt>
                <c:pt idx="6">
                  <c:v>6.0317647960050153E-2</c:v>
                </c:pt>
                <c:pt idx="7">
                  <c:v>5.779370365814019E-2</c:v>
                </c:pt>
                <c:pt idx="8">
                  <c:v>6.6342941332159164E-2</c:v>
                </c:pt>
                <c:pt idx="9">
                  <c:v>6.7724555987037541E-2</c:v>
                </c:pt>
                <c:pt idx="10">
                  <c:v>5.7729407833884153E-2</c:v>
                </c:pt>
                <c:pt idx="11">
                  <c:v>5.1120076196410638E-2</c:v>
                </c:pt>
                <c:pt idx="12">
                  <c:v>4.3912727225636876E-2</c:v>
                </c:pt>
              </c:numCache>
            </c:numRef>
          </c:val>
          <c:smooth val="0"/>
          <c:extLst xmlns:c16r2="http://schemas.microsoft.com/office/drawing/2015/06/chart">
            <c:ext xmlns:c16="http://schemas.microsoft.com/office/drawing/2014/chart" uri="{C3380CC4-5D6E-409C-BE32-E72D297353CC}">
              <c16:uniqueId val="{00000001-D1F7-44B2-940B-059DACC29FCC}"/>
            </c:ext>
          </c:extLst>
        </c:ser>
        <c:dLbls>
          <c:showLegendKey val="0"/>
          <c:showVal val="0"/>
          <c:showCatName val="0"/>
          <c:showSerName val="0"/>
          <c:showPercent val="0"/>
          <c:showBubbleSize val="0"/>
        </c:dLbls>
        <c:marker val="1"/>
        <c:smooth val="0"/>
        <c:axId val="237520064"/>
        <c:axId val="237520624"/>
      </c:lineChart>
      <c:catAx>
        <c:axId val="23752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237520624"/>
        <c:crosses val="autoZero"/>
        <c:auto val="1"/>
        <c:lblAlgn val="ctr"/>
        <c:lblOffset val="100"/>
        <c:noMultiLvlLbl val="0"/>
      </c:catAx>
      <c:valAx>
        <c:axId val="237520624"/>
        <c:scaling>
          <c:orientation val="minMax"/>
        </c:scaling>
        <c:delete val="0"/>
        <c:axPos val="l"/>
        <c:numFmt formatCode="0.0%" sourceLinked="1"/>
        <c:majorTickMark val="none"/>
        <c:minorTickMark val="none"/>
        <c:tickLblPos val="nextTo"/>
        <c:spPr>
          <a:noFill/>
          <a:ln>
            <a:noFill/>
          </a:ln>
          <a:effectLst/>
        </c:spPr>
        <c:txPr>
          <a:bodyPr rot="-60000000" vert="horz"/>
          <a:lstStyle/>
          <a:p>
            <a:pPr>
              <a:defRPr/>
            </a:pPr>
            <a:endParaRPr lang="el-GR"/>
          </a:p>
        </c:txPr>
        <c:crossAx val="237520064"/>
        <c:crosses val="autoZero"/>
        <c:crossBetween val="between"/>
      </c:valAx>
      <c:spPr>
        <a:noFill/>
        <a:ln>
          <a:noFill/>
        </a:ln>
        <a:effectLst/>
      </c:spPr>
    </c:plotArea>
    <c:legend>
      <c:legendPos val="b"/>
      <c:layout>
        <c:manualLayout>
          <c:xMode val="edge"/>
          <c:yMode val="edge"/>
          <c:x val="0.38316238967538385"/>
          <c:y val="0.93194185179505351"/>
          <c:w val="0.22906948807564859"/>
          <c:h val="6.8058148204946517E-2"/>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solidFill>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 μεταβολή</a:t>
            </a:r>
            <a:endParaRPr lang="en-GB"/>
          </a:p>
        </c:rich>
      </c:tx>
      <c:overlay val="0"/>
      <c:spPr>
        <a:noFill/>
        <a:ln>
          <a:noFill/>
        </a:ln>
        <a:effectLst/>
      </c:spPr>
    </c:title>
    <c:autoTitleDeleted val="0"/>
    <c:plotArea>
      <c:layout>
        <c:manualLayout>
          <c:layoutTarget val="inner"/>
          <c:xMode val="edge"/>
          <c:yMode val="edge"/>
          <c:x val="0.11101181102362205"/>
          <c:y val="0.15363444152814232"/>
          <c:w val="0.85843263342082243"/>
          <c:h val="0.56708953047535726"/>
        </c:manualLayout>
      </c:layout>
      <c:barChart>
        <c:barDir val="col"/>
        <c:grouping val="clustered"/>
        <c:varyColors val="0"/>
        <c:ser>
          <c:idx val="0"/>
          <c:order val="0"/>
          <c:tx>
            <c:strRef>
              <c:f>'49-new'!$S$45</c:f>
              <c:strCache>
                <c:ptCount val="1"/>
                <c:pt idx="0">
                  <c:v>Γενικός Δείκτης Τιμών </c:v>
                </c:pt>
              </c:strCache>
            </c:strRef>
          </c:tx>
          <c:spPr>
            <a:solidFill>
              <a:schemeClr val="accent1"/>
            </a:solidFill>
            <a:ln>
              <a:noFill/>
            </a:ln>
            <a:effectLst/>
          </c:spPr>
          <c:invertIfNegative val="0"/>
          <c:dLbls>
            <c:spPr>
              <a:noFill/>
              <a:ln>
                <a:noFill/>
              </a:ln>
              <a:effectLst/>
            </c:spPr>
            <c:txPr>
              <a:bodyPr rot="0" vert="horz"/>
              <a:lstStyle/>
              <a:p>
                <a:pPr>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'49-new'!$T$44:$V$44</c:f>
              <c:strCache>
                <c:ptCount val="3"/>
                <c:pt idx="0">
                  <c:v>2002-2008</c:v>
                </c:pt>
                <c:pt idx="1">
                  <c:v>2009-2018</c:v>
                </c:pt>
                <c:pt idx="2">
                  <c:v>2018-2019 (Ιαν-Οκτ)</c:v>
                </c:pt>
              </c:strCache>
            </c:strRef>
          </c:cat>
          <c:val>
            <c:numRef>
              <c:f>'49-new'!$T$45:$V$45</c:f>
              <c:numCache>
                <c:formatCode>0.0%</c:formatCode>
                <c:ptCount val="3"/>
                <c:pt idx="0">
                  <c:v>0.22319560669456101</c:v>
                </c:pt>
                <c:pt idx="1">
                  <c:v>7.5203037654255844E-2</c:v>
                </c:pt>
                <c:pt idx="2">
                  <c:v>4.6203649205411867E-3</c:v>
                </c:pt>
              </c:numCache>
            </c:numRef>
          </c:val>
          <c:extLst xmlns:c16r2="http://schemas.microsoft.com/office/drawing/2015/06/chart">
            <c:ext xmlns:c16="http://schemas.microsoft.com/office/drawing/2014/chart" uri="{C3380CC4-5D6E-409C-BE32-E72D297353CC}">
              <c16:uniqueId val="{00000000-B654-466C-B32E-735A22530AAD}"/>
            </c:ext>
          </c:extLst>
        </c:ser>
        <c:ser>
          <c:idx val="1"/>
          <c:order val="1"/>
          <c:tx>
            <c:strRef>
              <c:f>'49-new'!$S$46</c:f>
              <c:strCache>
                <c:ptCount val="1"/>
                <c:pt idx="0">
                  <c:v>Δείκτης τιμών Υγείας</c:v>
                </c:pt>
              </c:strCache>
            </c:strRef>
          </c:tx>
          <c:spPr>
            <a:solidFill>
              <a:schemeClr val="accent2"/>
            </a:solidFill>
            <a:ln>
              <a:noFill/>
            </a:ln>
            <a:effectLst/>
          </c:spPr>
          <c:invertIfNegative val="0"/>
          <c:dLbls>
            <c:spPr>
              <a:noFill/>
              <a:ln>
                <a:noFill/>
              </a:ln>
              <a:effectLst/>
            </c:spPr>
            <c:txPr>
              <a:bodyPr rot="0" vert="horz"/>
              <a:lstStyle/>
              <a:p>
                <a:pPr>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'49-new'!$T$44:$V$44</c:f>
              <c:strCache>
                <c:ptCount val="3"/>
                <c:pt idx="0">
                  <c:v>2002-2008</c:v>
                </c:pt>
                <c:pt idx="1">
                  <c:v>2009-2018</c:v>
                </c:pt>
                <c:pt idx="2">
                  <c:v>2018-2019 (Ιαν-Οκτ)</c:v>
                </c:pt>
              </c:strCache>
            </c:strRef>
          </c:cat>
          <c:val>
            <c:numRef>
              <c:f>'49-new'!$T$46:$V$46</c:f>
              <c:numCache>
                <c:formatCode>0.0%</c:formatCode>
                <c:ptCount val="3"/>
                <c:pt idx="0">
                  <c:v>0.26770467101958806</c:v>
                </c:pt>
                <c:pt idx="1">
                  <c:v>-3.9942390782525261E-2</c:v>
                </c:pt>
                <c:pt idx="2">
                  <c:v>1.2498624050594875E-2</c:v>
                </c:pt>
              </c:numCache>
            </c:numRef>
          </c:val>
          <c:extLst xmlns:c16r2="http://schemas.microsoft.com/office/drawing/2015/06/chart">
            <c:ext xmlns:c16="http://schemas.microsoft.com/office/drawing/2014/chart" uri="{C3380CC4-5D6E-409C-BE32-E72D297353CC}">
              <c16:uniqueId val="{00000001-B654-466C-B32E-735A22530AAD}"/>
            </c:ext>
          </c:extLst>
        </c:ser>
        <c:ser>
          <c:idx val="2"/>
          <c:order val="2"/>
          <c:tx>
            <c:strRef>
              <c:f>'49-new'!$S$47</c:f>
              <c:strCache>
                <c:ptCount val="1"/>
                <c:pt idx="0">
                  <c:v>Δείκτης τιμών Φαρμάκων</c:v>
                </c:pt>
              </c:strCache>
            </c:strRef>
          </c:tx>
          <c:spPr>
            <a:solidFill>
              <a:schemeClr val="accent3"/>
            </a:solidFill>
            <a:ln>
              <a:noFill/>
            </a:ln>
            <a:effectLst/>
          </c:spPr>
          <c:invertIfNegative val="0"/>
          <c:dLbls>
            <c:spPr>
              <a:noFill/>
              <a:ln>
                <a:noFill/>
              </a:ln>
              <a:effectLst/>
            </c:spPr>
            <c:txPr>
              <a:bodyPr rot="0" vert="horz"/>
              <a:lstStyle/>
              <a:p>
                <a:pPr>
                  <a:defRPr/>
                </a:pPr>
                <a:endParaRPr lang="el-G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'49-new'!$T$44:$V$44</c:f>
              <c:strCache>
                <c:ptCount val="3"/>
                <c:pt idx="0">
                  <c:v>2002-2008</c:v>
                </c:pt>
                <c:pt idx="1">
                  <c:v>2009-2018</c:v>
                </c:pt>
                <c:pt idx="2">
                  <c:v>2018-2019 (Ιαν-Οκτ)</c:v>
                </c:pt>
              </c:strCache>
            </c:strRef>
          </c:cat>
          <c:val>
            <c:numRef>
              <c:f>'49-new'!$T$47:$V$47</c:f>
              <c:numCache>
                <c:formatCode>0.0%</c:formatCode>
                <c:ptCount val="3"/>
                <c:pt idx="0">
                  <c:v>5.127057981388683E-2</c:v>
                </c:pt>
                <c:pt idx="1">
                  <c:v>-0.149048266485384</c:v>
                </c:pt>
                <c:pt idx="2">
                  <c:v>3.8439988794173097E-2</c:v>
                </c:pt>
              </c:numCache>
            </c:numRef>
          </c:val>
          <c:extLst xmlns:c16r2="http://schemas.microsoft.com/office/drawing/2015/06/chart">
            <c:ext xmlns:c16="http://schemas.microsoft.com/office/drawing/2014/chart" uri="{C3380CC4-5D6E-409C-BE32-E72D297353CC}">
              <c16:uniqueId val="{00000002-B654-466C-B32E-735A22530AAD}"/>
            </c:ext>
          </c:extLst>
        </c:ser>
        <c:dLbls>
          <c:dLblPos val="outEnd"/>
          <c:showLegendKey val="0"/>
          <c:showVal val="1"/>
          <c:showCatName val="0"/>
          <c:showSerName val="0"/>
          <c:showPercent val="0"/>
          <c:showBubbleSize val="0"/>
        </c:dLbls>
        <c:gapWidth val="219"/>
        <c:overlap val="-27"/>
        <c:axId val="237523984"/>
        <c:axId val="237524544"/>
      </c:barChart>
      <c:catAx>
        <c:axId val="2375239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el-GR"/>
          </a:p>
        </c:txPr>
        <c:crossAx val="237524544"/>
        <c:crosses val="autoZero"/>
        <c:auto val="1"/>
        <c:lblAlgn val="ctr"/>
        <c:lblOffset val="100"/>
        <c:noMultiLvlLbl val="0"/>
      </c:catAx>
      <c:valAx>
        <c:axId val="237524544"/>
        <c:scaling>
          <c:orientation val="minMax"/>
        </c:scaling>
        <c:delete val="0"/>
        <c:axPos val="l"/>
        <c:numFmt formatCode="0.0%" sourceLinked="1"/>
        <c:majorTickMark val="none"/>
        <c:minorTickMark val="none"/>
        <c:tickLblPos val="nextTo"/>
        <c:spPr>
          <a:noFill/>
          <a:ln>
            <a:noFill/>
          </a:ln>
          <a:effectLst/>
        </c:spPr>
        <c:txPr>
          <a:bodyPr rot="-60000000" vert="horz"/>
          <a:lstStyle/>
          <a:p>
            <a:pPr>
              <a:defRPr/>
            </a:pPr>
            <a:endParaRPr lang="el-GR"/>
          </a:p>
        </c:txPr>
        <c:crossAx val="237523984"/>
        <c:crosses val="autoZero"/>
        <c:crossBetween val="between"/>
      </c:valAx>
      <c:spPr>
        <a:noFill/>
        <a:ln>
          <a:noFill/>
        </a:ln>
        <a:effectLst/>
      </c:spPr>
    </c:plotArea>
    <c:legend>
      <c:legendPos val="b"/>
      <c:layout>
        <c:manualLayout>
          <c:xMode val="edge"/>
          <c:yMode val="edge"/>
          <c:x val="3.1107121972447746E-3"/>
          <c:y val="0.88519499267197821"/>
          <c:w val="0.98754627174193899"/>
          <c:h val="0.11246200303535114"/>
        </c:manualLayout>
      </c:layout>
      <c:overlay val="0"/>
      <c:spPr>
        <a:noFill/>
        <a:ln>
          <a:noFill/>
        </a:ln>
        <a:effectLst/>
      </c:spPr>
      <c:txPr>
        <a:bodyPr rot="0" vert="horz"/>
        <a:lstStyle/>
        <a:p>
          <a:pPr>
            <a:defRPr/>
          </a:pPr>
          <a:endParaRPr lang="el-GR"/>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Κλάδοι με τη μεγαλύτερη συνολική επίδραση σε όρους ΑΠΑ από τη δραστηριότητα του κλάδου φαρμάκου</a:t>
            </a:r>
            <a:endParaRPr lang="en-US"/>
          </a:p>
        </c:rich>
      </c:tx>
      <c:layout>
        <c:manualLayout>
          <c:xMode val="edge"/>
          <c:yMode val="edge"/>
          <c:x val="0.15445817139144946"/>
          <c:y val="0"/>
        </c:manualLayout>
      </c:layout>
      <c:overlay val="0"/>
      <c:spPr>
        <a:noFill/>
        <a:ln>
          <a:noFill/>
        </a:ln>
        <a:effectLst/>
      </c:spPr>
    </c:title>
    <c:autoTitleDeleted val="0"/>
    <c:plotArea>
      <c:layout>
        <c:manualLayout>
          <c:layoutTarget val="inner"/>
          <c:xMode val="edge"/>
          <c:yMode val="edge"/>
          <c:x val="0.1783963040226158"/>
          <c:y val="0.14262272205496998"/>
          <c:w val="0.7296288238171621"/>
          <c:h val="0.76972000256055495"/>
        </c:manualLayout>
      </c:layout>
      <c:barChart>
        <c:barDir val="bar"/>
        <c:grouping val="clustered"/>
        <c:varyColors val="0"/>
        <c:ser>
          <c:idx val="0"/>
          <c:order val="0"/>
          <c:spPr>
            <a:solidFill>
              <a:schemeClr val="accent1"/>
            </a:solidFill>
            <a:ln>
              <a:noFill/>
            </a:ln>
            <a:effectLst/>
          </c:spPr>
          <c:invertIfNegative val="0"/>
          <c:cat>
            <c:strRef>
              <c:f>figures!$J$102:$J$116</c:f>
              <c:strCache>
                <c:ptCount val="15"/>
                <c:pt idx="0">
                  <c:v>Υγεία</c:v>
                </c:pt>
                <c:pt idx="1">
                  <c:v>Εκπαίδευση</c:v>
                </c:pt>
                <c:pt idx="2">
                  <c:v>Χερσαίες μεταφορές</c:v>
                </c:pt>
                <c:pt idx="3">
                  <c:v>Ενέργεια</c:v>
                </c:pt>
                <c:pt idx="4">
                  <c:v>Διοικητικές υπηρεσίες</c:v>
                </c:pt>
                <c:pt idx="5">
                  <c:v>Γεωργία</c:v>
                </c:pt>
                <c:pt idx="6">
                  <c:v>Τρόφιμα-Ποτά</c:v>
                </c:pt>
                <c:pt idx="7">
                  <c:v>Λιανικό εμπόριο</c:v>
                </c:pt>
                <c:pt idx="8">
                  <c:v>Τηλεπικοινωνίες</c:v>
                </c:pt>
                <c:pt idx="9">
                  <c:v>Νομικά-Λογιστικά </c:v>
                </c:pt>
                <c:pt idx="10">
                  <c:v>Τράπεζες</c:v>
                </c:pt>
                <c:pt idx="11">
                  <c:v>Χονδρικό εμπόριο</c:v>
                </c:pt>
                <c:pt idx="12">
                  <c:v>Ξενοδοχεία-εστίαση</c:v>
                </c:pt>
                <c:pt idx="13">
                  <c:v>Φάρμακα</c:v>
                </c:pt>
                <c:pt idx="14">
                  <c:v>Ακίνητη περιουσία</c:v>
                </c:pt>
              </c:strCache>
            </c:strRef>
          </c:cat>
          <c:val>
            <c:numRef>
              <c:f>figures!$K$102:$K$116</c:f>
              <c:numCache>
                <c:formatCode>#,##0</c:formatCode>
                <c:ptCount val="15"/>
                <c:pt idx="0">
                  <c:v>90.519243291568671</c:v>
                </c:pt>
                <c:pt idx="1">
                  <c:v>91.46600423184104</c:v>
                </c:pt>
                <c:pt idx="2">
                  <c:v>97.229537543306932</c:v>
                </c:pt>
                <c:pt idx="3">
                  <c:v>124.60240146581863</c:v>
                </c:pt>
                <c:pt idx="4">
                  <c:v>133.44566758294113</c:v>
                </c:pt>
                <c:pt idx="5">
                  <c:v>147.41153217675495</c:v>
                </c:pt>
                <c:pt idx="6">
                  <c:v>151.55210485291605</c:v>
                </c:pt>
                <c:pt idx="7">
                  <c:v>154.479274983746</c:v>
                </c:pt>
                <c:pt idx="8">
                  <c:v>174.52969362004643</c:v>
                </c:pt>
                <c:pt idx="9">
                  <c:v>268.11586141512015</c:v>
                </c:pt>
                <c:pt idx="10">
                  <c:v>270.50897293475123</c:v>
                </c:pt>
                <c:pt idx="11">
                  <c:v>281.44819660792234</c:v>
                </c:pt>
                <c:pt idx="12">
                  <c:v>444.1580152061893</c:v>
                </c:pt>
                <c:pt idx="13">
                  <c:v>572.29863189172056</c:v>
                </c:pt>
                <c:pt idx="14">
                  <c:v>1217.9522708786071</c:v>
                </c:pt>
              </c:numCache>
            </c:numRef>
          </c:val>
          <c:extLst xmlns:c16r2="http://schemas.microsoft.com/office/drawing/2015/06/chart">
            <c:ext xmlns:c16="http://schemas.microsoft.com/office/drawing/2014/chart" uri="{C3380CC4-5D6E-409C-BE32-E72D297353CC}">
              <c16:uniqueId val="{00000000-E1E6-4E23-BFB8-810ECCC32B18}"/>
            </c:ext>
          </c:extLst>
        </c:ser>
        <c:dLbls>
          <c:showLegendKey val="0"/>
          <c:showVal val="0"/>
          <c:showCatName val="0"/>
          <c:showSerName val="0"/>
          <c:showPercent val="0"/>
          <c:showBubbleSize val="0"/>
        </c:dLbls>
        <c:gapWidth val="30"/>
        <c:axId val="235968064"/>
        <c:axId val="235969184"/>
      </c:barChart>
      <c:catAx>
        <c:axId val="235968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400"/>
            </a:pPr>
            <a:endParaRPr lang="el-GR"/>
          </a:p>
        </c:txPr>
        <c:crossAx val="235969184"/>
        <c:crosses val="autoZero"/>
        <c:auto val="1"/>
        <c:lblAlgn val="ctr"/>
        <c:lblOffset val="100"/>
        <c:noMultiLvlLbl val="0"/>
      </c:catAx>
      <c:valAx>
        <c:axId val="235969184"/>
        <c:scaling>
          <c:orientation val="minMax"/>
        </c:scaling>
        <c:delete val="0"/>
        <c:axPos val="b"/>
        <c:majorGridlines>
          <c:spPr>
            <a:ln w="3175" cap="flat" cmpd="sng" algn="ctr">
              <a:solidFill>
                <a:schemeClr val="bg1">
                  <a:lumMod val="85000"/>
                </a:schemeClr>
              </a:solidFill>
              <a:prstDash val="sysDot"/>
              <a:round/>
            </a:ln>
            <a:effectLst/>
          </c:spPr>
        </c:majorGridlines>
        <c:title>
          <c:tx>
            <c:rich>
              <a:bodyPr rot="0" vert="horz"/>
              <a:lstStyle/>
              <a:p>
                <a:pPr>
                  <a:defRPr/>
                </a:pPr>
                <a:r>
                  <a:rPr lang="el-GR"/>
                  <a:t>εκατ. €</a:t>
                </a:r>
                <a:endParaRPr lang="en-US"/>
              </a:p>
            </c:rich>
          </c:tx>
          <c:layout>
            <c:manualLayout>
              <c:xMode val="edge"/>
              <c:yMode val="edge"/>
              <c:x val="0.95902566055487726"/>
              <c:y val="0.96810556393994762"/>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23596806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Κλάδοι με μεγαλύτερη συνολική επίδραση σε όρους απασχόλησης από τη δραστηριότητα του κλάδου φαρμάκου</a:t>
            </a:r>
            <a:endParaRPr lang="en-US"/>
          </a:p>
        </c:rich>
      </c:tx>
      <c:layout>
        <c:manualLayout>
          <c:xMode val="edge"/>
          <c:yMode val="edge"/>
          <c:x val="0.1292430008748906"/>
          <c:y val="0"/>
        </c:manualLayout>
      </c:layout>
      <c:overlay val="0"/>
      <c:spPr>
        <a:noFill/>
        <a:ln>
          <a:noFill/>
        </a:ln>
        <a:effectLst/>
      </c:spPr>
    </c:title>
    <c:autoTitleDeleted val="0"/>
    <c:plotArea>
      <c:layout>
        <c:manualLayout>
          <c:layoutTarget val="inner"/>
          <c:xMode val="edge"/>
          <c:yMode val="edge"/>
          <c:x val="0.18530990620991031"/>
          <c:y val="0.1261752589858437"/>
          <c:w val="0.792804953784922"/>
          <c:h val="0.78227632560033422"/>
        </c:manualLayout>
      </c:layout>
      <c:barChart>
        <c:barDir val="bar"/>
        <c:grouping val="clustered"/>
        <c:varyColors val="0"/>
        <c:ser>
          <c:idx val="0"/>
          <c:order val="0"/>
          <c:spPr>
            <a:solidFill>
              <a:srgbClr val="666633"/>
            </a:solidFill>
            <a:ln>
              <a:noFill/>
            </a:ln>
            <a:effectLst/>
          </c:spPr>
          <c:invertIfNegative val="0"/>
          <c:cat>
            <c:strRef>
              <c:f>figures!$K$196:$K$207</c:f>
              <c:strCache>
                <c:ptCount val="12"/>
                <c:pt idx="0">
                  <c:v>Εμπόριο οχημάτων</c:v>
                </c:pt>
                <c:pt idx="1">
                  <c:v>Υγεία </c:v>
                </c:pt>
                <c:pt idx="2">
                  <c:v>Χερσαίες μεταφορές</c:v>
                </c:pt>
                <c:pt idx="3">
                  <c:v>Εκπαίδευση</c:v>
                </c:pt>
                <c:pt idx="4">
                  <c:v>Χονδρικό εμπόριο</c:v>
                </c:pt>
                <c:pt idx="5">
                  <c:v>Τράπεζες</c:v>
                </c:pt>
                <c:pt idx="6">
                  <c:v>Τρόφιμα-Ποτά </c:v>
                </c:pt>
                <c:pt idx="7">
                  <c:v>Διοικητικές υπηρεσίες</c:v>
                </c:pt>
                <c:pt idx="8">
                  <c:v>Νομικά-Λογιστικά </c:v>
                </c:pt>
                <c:pt idx="9">
                  <c:v>Πρωτογενής τομέας</c:v>
                </c:pt>
                <c:pt idx="10">
                  <c:v>Λιανικό εμπόριο</c:v>
                </c:pt>
                <c:pt idx="11">
                  <c:v>Ξενοδοχεία-Εστίαση</c:v>
                </c:pt>
              </c:strCache>
            </c:strRef>
          </c:cat>
          <c:val>
            <c:numRef>
              <c:f>figures!$M$196:$M$207</c:f>
              <c:numCache>
                <c:formatCode>General</c:formatCode>
                <c:ptCount val="12"/>
                <c:pt idx="0">
                  <c:v>2.189986219859775</c:v>
                </c:pt>
                <c:pt idx="1">
                  <c:v>2.8135903794709911</c:v>
                </c:pt>
                <c:pt idx="2">
                  <c:v>3.0776516350300094</c:v>
                </c:pt>
                <c:pt idx="3">
                  <c:v>3.0900744906023516</c:v>
                </c:pt>
                <c:pt idx="4">
                  <c:v>3.3516270123253595</c:v>
                </c:pt>
                <c:pt idx="5">
                  <c:v>3.3963418466686517</c:v>
                </c:pt>
                <c:pt idx="6">
                  <c:v>3.5920623185275162</c:v>
                </c:pt>
                <c:pt idx="7">
                  <c:v>5.0331351713043979</c:v>
                </c:pt>
                <c:pt idx="8">
                  <c:v>9.3783916782032648</c:v>
                </c:pt>
                <c:pt idx="9">
                  <c:v>11.293132887329824</c:v>
                </c:pt>
                <c:pt idx="10">
                  <c:v>14.429132087861799</c:v>
                </c:pt>
                <c:pt idx="11">
                  <c:v>15.000322514690026</c:v>
                </c:pt>
              </c:numCache>
            </c:numRef>
          </c:val>
          <c:extLst xmlns:c16r2="http://schemas.microsoft.com/office/drawing/2015/06/chart">
            <c:ext xmlns:c16="http://schemas.microsoft.com/office/drawing/2014/chart" uri="{C3380CC4-5D6E-409C-BE32-E72D297353CC}">
              <c16:uniqueId val="{00000000-F259-421C-A054-F3B6416555D9}"/>
            </c:ext>
          </c:extLst>
        </c:ser>
        <c:dLbls>
          <c:showLegendKey val="0"/>
          <c:showVal val="0"/>
          <c:showCatName val="0"/>
          <c:showSerName val="0"/>
          <c:showPercent val="0"/>
          <c:showBubbleSize val="0"/>
        </c:dLbls>
        <c:gapWidth val="30"/>
        <c:axId val="235971424"/>
        <c:axId val="235971984"/>
      </c:barChart>
      <c:catAx>
        <c:axId val="235971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l-GR"/>
          </a:p>
        </c:txPr>
        <c:crossAx val="235971984"/>
        <c:crosses val="autoZero"/>
        <c:auto val="1"/>
        <c:lblAlgn val="ctr"/>
        <c:lblOffset val="100"/>
        <c:noMultiLvlLbl val="0"/>
      </c:catAx>
      <c:valAx>
        <c:axId val="235971984"/>
        <c:scaling>
          <c:orientation val="minMax"/>
        </c:scaling>
        <c:delete val="0"/>
        <c:axPos val="b"/>
        <c:majorGridlines>
          <c:spPr>
            <a:ln w="3175" cap="flat" cmpd="sng" algn="ctr">
              <a:solidFill>
                <a:schemeClr val="bg1">
                  <a:lumMod val="85000"/>
                </a:schemeClr>
              </a:solidFill>
              <a:prstDash val="sysDot"/>
              <a:round/>
            </a:ln>
            <a:effectLst/>
          </c:spPr>
        </c:majorGridlines>
        <c:title>
          <c:tx>
            <c:rich>
              <a:bodyPr rot="0" vert="horz"/>
              <a:lstStyle/>
              <a:p>
                <a:pPr>
                  <a:defRPr/>
                </a:pPr>
                <a:r>
                  <a:rPr lang="el-GR"/>
                  <a:t>χιλ. απασχολούμενοι</a:t>
                </a:r>
                <a:endParaRPr lang="en-US"/>
              </a:p>
            </c:rich>
          </c:tx>
          <c:layout>
            <c:manualLayout>
              <c:xMode val="edge"/>
              <c:yMode val="edge"/>
              <c:x val="0.89355618776671408"/>
              <c:y val="0.96780634642308927"/>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l-GR"/>
          </a:p>
        </c:txPr>
        <c:crossAx val="2359714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774828865080377E-2"/>
          <c:y val="7.5200312949752907E-2"/>
          <c:w val="0.90107847610322755"/>
          <c:h val="0.7835845207662433"/>
        </c:manualLayout>
      </c:layout>
      <c:areaChart>
        <c:grouping val="standard"/>
        <c:varyColors val="0"/>
        <c:ser>
          <c:idx val="1"/>
          <c:order val="1"/>
          <c:tx>
            <c:v>Ιδιωτικές καταθέσεις</c:v>
          </c:tx>
          <c:spPr>
            <a:solidFill>
              <a:schemeClr val="bg2"/>
            </a:solidFill>
          </c:spPr>
          <c:cat>
            <c:numRef>
              <c:f>banks!$A$2:$A$159</c:f>
              <c:numCache>
                <c:formatCode>mmm\-yy</c:formatCode>
                <c:ptCount val="158"/>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numCache>
            </c:numRef>
          </c:cat>
          <c:val>
            <c:numRef>
              <c:f>banks!$D$2:$D$159</c:f>
              <c:numCache>
                <c:formatCode>0.0</c:formatCode>
                <c:ptCount val="158"/>
                <c:pt idx="0">
                  <c:v>10.716859366802428</c:v>
                </c:pt>
                <c:pt idx="1">
                  <c:v>10.727640596273785</c:v>
                </c:pt>
                <c:pt idx="2">
                  <c:v>11.75734408252216</c:v>
                </c:pt>
                <c:pt idx="3">
                  <c:v>11.752999697930868</c:v>
                </c:pt>
                <c:pt idx="4">
                  <c:v>10.838509599641947</c:v>
                </c:pt>
                <c:pt idx="5">
                  <c:v>12.071277025314501</c:v>
                </c:pt>
                <c:pt idx="6">
                  <c:v>14.468786147500461</c:v>
                </c:pt>
                <c:pt idx="7">
                  <c:v>14.018509994664502</c:v>
                </c:pt>
                <c:pt idx="8">
                  <c:v>14.702867943395127</c:v>
                </c:pt>
                <c:pt idx="9">
                  <c:v>14.505008182399681</c:v>
                </c:pt>
                <c:pt idx="10">
                  <c:v>15.208879722943431</c:v>
                </c:pt>
                <c:pt idx="11">
                  <c:v>14.308801737240021</c:v>
                </c:pt>
                <c:pt idx="12">
                  <c:v>14.725439379562172</c:v>
                </c:pt>
                <c:pt idx="13">
                  <c:v>15.415224600473989</c:v>
                </c:pt>
                <c:pt idx="14">
                  <c:v>15.012259913273192</c:v>
                </c:pt>
                <c:pt idx="15">
                  <c:v>15.177321931659089</c:v>
                </c:pt>
                <c:pt idx="16">
                  <c:v>16.376967229793273</c:v>
                </c:pt>
                <c:pt idx="17">
                  <c:v>14.5277391279513</c:v>
                </c:pt>
                <c:pt idx="18">
                  <c:v>12.503143927811363</c:v>
                </c:pt>
                <c:pt idx="19">
                  <c:v>13.839887864830816</c:v>
                </c:pt>
                <c:pt idx="20">
                  <c:v>14.997260352739522</c:v>
                </c:pt>
                <c:pt idx="21">
                  <c:v>15.841690787048396</c:v>
                </c:pt>
                <c:pt idx="22">
                  <c:v>14.3193849854484</c:v>
                </c:pt>
                <c:pt idx="23">
                  <c:v>13.316438807410169</c:v>
                </c:pt>
                <c:pt idx="24">
                  <c:v>13.539140765214167</c:v>
                </c:pt>
                <c:pt idx="25">
                  <c:v>13.059925965620106</c:v>
                </c:pt>
                <c:pt idx="26">
                  <c:v>12.116878920597278</c:v>
                </c:pt>
                <c:pt idx="27">
                  <c:v>12.845390787174901</c:v>
                </c:pt>
                <c:pt idx="28">
                  <c:v>11.2094982673516</c:v>
                </c:pt>
                <c:pt idx="29">
                  <c:v>11.310492274150146</c:v>
                </c:pt>
                <c:pt idx="30">
                  <c:v>9.6215378173345467</c:v>
                </c:pt>
                <c:pt idx="31">
                  <c:v>9.3501778287137114</c:v>
                </c:pt>
                <c:pt idx="32">
                  <c:v>8.4720841715718027</c:v>
                </c:pt>
                <c:pt idx="33">
                  <c:v>6.9470614019609771</c:v>
                </c:pt>
                <c:pt idx="34">
                  <c:v>6.1611911446278578</c:v>
                </c:pt>
                <c:pt idx="35">
                  <c:v>4.9147793009088279</c:v>
                </c:pt>
                <c:pt idx="36">
                  <c:v>3.0831584228980349</c:v>
                </c:pt>
                <c:pt idx="37">
                  <c:v>1.0494883976595573</c:v>
                </c:pt>
                <c:pt idx="38">
                  <c:v>-0.81765077114440243</c:v>
                </c:pt>
                <c:pt idx="39">
                  <c:v>-4.6276351696739679</c:v>
                </c:pt>
                <c:pt idx="40">
                  <c:v>-6.0457775231335695</c:v>
                </c:pt>
                <c:pt idx="41">
                  <c:v>-9.6105140388065902</c:v>
                </c:pt>
                <c:pt idx="42">
                  <c:v>-9.8857727435031553</c:v>
                </c:pt>
                <c:pt idx="43">
                  <c:v>-10.535889704500024</c:v>
                </c:pt>
                <c:pt idx="44">
                  <c:v>-10.766174988728242</c:v>
                </c:pt>
                <c:pt idx="45">
                  <c:v>-10.520899619701122</c:v>
                </c:pt>
                <c:pt idx="46">
                  <c:v>-11.576874019358796</c:v>
                </c:pt>
                <c:pt idx="47">
                  <c:v>-12.391271700616047</c:v>
                </c:pt>
                <c:pt idx="48">
                  <c:v>-12.007373491444453</c:v>
                </c:pt>
                <c:pt idx="49">
                  <c:v>-11.585563556501597</c:v>
                </c:pt>
                <c:pt idx="50">
                  <c:v>-12.251735329522763</c:v>
                </c:pt>
                <c:pt idx="51">
                  <c:v>-10.996874860435609</c:v>
                </c:pt>
                <c:pt idx="52">
                  <c:v>-11.771532033357852</c:v>
                </c:pt>
                <c:pt idx="53">
                  <c:v>-12.020704681391164</c:v>
                </c:pt>
                <c:pt idx="54">
                  <c:v>-11.282159445085368</c:v>
                </c:pt>
                <c:pt idx="55">
                  <c:v>-10.596743958019909</c:v>
                </c:pt>
                <c:pt idx="56">
                  <c:v>-14.063146602714626</c:v>
                </c:pt>
                <c:pt idx="57">
                  <c:v>-16.576803665599325</c:v>
                </c:pt>
                <c:pt idx="58">
                  <c:v>-17.104631742060299</c:v>
                </c:pt>
                <c:pt idx="59">
                  <c:v>-17.007825875322983</c:v>
                </c:pt>
                <c:pt idx="60">
                  <c:v>-18.084006497852751</c:v>
                </c:pt>
                <c:pt idx="61">
                  <c:v>-19.314361160407419</c:v>
                </c:pt>
                <c:pt idx="62">
                  <c:v>-17.402424713295737</c:v>
                </c:pt>
                <c:pt idx="63">
                  <c:v>-16.608219552904067</c:v>
                </c:pt>
                <c:pt idx="64">
                  <c:v>-19.057785773365271</c:v>
                </c:pt>
                <c:pt idx="65">
                  <c:v>-21.033493179248467</c:v>
                </c:pt>
                <c:pt idx="66">
                  <c:v>-18.85896208378373</c:v>
                </c:pt>
                <c:pt idx="67">
                  <c:v>-19.684586257420079</c:v>
                </c:pt>
                <c:pt idx="68">
                  <c:v>-16.209183108215548</c:v>
                </c:pt>
                <c:pt idx="69">
                  <c:v>-12.675153328239666</c:v>
                </c:pt>
                <c:pt idx="70">
                  <c:v>-10.187475515903527</c:v>
                </c:pt>
                <c:pt idx="71">
                  <c:v>-7.3231889817903602</c:v>
                </c:pt>
                <c:pt idx="72">
                  <c:v>-4.5713630169858837</c:v>
                </c:pt>
                <c:pt idx="73">
                  <c:v>-0.36940711326809117</c:v>
                </c:pt>
                <c:pt idx="74">
                  <c:v>-1.1596913216874827</c:v>
                </c:pt>
                <c:pt idx="75">
                  <c:v>-2.1942799444479699</c:v>
                </c:pt>
                <c:pt idx="76">
                  <c:v>4.1899672531095877</c:v>
                </c:pt>
                <c:pt idx="77">
                  <c:v>8.3618742442066694</c:v>
                </c:pt>
                <c:pt idx="78">
                  <c:v>6.0981387330510533</c:v>
                </c:pt>
                <c:pt idx="79">
                  <c:v>6.1369553115252424</c:v>
                </c:pt>
                <c:pt idx="80">
                  <c:v>4.8877992240720491</c:v>
                </c:pt>
                <c:pt idx="81">
                  <c:v>3.8118834475011196</c:v>
                </c:pt>
                <c:pt idx="82">
                  <c:v>3.6159996639733314</c:v>
                </c:pt>
                <c:pt idx="83">
                  <c:v>1.3862240635931873</c:v>
                </c:pt>
                <c:pt idx="84">
                  <c:v>7.08305306536826E-3</c:v>
                </c:pt>
                <c:pt idx="85">
                  <c:v>-1.8268338921503782</c:v>
                </c:pt>
                <c:pt idx="86">
                  <c:v>-1.4863215687500138</c:v>
                </c:pt>
                <c:pt idx="87">
                  <c:v>-0.27530042192783638</c:v>
                </c:pt>
                <c:pt idx="88">
                  <c:v>-0.57231973154012683</c:v>
                </c:pt>
                <c:pt idx="89">
                  <c:v>0.43098590510045531</c:v>
                </c:pt>
                <c:pt idx="90">
                  <c:v>0.52347489307842576</c:v>
                </c:pt>
                <c:pt idx="91">
                  <c:v>1.2049332139926396</c:v>
                </c:pt>
                <c:pt idx="92">
                  <c:v>1.7313968772476502</c:v>
                </c:pt>
                <c:pt idx="93">
                  <c:v>1.990070467936897</c:v>
                </c:pt>
                <c:pt idx="94">
                  <c:v>1.5991672724690396</c:v>
                </c:pt>
                <c:pt idx="95">
                  <c:v>-2.435706859550693</c:v>
                </c:pt>
                <c:pt idx="96">
                  <c:v>-8.9241704604685328</c:v>
                </c:pt>
                <c:pt idx="97">
                  <c:v>-13.509219121194405</c:v>
                </c:pt>
                <c:pt idx="98">
                  <c:v>-15.121127952402343</c:v>
                </c:pt>
                <c:pt idx="99">
                  <c:v>-18.226398075815535</c:v>
                </c:pt>
                <c:pt idx="100">
                  <c:v>-20.875933753025929</c:v>
                </c:pt>
                <c:pt idx="101">
                  <c:v>-25.980699941290215</c:v>
                </c:pt>
                <c:pt idx="102">
                  <c:v>-26.872544252267062</c:v>
                </c:pt>
                <c:pt idx="103">
                  <c:v>-26.977551103904201</c:v>
                </c:pt>
                <c:pt idx="104">
                  <c:v>-26.624914458382442</c:v>
                </c:pt>
                <c:pt idx="105">
                  <c:v>-26.939026747258232</c:v>
                </c:pt>
                <c:pt idx="106">
                  <c:v>-27.073759634635181</c:v>
                </c:pt>
                <c:pt idx="107">
                  <c:v>-23.477278100166966</c:v>
                </c:pt>
                <c:pt idx="108">
                  <c:v>-17.536786196982728</c:v>
                </c:pt>
                <c:pt idx="109">
                  <c:v>-13.437591402164323</c:v>
                </c:pt>
                <c:pt idx="110">
                  <c:v>-12.003349942633063</c:v>
                </c:pt>
                <c:pt idx="111">
                  <c:v>-9.0025240402385318</c:v>
                </c:pt>
                <c:pt idx="112">
                  <c:v>-6.1460898024117769</c:v>
                </c:pt>
                <c:pt idx="113">
                  <c:v>0.54059331431486113</c:v>
                </c:pt>
                <c:pt idx="114">
                  <c:v>1.6694284702587971</c:v>
                </c:pt>
                <c:pt idx="115">
                  <c:v>2.389595023620529</c:v>
                </c:pt>
                <c:pt idx="116">
                  <c:v>1.6065130044712543</c:v>
                </c:pt>
                <c:pt idx="117">
                  <c:v>3.0151641148507111</c:v>
                </c:pt>
                <c:pt idx="118">
                  <c:v>3.3520380893637278</c:v>
                </c:pt>
                <c:pt idx="119">
                  <c:v>3.4009372735016385</c:v>
                </c:pt>
                <c:pt idx="120">
                  <c:v>3.0923309190397856</c:v>
                </c:pt>
                <c:pt idx="121">
                  <c:v>2.9406203075924444</c:v>
                </c:pt>
                <c:pt idx="122">
                  <c:v>3.1292131777941634</c:v>
                </c:pt>
                <c:pt idx="123">
                  <c:v>3.0645391108018032</c:v>
                </c:pt>
                <c:pt idx="124">
                  <c:v>3.4320876027389149</c:v>
                </c:pt>
                <c:pt idx="125">
                  <c:v>3.427495523506447</c:v>
                </c:pt>
                <c:pt idx="126">
                  <c:v>4.3137728086202936</c:v>
                </c:pt>
                <c:pt idx="127">
                  <c:v>4.3332098578113136</c:v>
                </c:pt>
                <c:pt idx="128">
                  <c:v>4.6165656717467325</c:v>
                </c:pt>
                <c:pt idx="129">
                  <c:v>4.5911998624094714</c:v>
                </c:pt>
                <c:pt idx="130">
                  <c:v>4.7949456296051105</c:v>
                </c:pt>
                <c:pt idx="131">
                  <c:v>4.7198664806279353</c:v>
                </c:pt>
                <c:pt idx="132">
                  <c:v>4.8953119282990061</c:v>
                </c:pt>
                <c:pt idx="133">
                  <c:v>5.6018458145370014</c:v>
                </c:pt>
                <c:pt idx="134">
                  <c:v>6.3160615690217803</c:v>
                </c:pt>
                <c:pt idx="135">
                  <c:v>7.1808381389563998</c:v>
                </c:pt>
                <c:pt idx="136">
                  <c:v>7.3908571598089017</c:v>
                </c:pt>
                <c:pt idx="137">
                  <c:v>7.5467869043741507</c:v>
                </c:pt>
                <c:pt idx="138">
                  <c:v>7.4234193931071983</c:v>
                </c:pt>
                <c:pt idx="139">
                  <c:v>7.2507605704319342</c:v>
                </c:pt>
                <c:pt idx="140">
                  <c:v>7.3735868437840999</c:v>
                </c:pt>
                <c:pt idx="141">
                  <c:v>6.1898850915833954</c:v>
                </c:pt>
                <c:pt idx="142">
                  <c:v>5.8952227758341902</c:v>
                </c:pt>
                <c:pt idx="143">
                  <c:v>6.2595911699477451</c:v>
                </c:pt>
                <c:pt idx="144">
                  <c:v>6.2219585556907244</c:v>
                </c:pt>
                <c:pt idx="145">
                  <c:v>5.5363404599294359</c:v>
                </c:pt>
                <c:pt idx="146">
                  <c:v>5.5449999768161531</c:v>
                </c:pt>
                <c:pt idx="147">
                  <c:v>6.0318825081583132</c:v>
                </c:pt>
                <c:pt idx="148">
                  <c:v>5.70187920113153</c:v>
                </c:pt>
                <c:pt idx="149">
                  <c:v>5.9572993519330906</c:v>
                </c:pt>
                <c:pt idx="150">
                  <c:v>6.5082258442479333</c:v>
                </c:pt>
                <c:pt idx="151">
                  <c:v>6.2302749036534779</c:v>
                </c:pt>
                <c:pt idx="152">
                  <c:v>5.7873208024150955</c:v>
                </c:pt>
                <c:pt idx="153">
                  <c:v>6.5482850213593204</c:v>
                </c:pt>
                <c:pt idx="154">
                  <c:v>6.4770844193290404</c:v>
                </c:pt>
                <c:pt idx="155">
                  <c:v>6.6978168620945162</c:v>
                </c:pt>
                <c:pt idx="156">
                  <c:v>6.3123905738550175</c:v>
                </c:pt>
                <c:pt idx="157">
                  <c:v>7.7432247857571106</c:v>
                </c:pt>
              </c:numCache>
            </c:numRef>
          </c:val>
          <c:extLst xmlns:c16r2="http://schemas.microsoft.com/office/drawing/2015/06/chart">
            <c:ext xmlns:c16="http://schemas.microsoft.com/office/drawing/2014/chart" uri="{C3380CC4-5D6E-409C-BE32-E72D297353CC}">
              <c16:uniqueId val="{00000000-AE75-4660-8D1A-0E2376B037A2}"/>
            </c:ext>
          </c:extLst>
        </c:ser>
        <c:dLbls>
          <c:showLegendKey val="0"/>
          <c:showVal val="0"/>
          <c:showCatName val="0"/>
          <c:showSerName val="0"/>
          <c:showPercent val="0"/>
          <c:showBubbleSize val="0"/>
        </c:dLbls>
        <c:axId val="167415024"/>
        <c:axId val="167415584"/>
      </c:areaChart>
      <c:lineChart>
        <c:grouping val="standard"/>
        <c:varyColors val="0"/>
        <c:ser>
          <c:idx val="0"/>
          <c:order val="0"/>
          <c:tx>
            <c:v>Χρηματοδότηση Μη Χρηματοπιστωτικών Εταιρειών</c:v>
          </c:tx>
          <c:spPr>
            <a:ln w="28575" cap="rnd">
              <a:solidFill>
                <a:schemeClr val="accent1"/>
              </a:solidFill>
              <a:round/>
            </a:ln>
            <a:effectLst/>
          </c:spPr>
          <c:marker>
            <c:symbol val="none"/>
          </c:marker>
          <c:cat>
            <c:numRef>
              <c:f>banks!$A$2:$A$159</c:f>
              <c:numCache>
                <c:formatCode>mmm\-yy</c:formatCode>
                <c:ptCount val="158"/>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numCache>
            </c:numRef>
          </c:cat>
          <c:val>
            <c:numRef>
              <c:f>banks!$C$2:$C$159</c:f>
              <c:numCache>
                <c:formatCode>0.0</c:formatCode>
                <c:ptCount val="158"/>
                <c:pt idx="0">
                  <c:v>15.306847272161145</c:v>
                </c:pt>
                <c:pt idx="1">
                  <c:v>16.292815129905371</c:v>
                </c:pt>
                <c:pt idx="2">
                  <c:v>16.402153292120488</c:v>
                </c:pt>
                <c:pt idx="3">
                  <c:v>14.80370401573289</c:v>
                </c:pt>
                <c:pt idx="4">
                  <c:v>15.61705629596629</c:v>
                </c:pt>
                <c:pt idx="5">
                  <c:v>18.661987835249626</c:v>
                </c:pt>
                <c:pt idx="6">
                  <c:v>18.521667155414708</c:v>
                </c:pt>
                <c:pt idx="7">
                  <c:v>19.701454015355651</c:v>
                </c:pt>
                <c:pt idx="8">
                  <c:v>19.289023568873613</c:v>
                </c:pt>
                <c:pt idx="9">
                  <c:v>20.427619115200361</c:v>
                </c:pt>
                <c:pt idx="10">
                  <c:v>21.720736419549127</c:v>
                </c:pt>
                <c:pt idx="11">
                  <c:v>21.411541211981007</c:v>
                </c:pt>
                <c:pt idx="12">
                  <c:v>24.164123796206255</c:v>
                </c:pt>
                <c:pt idx="13">
                  <c:v>24.559110534313987</c:v>
                </c:pt>
                <c:pt idx="14">
                  <c:v>24.604614292595713</c:v>
                </c:pt>
                <c:pt idx="15">
                  <c:v>25.30052579242118</c:v>
                </c:pt>
                <c:pt idx="16">
                  <c:v>26.347047238395259</c:v>
                </c:pt>
                <c:pt idx="17">
                  <c:v>23.258392310191407</c:v>
                </c:pt>
                <c:pt idx="18">
                  <c:v>23.817117529985079</c:v>
                </c:pt>
                <c:pt idx="19">
                  <c:v>24.988268117312586</c:v>
                </c:pt>
                <c:pt idx="20">
                  <c:v>24.520962308291523</c:v>
                </c:pt>
                <c:pt idx="21">
                  <c:v>24.871818778369953</c:v>
                </c:pt>
                <c:pt idx="22">
                  <c:v>23.686778279599359</c:v>
                </c:pt>
                <c:pt idx="23">
                  <c:v>21.383830841899886</c:v>
                </c:pt>
                <c:pt idx="24">
                  <c:v>20.667197241154032</c:v>
                </c:pt>
                <c:pt idx="25">
                  <c:v>18.579210190621531</c:v>
                </c:pt>
                <c:pt idx="26">
                  <c:v>15.157018539868181</c:v>
                </c:pt>
                <c:pt idx="27">
                  <c:v>14.691130095093277</c:v>
                </c:pt>
                <c:pt idx="28">
                  <c:v>12.666790387640384</c:v>
                </c:pt>
                <c:pt idx="29">
                  <c:v>9.91933525255814</c:v>
                </c:pt>
                <c:pt idx="30">
                  <c:v>9.3603524297883354</c:v>
                </c:pt>
                <c:pt idx="31">
                  <c:v>7.419902622244952</c:v>
                </c:pt>
                <c:pt idx="32">
                  <c:v>6.5242658116025529</c:v>
                </c:pt>
                <c:pt idx="33">
                  <c:v>5.5660475746461699</c:v>
                </c:pt>
                <c:pt idx="34">
                  <c:v>4.8295555555720027</c:v>
                </c:pt>
                <c:pt idx="35">
                  <c:v>4.9670117355168308</c:v>
                </c:pt>
                <c:pt idx="36">
                  <c:v>4.3331650133700386</c:v>
                </c:pt>
                <c:pt idx="37">
                  <c:v>4.0751308356017306</c:v>
                </c:pt>
                <c:pt idx="38">
                  <c:v>3.9144249338897668</c:v>
                </c:pt>
                <c:pt idx="39">
                  <c:v>3.1409710472489922</c:v>
                </c:pt>
                <c:pt idx="40">
                  <c:v>2.9584372944532054</c:v>
                </c:pt>
                <c:pt idx="41">
                  <c:v>3.9805145073087425</c:v>
                </c:pt>
                <c:pt idx="42">
                  <c:v>3.1114053222211981</c:v>
                </c:pt>
                <c:pt idx="43">
                  <c:v>2.2137031197060431</c:v>
                </c:pt>
                <c:pt idx="44">
                  <c:v>2.3074258167062554</c:v>
                </c:pt>
                <c:pt idx="45">
                  <c:v>2.1021538573671243</c:v>
                </c:pt>
                <c:pt idx="46">
                  <c:v>1.6827336883761157</c:v>
                </c:pt>
                <c:pt idx="47">
                  <c:v>0.78328483959039541</c:v>
                </c:pt>
                <c:pt idx="48">
                  <c:v>0.70253277328090846</c:v>
                </c:pt>
                <c:pt idx="49">
                  <c:v>0.95043423506374747</c:v>
                </c:pt>
                <c:pt idx="50">
                  <c:v>0.98297931798071903</c:v>
                </c:pt>
                <c:pt idx="51">
                  <c:v>1.6056040825009184</c:v>
                </c:pt>
                <c:pt idx="52">
                  <c:v>0.71322873576968471</c:v>
                </c:pt>
                <c:pt idx="53">
                  <c:v>-0.34016771473285273</c:v>
                </c:pt>
                <c:pt idx="54">
                  <c:v>0.73915253818865378</c:v>
                </c:pt>
                <c:pt idx="55">
                  <c:v>0.11924241663024858</c:v>
                </c:pt>
                <c:pt idx="56">
                  <c:v>-0.67078415836261696</c:v>
                </c:pt>
                <c:pt idx="57">
                  <c:v>-0.8637160055943045</c:v>
                </c:pt>
                <c:pt idx="58">
                  <c:v>-1.0379180426214174</c:v>
                </c:pt>
                <c:pt idx="59">
                  <c:v>-1.7866740695345238</c:v>
                </c:pt>
                <c:pt idx="60">
                  <c:v>-2.6407183772774117</c:v>
                </c:pt>
                <c:pt idx="61">
                  <c:v>-3.2772456670659209</c:v>
                </c:pt>
                <c:pt idx="62">
                  <c:v>-3.2525889647183446</c:v>
                </c:pt>
                <c:pt idx="63">
                  <c:v>-4.3863079103690898</c:v>
                </c:pt>
                <c:pt idx="64">
                  <c:v>-4.2660434480516392</c:v>
                </c:pt>
                <c:pt idx="65">
                  <c:v>-3.9206827188890583</c:v>
                </c:pt>
                <c:pt idx="66">
                  <c:v>-5.1463267194384708</c:v>
                </c:pt>
                <c:pt idx="67">
                  <c:v>-4.6243250238806946</c:v>
                </c:pt>
                <c:pt idx="68">
                  <c:v>-4.5824774870143203</c:v>
                </c:pt>
                <c:pt idx="69">
                  <c:v>-4.4098545586119551</c:v>
                </c:pt>
                <c:pt idx="70">
                  <c:v>-4.1472836342402442</c:v>
                </c:pt>
                <c:pt idx="71">
                  <c:v>-3.3174705951291337</c:v>
                </c:pt>
                <c:pt idx="72">
                  <c:v>-2.6195078741676712</c:v>
                </c:pt>
                <c:pt idx="73">
                  <c:v>-2.7813750690347443</c:v>
                </c:pt>
                <c:pt idx="74">
                  <c:v>-2.8264735144026831</c:v>
                </c:pt>
                <c:pt idx="75">
                  <c:v>-2.9509647132820747</c:v>
                </c:pt>
                <c:pt idx="76">
                  <c:v>-3.4367384783097288</c:v>
                </c:pt>
                <c:pt idx="77">
                  <c:v>-4.1974855954514299</c:v>
                </c:pt>
                <c:pt idx="78">
                  <c:v>-3.9363432323171104</c:v>
                </c:pt>
                <c:pt idx="79">
                  <c:v>-3.9490375292456115</c:v>
                </c:pt>
                <c:pt idx="80">
                  <c:v>-4.0887795463816285</c:v>
                </c:pt>
                <c:pt idx="81">
                  <c:v>-4.522640313671471</c:v>
                </c:pt>
                <c:pt idx="82">
                  <c:v>-4.5945413377822586</c:v>
                </c:pt>
                <c:pt idx="83">
                  <c:v>-4.9598040994093724</c:v>
                </c:pt>
                <c:pt idx="84">
                  <c:v>-5.3138870057624192</c:v>
                </c:pt>
                <c:pt idx="85">
                  <c:v>-5.1015053928315153</c:v>
                </c:pt>
                <c:pt idx="86">
                  <c:v>-5.102969278423215</c:v>
                </c:pt>
                <c:pt idx="87">
                  <c:v>-4.6158124620430936</c:v>
                </c:pt>
                <c:pt idx="88">
                  <c:v>-4.4263805116373494</c:v>
                </c:pt>
                <c:pt idx="89">
                  <c:v>-4.7113966061860575</c:v>
                </c:pt>
                <c:pt idx="90">
                  <c:v>-4.7678096610620884</c:v>
                </c:pt>
                <c:pt idx="91">
                  <c:v>-4.4487645018470054</c:v>
                </c:pt>
                <c:pt idx="92">
                  <c:v>-4.4924738757115357</c:v>
                </c:pt>
                <c:pt idx="93">
                  <c:v>-3.5162660883390484</c:v>
                </c:pt>
                <c:pt idx="94">
                  <c:v>-3.2525811013755908</c:v>
                </c:pt>
                <c:pt idx="95">
                  <c:v>-3.3102185721426673</c:v>
                </c:pt>
                <c:pt idx="96">
                  <c:v>-2.7491493034803516</c:v>
                </c:pt>
                <c:pt idx="97">
                  <c:v>-2.4471384308932582</c:v>
                </c:pt>
                <c:pt idx="98">
                  <c:v>-2.5591778763687305</c:v>
                </c:pt>
                <c:pt idx="99">
                  <c:v>-2.1914049360607599</c:v>
                </c:pt>
                <c:pt idx="100">
                  <c:v>-1.3987731205500173</c:v>
                </c:pt>
                <c:pt idx="101">
                  <c:v>-0.6584749521893456</c:v>
                </c:pt>
                <c:pt idx="102">
                  <c:v>-1.0540990431873491</c:v>
                </c:pt>
                <c:pt idx="103">
                  <c:v>-1.3732864214031466</c:v>
                </c:pt>
                <c:pt idx="104">
                  <c:v>-1.228644267053099</c:v>
                </c:pt>
                <c:pt idx="105">
                  <c:v>-1.5744656846209011</c:v>
                </c:pt>
                <c:pt idx="106">
                  <c:v>-1.7566068157283077</c:v>
                </c:pt>
                <c:pt idx="107">
                  <c:v>-1.1915451390084346</c:v>
                </c:pt>
                <c:pt idx="108">
                  <c:v>-1.6018871516288689</c:v>
                </c:pt>
                <c:pt idx="109">
                  <c:v>-1.607214320613934</c:v>
                </c:pt>
                <c:pt idx="110">
                  <c:v>-0.86578175921705192</c:v>
                </c:pt>
                <c:pt idx="111">
                  <c:v>-0.59887483651702367</c:v>
                </c:pt>
                <c:pt idx="112">
                  <c:v>-0.65510832825552068</c:v>
                </c:pt>
                <c:pt idx="113">
                  <c:v>-0.68082252646271046</c:v>
                </c:pt>
                <c:pt idx="114">
                  <c:v>-1.9426232403460027E-2</c:v>
                </c:pt>
                <c:pt idx="115">
                  <c:v>-0.13954657881855451</c:v>
                </c:pt>
                <c:pt idx="116">
                  <c:v>-0.18135047558245121</c:v>
                </c:pt>
                <c:pt idx="117">
                  <c:v>-3.3034623982862173E-2</c:v>
                </c:pt>
                <c:pt idx="118">
                  <c:v>0.39305295593344003</c:v>
                </c:pt>
                <c:pt idx="119">
                  <c:v>-3.756944239565365E-2</c:v>
                </c:pt>
                <c:pt idx="120">
                  <c:v>-0.52894751851448263</c:v>
                </c:pt>
                <c:pt idx="121">
                  <c:v>-0.44915033780718411</c:v>
                </c:pt>
                <c:pt idx="122">
                  <c:v>-0.19485213779371416</c:v>
                </c:pt>
                <c:pt idx="123">
                  <c:v>0.49343988626597651</c:v>
                </c:pt>
                <c:pt idx="124">
                  <c:v>0.38267596273399618</c:v>
                </c:pt>
                <c:pt idx="125">
                  <c:v>-0.18347078131232814</c:v>
                </c:pt>
                <c:pt idx="126">
                  <c:v>-0.54129899461078346</c:v>
                </c:pt>
                <c:pt idx="127">
                  <c:v>-0.17095156022910488</c:v>
                </c:pt>
                <c:pt idx="128">
                  <c:v>7.4607618494226716E-2</c:v>
                </c:pt>
                <c:pt idx="129">
                  <c:v>-4.8889764670790051E-2</c:v>
                </c:pt>
                <c:pt idx="130">
                  <c:v>3.9458737171080366E-2</c:v>
                </c:pt>
                <c:pt idx="131">
                  <c:v>0.3613407204914254</c:v>
                </c:pt>
                <c:pt idx="132">
                  <c:v>0.36580315919309614</c:v>
                </c:pt>
                <c:pt idx="133">
                  <c:v>9.2926178305243023E-2</c:v>
                </c:pt>
                <c:pt idx="134">
                  <c:v>-0.21329349826039648</c:v>
                </c:pt>
                <c:pt idx="135">
                  <c:v>-1.9144715289192211</c:v>
                </c:pt>
                <c:pt idx="136">
                  <c:v>-1.894823349240891</c:v>
                </c:pt>
                <c:pt idx="137">
                  <c:v>-0.65379117680637677</c:v>
                </c:pt>
                <c:pt idx="138">
                  <c:v>-1.0006014821055915</c:v>
                </c:pt>
                <c:pt idx="139">
                  <c:v>-0.91879622015903717</c:v>
                </c:pt>
                <c:pt idx="140">
                  <c:v>-0.31135862492307603</c:v>
                </c:pt>
                <c:pt idx="141">
                  <c:v>-0.61955061608532314</c:v>
                </c:pt>
                <c:pt idx="142">
                  <c:v>-0.6479874544554598</c:v>
                </c:pt>
                <c:pt idx="143">
                  <c:v>0.24261461092681358</c:v>
                </c:pt>
                <c:pt idx="144">
                  <c:v>0.53605144828890217</c:v>
                </c:pt>
                <c:pt idx="145">
                  <c:v>1.6537813906674341</c:v>
                </c:pt>
                <c:pt idx="146">
                  <c:v>1.6094894969388578</c:v>
                </c:pt>
                <c:pt idx="147">
                  <c:v>2.6116613490112082</c:v>
                </c:pt>
                <c:pt idx="148">
                  <c:v>2.6053552396682429</c:v>
                </c:pt>
                <c:pt idx="149">
                  <c:v>2.4601002170414885</c:v>
                </c:pt>
                <c:pt idx="150">
                  <c:v>2.936165141427034</c:v>
                </c:pt>
                <c:pt idx="151">
                  <c:v>2.9192378260939957</c:v>
                </c:pt>
                <c:pt idx="152">
                  <c:v>2.1621914701258578</c:v>
                </c:pt>
                <c:pt idx="153">
                  <c:v>2.4581022437650915</c:v>
                </c:pt>
                <c:pt idx="154">
                  <c:v>2.5108845284794747</c:v>
                </c:pt>
                <c:pt idx="155">
                  <c:v>1.7275870788862229</c:v>
                </c:pt>
                <c:pt idx="156">
                  <c:v>1.5609654152122454</c:v>
                </c:pt>
                <c:pt idx="157">
                  <c:v>1.1918950538313084</c:v>
                </c:pt>
              </c:numCache>
            </c:numRef>
          </c:val>
          <c:smooth val="0"/>
          <c:extLst xmlns:c16r2="http://schemas.microsoft.com/office/drawing/2015/06/chart">
            <c:ext xmlns:c16="http://schemas.microsoft.com/office/drawing/2014/chart" uri="{C3380CC4-5D6E-409C-BE32-E72D297353CC}">
              <c16:uniqueId val="{00000001-AE75-4660-8D1A-0E2376B037A2}"/>
            </c:ext>
          </c:extLst>
        </c:ser>
        <c:dLbls>
          <c:showLegendKey val="0"/>
          <c:showVal val="0"/>
          <c:showCatName val="0"/>
          <c:showSerName val="0"/>
          <c:showPercent val="0"/>
          <c:showBubbleSize val="0"/>
        </c:dLbls>
        <c:marker val="1"/>
        <c:smooth val="0"/>
        <c:axId val="167415024"/>
        <c:axId val="167415584"/>
      </c:lineChart>
      <c:dateAx>
        <c:axId val="167415024"/>
        <c:scaling>
          <c:orientation val="minMax"/>
          <c:min val="39114"/>
        </c:scaling>
        <c:delete val="0"/>
        <c:axPos val="b"/>
        <c:numFmt formatCode="[$-409]mmm\-yy;@" sourceLinked="0"/>
        <c:majorTickMark val="none"/>
        <c:minorTickMark val="none"/>
        <c:tickLblPos val="low"/>
        <c:spPr>
          <a:noFill/>
          <a:ln w="9525" cap="flat" cmpd="sng" algn="ctr">
            <a:solidFill>
              <a:schemeClr val="tx1">
                <a:lumMod val="15000"/>
                <a:lumOff val="85000"/>
              </a:schemeClr>
            </a:solidFill>
            <a:round/>
          </a:ln>
          <a:effectLst/>
        </c:spPr>
        <c:txPr>
          <a:bodyPr rot="-5400000" vert="horz"/>
          <a:lstStyle/>
          <a:p>
            <a:pPr>
              <a:defRPr/>
            </a:pPr>
            <a:endParaRPr lang="el-GR"/>
          </a:p>
        </c:txPr>
        <c:crossAx val="167415584"/>
        <c:crosses val="autoZero"/>
        <c:auto val="1"/>
        <c:lblOffset val="100"/>
        <c:baseTimeUnit val="months"/>
        <c:majorUnit val="12"/>
        <c:majorTimeUnit val="months"/>
      </c:dateAx>
      <c:valAx>
        <c:axId val="167415584"/>
        <c:scaling>
          <c:orientation val="minMax"/>
          <c:min val="-30"/>
        </c:scaling>
        <c:delete val="0"/>
        <c:axPos val="l"/>
        <c:majorGridlines>
          <c:spPr>
            <a:ln w="9525" cap="flat" cmpd="sng" algn="ctr">
              <a:solidFill>
                <a:schemeClr val="tx1">
                  <a:lumMod val="15000"/>
                  <a:lumOff val="85000"/>
                </a:schemeClr>
              </a:solidFill>
              <a:prstDash val="sysDot"/>
              <a:round/>
            </a:ln>
            <a:effectLst/>
          </c:spPr>
        </c:majorGridlines>
        <c:title>
          <c:tx>
            <c:rich>
              <a:bodyPr rot="-5400000" vert="horz"/>
              <a:lstStyle/>
              <a:p>
                <a:pPr>
                  <a:defRPr/>
                </a:pPr>
                <a:r>
                  <a:rPr lang="el-GR"/>
                  <a:t>`</a:t>
                </a:r>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167415024"/>
        <c:crosses val="autoZero"/>
        <c:crossBetween val="between"/>
      </c:valAx>
      <c:spPr>
        <a:noFill/>
        <a:ln w="25400">
          <a:noFill/>
        </a:ln>
      </c:spPr>
    </c:plotArea>
    <c:legend>
      <c:legendPos val="t"/>
      <c:layout>
        <c:manualLayout>
          <c:xMode val="edge"/>
          <c:yMode val="edge"/>
          <c:x val="0.20653846462036576"/>
          <c:y val="0.1118677576511658"/>
          <c:w val="0.7891797762422208"/>
          <c:h val="0.19889732403876084"/>
        </c:manualLayout>
      </c:layout>
      <c:overlay val="0"/>
    </c:legend>
    <c:plotVisOnly val="1"/>
    <c:dispBlanksAs val="gap"/>
    <c:showDLblsOverMax val="0"/>
  </c:chart>
  <c:spPr>
    <a:solidFill>
      <a:schemeClr val="bg1"/>
    </a:solidFill>
    <a:ln w="9525" cap="flat" cmpd="sng" algn="ctr">
      <a:noFill/>
      <a:round/>
    </a:ln>
    <a:effectLst/>
  </c:spPr>
  <c:txPr>
    <a:bodyPr/>
    <a:lstStyle/>
    <a:p>
      <a:pPr>
        <a:defRPr sz="1600">
          <a:solidFill>
            <a:srgbClr val="79733A"/>
          </a:solidFill>
          <a:latin typeface="Calibri" panose="020F0502020204030204" pitchFamily="34" charset="0"/>
          <a:cs typeface="Calibri" panose="020F0502020204030204" pitchFamily="34" charset="0"/>
        </a:defRPr>
      </a:pPr>
      <a:endParaRPr lang="el-GR"/>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Ισοζύγιο Γενικής Κυβέρνησης</a:t>
            </a:r>
            <a:endParaRPr lang="en-US"/>
          </a:p>
        </c:rich>
      </c:tx>
      <c:layout>
        <c:manualLayout>
          <c:xMode val="edge"/>
          <c:yMode val="edge"/>
          <c:x val="0.2639157479710752"/>
          <c:y val="1.1188811188811189E-2"/>
        </c:manualLayout>
      </c:layout>
      <c:overlay val="0"/>
      <c:spPr>
        <a:noFill/>
        <a:ln>
          <a:noFill/>
        </a:ln>
        <a:effectLst/>
      </c:spPr>
    </c:title>
    <c:autoTitleDeleted val="0"/>
    <c:plotArea>
      <c:layout>
        <c:manualLayout>
          <c:layoutTarget val="inner"/>
          <c:xMode val="edge"/>
          <c:yMode val="edge"/>
          <c:x val="7.3646940562456478E-2"/>
          <c:y val="0.11951269612817743"/>
          <c:w val="0.90029942101989646"/>
          <c:h val="0.54087197841528545"/>
        </c:manualLayout>
      </c:layout>
      <c:lineChart>
        <c:grouping val="standard"/>
        <c:varyColors val="0"/>
        <c:ser>
          <c:idx val="0"/>
          <c:order val="0"/>
          <c:tx>
            <c:strRef>
              <c:f>'[Στοιχεία για κεφάλαιο συλλογικού τόμου Πολίτη new II.xlsx]Fiscal - Primary Fiscal Balance'!$S$35</c:f>
              <c:strCache>
                <c:ptCount val="1"/>
                <c:pt idx="0">
                  <c:v>Γερμανία</c:v>
                </c:pt>
              </c:strCache>
            </c:strRef>
          </c:tx>
          <c:spPr>
            <a:ln w="28575" cap="rnd">
              <a:solidFill>
                <a:schemeClr val="accent1"/>
              </a:solidFill>
              <a:round/>
            </a:ln>
            <a:effectLst/>
          </c:spPr>
          <c:marker>
            <c:symbol val="none"/>
          </c:marker>
          <c:cat>
            <c:strRef>
              <c:f>'[Στοιχεία για κεφάλαιο συλλογικού τόμου Πολίτη new II.xlsx]Fiscal - Primary Fiscal Balance'!$R$41:$R$60</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'[Στοιχεία για κεφάλαιο συλλογικού τόμου Πολίτη new II.xlsx]Fiscal - Primary Fiscal Balance'!$S$41:$S$60</c:f>
              <c:numCache>
                <c:formatCode>General</c:formatCode>
                <c:ptCount val="20"/>
                <c:pt idx="0">
                  <c:v>-1.5846644999999999</c:v>
                </c:pt>
                <c:pt idx="1">
                  <c:v>-3.0254449000000001</c:v>
                </c:pt>
                <c:pt idx="2">
                  <c:v>-3.8749932</c:v>
                </c:pt>
                <c:pt idx="3">
                  <c:v>-3.7042011000000001</c:v>
                </c:pt>
                <c:pt idx="4">
                  <c:v>-3.3341584000000002</c:v>
                </c:pt>
                <c:pt idx="5">
                  <c:v>-3.3194366</c:v>
                </c:pt>
                <c:pt idx="6">
                  <c:v>-1.6531521</c:v>
                </c:pt>
                <c:pt idx="7">
                  <c:v>0.26088699999999998</c:v>
                </c:pt>
                <c:pt idx="8">
                  <c:v>-0.11635620000000001</c:v>
                </c:pt>
                <c:pt idx="9">
                  <c:v>-3.1505112999999998</c:v>
                </c:pt>
                <c:pt idx="10">
                  <c:v>-4.3786461000000001</c:v>
                </c:pt>
                <c:pt idx="11">
                  <c:v>-0.88139860000000003</c:v>
                </c:pt>
                <c:pt idx="12">
                  <c:v>9.325E-3</c:v>
                </c:pt>
                <c:pt idx="13">
                  <c:v>3.9980799999999997E-2</c:v>
                </c:pt>
                <c:pt idx="14">
                  <c:v>0.57955270000000003</c:v>
                </c:pt>
                <c:pt idx="15">
                  <c:v>0.94321250000000001</c:v>
                </c:pt>
                <c:pt idx="16">
                  <c:v>1.1841358</c:v>
                </c:pt>
                <c:pt idx="17">
                  <c:v>1.2417604</c:v>
                </c:pt>
                <c:pt idx="18">
                  <c:v>1.8665997000000001</c:v>
                </c:pt>
                <c:pt idx="19">
                  <c:v>1.2</c:v>
                </c:pt>
              </c:numCache>
            </c:numRef>
          </c:val>
          <c:smooth val="0"/>
          <c:extLst xmlns:c16r2="http://schemas.microsoft.com/office/drawing/2015/06/chart">
            <c:ext xmlns:c16="http://schemas.microsoft.com/office/drawing/2014/chart" uri="{C3380CC4-5D6E-409C-BE32-E72D297353CC}">
              <c16:uniqueId val="{00000000-E574-4DF7-80AB-0B9A2BB53F47}"/>
            </c:ext>
          </c:extLst>
        </c:ser>
        <c:ser>
          <c:idx val="1"/>
          <c:order val="1"/>
          <c:tx>
            <c:strRef>
              <c:f>'[Στοιχεία για κεφάλαιο συλλογικού τόμου Πολίτη new II.xlsx]Fiscal - Primary Fiscal Balance'!$T$35</c:f>
              <c:strCache>
                <c:ptCount val="1"/>
                <c:pt idx="0">
                  <c:v>Ελλάδα</c:v>
                </c:pt>
              </c:strCache>
            </c:strRef>
          </c:tx>
          <c:spPr>
            <a:ln w="28575" cap="rnd">
              <a:solidFill>
                <a:schemeClr val="accent2"/>
              </a:solidFill>
              <a:prstDash val="sysDash"/>
              <a:round/>
            </a:ln>
            <a:effectLst/>
          </c:spPr>
          <c:marker>
            <c:symbol val="none"/>
          </c:marker>
          <c:cat>
            <c:strRef>
              <c:f>'[Στοιχεία για κεφάλαιο συλλογικού τόμου Πολίτη new II.xlsx]Fiscal - Primary Fiscal Balance'!$R$41:$R$60</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'[Στοιχεία για κεφάλαιο συλλογικού τόμου Πολίτη new II.xlsx]Fiscal - Primary Fiscal Balance'!$T$41:$T$60</c:f>
              <c:numCache>
                <c:formatCode>General</c:formatCode>
                <c:ptCount val="20"/>
                <c:pt idx="0">
                  <c:v>-4.0630870999999997</c:v>
                </c:pt>
                <c:pt idx="1">
                  <c:v>-5.4660557000000001</c:v>
                </c:pt>
                <c:pt idx="2">
                  <c:v>-6.0240757</c:v>
                </c:pt>
                <c:pt idx="3">
                  <c:v>-7.8304232999999996</c:v>
                </c:pt>
                <c:pt idx="4">
                  <c:v>-8.8278798999999992</c:v>
                </c:pt>
                <c:pt idx="5">
                  <c:v>-6.1879426999999998</c:v>
                </c:pt>
                <c:pt idx="6">
                  <c:v>-5.9459774999999997</c:v>
                </c:pt>
                <c:pt idx="7">
                  <c:v>-6.7070746999999997</c:v>
                </c:pt>
                <c:pt idx="8">
                  <c:v>-10.176023900000001</c:v>
                </c:pt>
                <c:pt idx="9">
                  <c:v>-15.1477147</c:v>
                </c:pt>
                <c:pt idx="10">
                  <c:v>-11.1971144</c:v>
                </c:pt>
                <c:pt idx="11">
                  <c:v>-10.2787592</c:v>
                </c:pt>
                <c:pt idx="12">
                  <c:v>-8.8654045000000004</c:v>
                </c:pt>
                <c:pt idx="13">
                  <c:v>-13.154961</c:v>
                </c:pt>
                <c:pt idx="14">
                  <c:v>-3.5571058</c:v>
                </c:pt>
                <c:pt idx="15">
                  <c:v>-5.6149792999999999</c:v>
                </c:pt>
                <c:pt idx="16">
                  <c:v>0.48615199999999997</c:v>
                </c:pt>
                <c:pt idx="17">
                  <c:v>0.72079369999999998</c:v>
                </c:pt>
                <c:pt idx="18">
                  <c:v>0.98855530000000003</c:v>
                </c:pt>
                <c:pt idx="19">
                  <c:v>1.3</c:v>
                </c:pt>
              </c:numCache>
            </c:numRef>
          </c:val>
          <c:smooth val="0"/>
          <c:extLst xmlns:c16r2="http://schemas.microsoft.com/office/drawing/2015/06/chart">
            <c:ext xmlns:c16="http://schemas.microsoft.com/office/drawing/2014/chart" uri="{C3380CC4-5D6E-409C-BE32-E72D297353CC}">
              <c16:uniqueId val="{00000001-E574-4DF7-80AB-0B9A2BB53F47}"/>
            </c:ext>
          </c:extLst>
        </c:ser>
        <c:ser>
          <c:idx val="2"/>
          <c:order val="2"/>
          <c:tx>
            <c:strRef>
              <c:f>'[Στοιχεία για κεφάλαιο συλλογικού τόμου Πολίτη new II.xlsx]Fiscal - Primary Fiscal Balance'!$U$35</c:f>
              <c:strCache>
                <c:ptCount val="1"/>
                <c:pt idx="0">
                  <c:v>Ισπανία</c:v>
                </c:pt>
              </c:strCache>
            </c:strRef>
          </c:tx>
          <c:spPr>
            <a:ln w="28575" cap="rnd">
              <a:solidFill>
                <a:schemeClr val="accent3"/>
              </a:solidFill>
              <a:round/>
            </a:ln>
            <a:effectLst/>
          </c:spPr>
          <c:marker>
            <c:symbol val="none"/>
          </c:marker>
          <c:cat>
            <c:strRef>
              <c:f>'[Στοιχεία για κεφάλαιο συλλογικού τόμου Πολίτη new II.xlsx]Fiscal - Primary Fiscal Balance'!$R$41:$R$60</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'[Στοιχεία για κεφάλαιο συλλογικού τόμου Πολίτη new II.xlsx]Fiscal - Primary Fiscal Balance'!$U$41:$U$60</c:f>
              <c:numCache>
                <c:formatCode>General</c:formatCode>
                <c:ptCount val="20"/>
                <c:pt idx="0">
                  <c:v>-1.1607607</c:v>
                </c:pt>
                <c:pt idx="1">
                  <c:v>-0.4549261</c:v>
                </c:pt>
                <c:pt idx="2">
                  <c:v>-0.31672250000000002</c:v>
                </c:pt>
                <c:pt idx="3">
                  <c:v>-0.37506260000000002</c:v>
                </c:pt>
                <c:pt idx="4">
                  <c:v>-0.1094903</c:v>
                </c:pt>
                <c:pt idx="5">
                  <c:v>1.2315645</c:v>
                </c:pt>
                <c:pt idx="6">
                  <c:v>2.1240796</c:v>
                </c:pt>
                <c:pt idx="7">
                  <c:v>1.8862171000000001</c:v>
                </c:pt>
                <c:pt idx="8">
                  <c:v>-4.5722509999999996</c:v>
                </c:pt>
                <c:pt idx="9">
                  <c:v>-11.275919399999999</c:v>
                </c:pt>
                <c:pt idx="10">
                  <c:v>-9.5266283999999999</c:v>
                </c:pt>
                <c:pt idx="11">
                  <c:v>-9.7395755000000008</c:v>
                </c:pt>
                <c:pt idx="12">
                  <c:v>-10.7357295</c:v>
                </c:pt>
                <c:pt idx="13">
                  <c:v>-7.0359328000000003</c:v>
                </c:pt>
                <c:pt idx="14">
                  <c:v>-5.9153734</c:v>
                </c:pt>
                <c:pt idx="15">
                  <c:v>-5.1769226000000002</c:v>
                </c:pt>
                <c:pt idx="16">
                  <c:v>-4.3051963999999998</c:v>
                </c:pt>
                <c:pt idx="17">
                  <c:v>-3.0242418</c:v>
                </c:pt>
                <c:pt idx="18">
                  <c:v>-2.5366143000000001</c:v>
                </c:pt>
                <c:pt idx="19">
                  <c:v>-2.2999999999999998</c:v>
                </c:pt>
              </c:numCache>
            </c:numRef>
          </c:val>
          <c:smooth val="0"/>
          <c:extLst xmlns:c16r2="http://schemas.microsoft.com/office/drawing/2015/06/chart">
            <c:ext xmlns:c16="http://schemas.microsoft.com/office/drawing/2014/chart" uri="{C3380CC4-5D6E-409C-BE32-E72D297353CC}">
              <c16:uniqueId val="{00000002-E574-4DF7-80AB-0B9A2BB53F47}"/>
            </c:ext>
          </c:extLst>
        </c:ser>
        <c:ser>
          <c:idx val="3"/>
          <c:order val="3"/>
          <c:tx>
            <c:strRef>
              <c:f>'[Στοιχεία για κεφάλαιο συλλογικού τόμου Πολίτη new II.xlsx]Fiscal - Primary Fiscal Balance'!$V$35</c:f>
              <c:strCache>
                <c:ptCount val="1"/>
                <c:pt idx="0">
                  <c:v>Ιταλία</c:v>
                </c:pt>
              </c:strCache>
            </c:strRef>
          </c:tx>
          <c:spPr>
            <a:ln w="28575" cap="rnd">
              <a:solidFill>
                <a:schemeClr val="accent4"/>
              </a:solidFill>
              <a:round/>
            </a:ln>
            <a:effectLst/>
          </c:spPr>
          <c:marker>
            <c:symbol val="none"/>
          </c:marker>
          <c:cat>
            <c:strRef>
              <c:f>'[Στοιχεία για κεφάλαιο συλλογικού τόμου Πολίτη new II.xlsx]Fiscal - Primary Fiscal Balance'!$R$41:$R$60</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'[Στοιχεία για κεφάλαιο συλλογικού τόμου Πολίτη new II.xlsx]Fiscal - Primary Fiscal Balance'!$V$41:$V$60</c:f>
              <c:numCache>
                <c:formatCode>General</c:formatCode>
                <c:ptCount val="20"/>
                <c:pt idx="0">
                  <c:v>-2.4233337000000001</c:v>
                </c:pt>
                <c:pt idx="1">
                  <c:v>-3.1903095000000001</c:v>
                </c:pt>
                <c:pt idx="2">
                  <c:v>-2.8693016</c:v>
                </c:pt>
                <c:pt idx="3">
                  <c:v>-3.2176252000000001</c:v>
                </c:pt>
                <c:pt idx="4">
                  <c:v>-3.47885</c:v>
                </c:pt>
                <c:pt idx="5">
                  <c:v>-4.0825227000000002</c:v>
                </c:pt>
                <c:pt idx="6">
                  <c:v>-3.6165696999999999</c:v>
                </c:pt>
                <c:pt idx="7">
                  <c:v>-1.3402567999999999</c:v>
                </c:pt>
                <c:pt idx="8">
                  <c:v>-2.5639015000000001</c:v>
                </c:pt>
                <c:pt idx="9">
                  <c:v>-5.1210459999999998</c:v>
                </c:pt>
                <c:pt idx="10">
                  <c:v>-4.2397364</c:v>
                </c:pt>
                <c:pt idx="11">
                  <c:v>-3.5930124000000001</c:v>
                </c:pt>
                <c:pt idx="12">
                  <c:v>-2.9454085000000001</c:v>
                </c:pt>
                <c:pt idx="13">
                  <c:v>-2.8542529000000001</c:v>
                </c:pt>
                <c:pt idx="14">
                  <c:v>-2.9543955999999998</c:v>
                </c:pt>
                <c:pt idx="15">
                  <c:v>-2.5522018000000002</c:v>
                </c:pt>
                <c:pt idx="16">
                  <c:v>-2.4096036999999999</c:v>
                </c:pt>
                <c:pt idx="17">
                  <c:v>-2.4212226000000001</c:v>
                </c:pt>
                <c:pt idx="18">
                  <c:v>-2.1836717999999999</c:v>
                </c:pt>
                <c:pt idx="19">
                  <c:v>-2.2000000000000002</c:v>
                </c:pt>
              </c:numCache>
            </c:numRef>
          </c:val>
          <c:smooth val="0"/>
          <c:extLst xmlns:c16r2="http://schemas.microsoft.com/office/drawing/2015/06/chart">
            <c:ext xmlns:c16="http://schemas.microsoft.com/office/drawing/2014/chart" uri="{C3380CC4-5D6E-409C-BE32-E72D297353CC}">
              <c16:uniqueId val="{00000003-E574-4DF7-80AB-0B9A2BB53F47}"/>
            </c:ext>
          </c:extLst>
        </c:ser>
        <c:ser>
          <c:idx val="5"/>
          <c:order val="4"/>
          <c:tx>
            <c:strRef>
              <c:f>'[Στοιχεία για κεφάλαιο συλλογικού τόμου Πολίτη new II.xlsx]Fiscal - Primary Fiscal Balance'!$W$35</c:f>
              <c:strCache>
                <c:ptCount val="1"/>
                <c:pt idx="0">
                  <c:v>Ολλανδία</c:v>
                </c:pt>
              </c:strCache>
            </c:strRef>
          </c:tx>
          <c:spPr>
            <a:ln w="28575" cap="rnd">
              <a:solidFill>
                <a:schemeClr val="accent6"/>
              </a:solidFill>
              <a:round/>
            </a:ln>
            <a:effectLst/>
          </c:spPr>
          <c:marker>
            <c:symbol val="none"/>
          </c:marker>
          <c:cat>
            <c:strRef>
              <c:f>'[Στοιχεία για κεφάλαιο συλλογικού τόμου Πολίτη new II.xlsx]Fiscal - Primary Fiscal Balance'!$R$41:$R$60</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'[Στοιχεία για κεφάλαιο συλλογικού τόμου Πολίτη new II.xlsx]Fiscal - Primary Fiscal Balance'!$W$41:$W$60</c:f>
              <c:numCache>
                <c:formatCode>General</c:formatCode>
                <c:ptCount val="20"/>
                <c:pt idx="0">
                  <c:v>1.1654686999999999</c:v>
                </c:pt>
                <c:pt idx="1">
                  <c:v>-0.47563610000000001</c:v>
                </c:pt>
                <c:pt idx="2">
                  <c:v>-2.1291582999999998</c:v>
                </c:pt>
                <c:pt idx="3">
                  <c:v>-3.1422943999999999</c:v>
                </c:pt>
                <c:pt idx="4">
                  <c:v>-1.8252892000000001</c:v>
                </c:pt>
                <c:pt idx="5">
                  <c:v>-0.39645439999999998</c:v>
                </c:pt>
                <c:pt idx="6">
                  <c:v>9.9393400000000007E-2</c:v>
                </c:pt>
                <c:pt idx="7">
                  <c:v>-9.1897199999999998E-2</c:v>
                </c:pt>
                <c:pt idx="8">
                  <c:v>0.20132939999999999</c:v>
                </c:pt>
                <c:pt idx="9">
                  <c:v>-5.0862458000000004</c:v>
                </c:pt>
                <c:pt idx="10">
                  <c:v>-5.2461956000000001</c:v>
                </c:pt>
                <c:pt idx="11">
                  <c:v>-4.4269395999999999</c:v>
                </c:pt>
                <c:pt idx="12">
                  <c:v>-3.9184275999999998</c:v>
                </c:pt>
                <c:pt idx="13">
                  <c:v>-2.9287030000000001</c:v>
                </c:pt>
                <c:pt idx="14">
                  <c:v>-2.1520043000000002</c:v>
                </c:pt>
                <c:pt idx="15">
                  <c:v>-2.0246141999999998</c:v>
                </c:pt>
                <c:pt idx="16">
                  <c:v>2.0893999999999999E-2</c:v>
                </c:pt>
                <c:pt idx="17">
                  <c:v>1.2601842999999999</c:v>
                </c:pt>
                <c:pt idx="18">
                  <c:v>1.4925605</c:v>
                </c:pt>
                <c:pt idx="19">
                  <c:v>1.5</c:v>
                </c:pt>
              </c:numCache>
            </c:numRef>
          </c:val>
          <c:smooth val="0"/>
          <c:extLst xmlns:c16r2="http://schemas.microsoft.com/office/drawing/2015/06/chart">
            <c:ext xmlns:c16="http://schemas.microsoft.com/office/drawing/2014/chart" uri="{C3380CC4-5D6E-409C-BE32-E72D297353CC}">
              <c16:uniqueId val="{00000004-E574-4DF7-80AB-0B9A2BB53F47}"/>
            </c:ext>
          </c:extLst>
        </c:ser>
        <c:dLbls>
          <c:showLegendKey val="0"/>
          <c:showVal val="0"/>
          <c:showCatName val="0"/>
          <c:showSerName val="0"/>
          <c:showPercent val="0"/>
          <c:showBubbleSize val="0"/>
        </c:dLbls>
        <c:smooth val="0"/>
        <c:axId val="167420064"/>
        <c:axId val="168156928"/>
      </c:lineChart>
      <c:catAx>
        <c:axId val="1674200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a:lstStyle/>
          <a:p>
            <a:pPr>
              <a:defRPr/>
            </a:pPr>
            <a:endParaRPr lang="el-GR"/>
          </a:p>
        </c:txPr>
        <c:crossAx val="168156928"/>
        <c:crosses val="autoZero"/>
        <c:auto val="1"/>
        <c:lblAlgn val="ctr"/>
        <c:lblOffset val="100"/>
        <c:noMultiLvlLbl val="0"/>
      </c:catAx>
      <c:valAx>
        <c:axId val="168156928"/>
        <c:scaling>
          <c:orientation val="minMax"/>
          <c:max val="5"/>
          <c:min val="-17"/>
        </c:scaling>
        <c:delete val="0"/>
        <c:axPos val="l"/>
        <c:majorGridlines>
          <c:spPr>
            <a:ln w="9525" cap="flat" cmpd="sng" algn="ctr">
              <a:solidFill>
                <a:schemeClr val="tx1">
                  <a:lumMod val="15000"/>
                  <a:lumOff val="85000"/>
                </a:schemeClr>
              </a:solidFill>
              <a:round/>
            </a:ln>
            <a:effectLst/>
          </c:spPr>
        </c:majorGridlines>
        <c:title>
          <c:tx>
            <c:rich>
              <a:bodyPr rot="0"/>
              <a:lstStyle/>
              <a:p>
                <a:pPr>
                  <a:defRPr/>
                </a:pPr>
                <a:r>
                  <a:rPr lang="el-GR"/>
                  <a:t>% ΑΕΠ</a:t>
                </a:r>
                <a:endParaRPr lang="en-US"/>
              </a:p>
            </c:rich>
          </c:tx>
          <c:layout>
            <c:manualLayout>
              <c:xMode val="edge"/>
              <c:yMode val="edge"/>
              <c:x val="1.1842565125715823E-2"/>
              <c:y val="2.2672580553008685E-2"/>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l-GR"/>
          </a:p>
        </c:txPr>
        <c:crossAx val="167420064"/>
        <c:crosses val="autoZero"/>
        <c:crossBetween val="between"/>
        <c:majorUnit val="3"/>
      </c:valAx>
      <c:spPr>
        <a:noFill/>
        <a:ln>
          <a:noFill/>
        </a:ln>
        <a:effectLst/>
      </c:spPr>
    </c:plotArea>
    <c:legend>
      <c:legendPos val="b"/>
      <c:layout>
        <c:manualLayout>
          <c:xMode val="edge"/>
          <c:yMode val="edge"/>
          <c:x val="8.2084109794206023E-2"/>
          <c:y val="0.83636231485050383"/>
          <c:w val="0.85871668554885638"/>
          <c:h val="0.1300712515830626"/>
        </c:manualLayout>
      </c:layout>
      <c:overlay val="0"/>
      <c:spPr>
        <a:noFill/>
        <a:ln>
          <a:noFill/>
        </a:ln>
        <a:effectLst/>
      </c:spPr>
      <c:txPr>
        <a:bodyPr rot="0" vert="horz"/>
        <a:lstStyle/>
        <a:p>
          <a:pPr>
            <a:defRPr/>
          </a:pPr>
          <a:endParaRPr lang="el-GR"/>
        </a:p>
      </c:txPr>
    </c:legend>
    <c:plotVisOnly val="1"/>
    <c:dispBlanksAs val="gap"/>
    <c:showDLblsOverMax val="0"/>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l-G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Δημόσιες Δαπάνες συντάξεων - υγείας</a:t>
            </a:r>
            <a:endParaRPr lang="en-US"/>
          </a:p>
        </c:rich>
      </c:tx>
      <c:layout>
        <c:manualLayout>
          <c:xMode val="edge"/>
          <c:yMode val="edge"/>
          <c:x val="0.21552975539661301"/>
          <c:y val="4.4755244755244755E-2"/>
        </c:manualLayout>
      </c:layout>
      <c:overlay val="0"/>
      <c:spPr>
        <a:noFill/>
        <a:ln>
          <a:noFill/>
        </a:ln>
        <a:effectLst/>
      </c:spPr>
    </c:title>
    <c:autoTitleDeleted val="0"/>
    <c:plotArea>
      <c:layout>
        <c:manualLayout>
          <c:layoutTarget val="inner"/>
          <c:xMode val="edge"/>
          <c:yMode val="edge"/>
          <c:x val="9.6136482939632534E-2"/>
          <c:y val="0.17171296296296296"/>
          <c:w val="0.87330796150481194"/>
          <c:h val="0.54380322251385238"/>
        </c:manualLayout>
      </c:layout>
      <c:lineChart>
        <c:grouping val="standard"/>
        <c:varyColors val="0"/>
        <c:ser>
          <c:idx val="0"/>
          <c:order val="0"/>
          <c:tx>
            <c:strRef>
              <c:f>'[TPS001031586862604926.xlsx]Sheet 1'!$A$12</c:f>
              <c:strCache>
                <c:ptCount val="1"/>
                <c:pt idx="0">
                  <c:v>Δαπάνες συντάξεων (Ευρωζώνη)</c:v>
                </c:pt>
              </c:strCache>
            </c:strRef>
          </c:tx>
          <c:spPr>
            <a:ln w="28575" cap="rnd">
              <a:solidFill>
                <a:schemeClr val="bg1">
                  <a:lumMod val="65000"/>
                </a:schemeClr>
              </a:solidFill>
              <a:prstDash val="dash"/>
              <a:round/>
            </a:ln>
            <a:effectLst/>
          </c:spPr>
          <c:marker>
            <c:symbol val="none"/>
          </c:marker>
          <c:cat>
            <c:strRef>
              <c:f>'[TPS001031586862604926.xlsx]Sheet 1'!$B$10:$M$10</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'[TPS001031586862604926.xlsx]Sheet 1'!$B$12:$M$12</c:f>
              <c:numCache>
                <c:formatCode>#,##0.##########</c:formatCode>
                <c:ptCount val="12"/>
                <c:pt idx="0">
                  <c:v>12.1</c:v>
                </c:pt>
                <c:pt idx="1">
                  <c:v>11.9</c:v>
                </c:pt>
                <c:pt idx="2">
                  <c:v>12.1</c:v>
                </c:pt>
                <c:pt idx="3">
                  <c:v>13.1</c:v>
                </c:pt>
                <c:pt idx="4">
                  <c:v>13.1</c:v>
                </c:pt>
                <c:pt idx="5">
                  <c:v>13.1</c:v>
                </c:pt>
                <c:pt idx="6">
                  <c:v>13.4</c:v>
                </c:pt>
                <c:pt idx="7">
                  <c:v>13.6</c:v>
                </c:pt>
                <c:pt idx="8">
                  <c:v>13.6</c:v>
                </c:pt>
                <c:pt idx="9">
                  <c:v>13.4</c:v>
                </c:pt>
                <c:pt idx="10">
                  <c:v>13.4</c:v>
                </c:pt>
                <c:pt idx="11">
                  <c:v>13.2</c:v>
                </c:pt>
              </c:numCache>
            </c:numRef>
          </c:val>
          <c:smooth val="0"/>
          <c:extLst xmlns:c16r2="http://schemas.microsoft.com/office/drawing/2015/06/chart">
            <c:ext xmlns:c16="http://schemas.microsoft.com/office/drawing/2014/chart" uri="{C3380CC4-5D6E-409C-BE32-E72D297353CC}">
              <c16:uniqueId val="{00000000-184C-4BF1-A472-2FBE13CA7990}"/>
            </c:ext>
          </c:extLst>
        </c:ser>
        <c:ser>
          <c:idx val="1"/>
          <c:order val="1"/>
          <c:tx>
            <c:strRef>
              <c:f>'[TPS001031586862604926.xlsx]Sheet 1'!$A$13</c:f>
              <c:strCache>
                <c:ptCount val="1"/>
                <c:pt idx="0">
                  <c:v>Δαπάνες υγείας (Ευρωζώνη)</c:v>
                </c:pt>
              </c:strCache>
            </c:strRef>
          </c:tx>
          <c:spPr>
            <a:ln w="28575" cap="rnd">
              <a:solidFill>
                <a:schemeClr val="bg1">
                  <a:lumMod val="65000"/>
                </a:schemeClr>
              </a:solidFill>
              <a:round/>
            </a:ln>
            <a:effectLst/>
          </c:spPr>
          <c:marker>
            <c:symbol val="none"/>
          </c:marker>
          <c:cat>
            <c:strRef>
              <c:f>'[TPS001031586862604926.xlsx]Sheet 1'!$B$10:$M$10</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'[TPS001031586862604926.xlsx]Sheet 1'!$B$13:$M$13</c:f>
              <c:numCache>
                <c:formatCode>#,##0.##########</c:formatCode>
                <c:ptCount val="12"/>
                <c:pt idx="0">
                  <c:v>6.7</c:v>
                </c:pt>
                <c:pt idx="1">
                  <c:v>6.6</c:v>
                </c:pt>
                <c:pt idx="2">
                  <c:v>6.8</c:v>
                </c:pt>
                <c:pt idx="3">
                  <c:v>7.4</c:v>
                </c:pt>
                <c:pt idx="4">
                  <c:v>7.3</c:v>
                </c:pt>
                <c:pt idx="5">
                  <c:v>7.2</c:v>
                </c:pt>
                <c:pt idx="6">
                  <c:v>7.2</c:v>
                </c:pt>
                <c:pt idx="7">
                  <c:v>7.3</c:v>
                </c:pt>
                <c:pt idx="8">
                  <c:v>7.3</c:v>
                </c:pt>
                <c:pt idx="9">
                  <c:v>7.2</c:v>
                </c:pt>
                <c:pt idx="10">
                  <c:v>7.2</c:v>
                </c:pt>
                <c:pt idx="11">
                  <c:v>7.1</c:v>
                </c:pt>
              </c:numCache>
            </c:numRef>
          </c:val>
          <c:smooth val="0"/>
          <c:extLst xmlns:c16r2="http://schemas.microsoft.com/office/drawing/2015/06/chart">
            <c:ext xmlns:c16="http://schemas.microsoft.com/office/drawing/2014/chart" uri="{C3380CC4-5D6E-409C-BE32-E72D297353CC}">
              <c16:uniqueId val="{00000001-184C-4BF1-A472-2FBE13CA7990}"/>
            </c:ext>
          </c:extLst>
        </c:ser>
        <c:ser>
          <c:idx val="2"/>
          <c:order val="2"/>
          <c:tx>
            <c:strRef>
              <c:f>'[TPS001031586862604926.xlsx]Sheet 1'!$A$14</c:f>
              <c:strCache>
                <c:ptCount val="1"/>
                <c:pt idx="0">
                  <c:v>Δαπάνες συντάξεων (Ελλάδα)</c:v>
                </c:pt>
              </c:strCache>
            </c:strRef>
          </c:tx>
          <c:spPr>
            <a:ln w="28575" cap="rnd">
              <a:solidFill>
                <a:schemeClr val="accent2"/>
              </a:solidFill>
              <a:prstDash val="dash"/>
              <a:round/>
            </a:ln>
            <a:effectLst/>
          </c:spPr>
          <c:marker>
            <c:symbol val="none"/>
          </c:marker>
          <c:cat>
            <c:strRef>
              <c:f>'[TPS001031586862604926.xlsx]Sheet 1'!$B$10:$M$10</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'[TPS001031586862604926.xlsx]Sheet 1'!$B$14:$M$14</c:f>
              <c:numCache>
                <c:formatCode>#,##0.##########</c:formatCode>
                <c:ptCount val="12"/>
                <c:pt idx="0">
                  <c:v>11.9</c:v>
                </c:pt>
                <c:pt idx="1">
                  <c:v>12.3</c:v>
                </c:pt>
                <c:pt idx="2">
                  <c:v>13.1</c:v>
                </c:pt>
                <c:pt idx="3">
                  <c:v>14.3</c:v>
                </c:pt>
                <c:pt idx="4">
                  <c:v>14.8</c:v>
                </c:pt>
                <c:pt idx="5">
                  <c:v>16.399999999999999</c:v>
                </c:pt>
                <c:pt idx="6">
                  <c:v>17.7</c:v>
                </c:pt>
                <c:pt idx="7">
                  <c:v>16.7</c:v>
                </c:pt>
                <c:pt idx="8">
                  <c:v>17.2</c:v>
                </c:pt>
                <c:pt idx="9">
                  <c:v>17.7</c:v>
                </c:pt>
                <c:pt idx="10">
                  <c:v>17.5</c:v>
                </c:pt>
                <c:pt idx="11">
                  <c:v>16.5</c:v>
                </c:pt>
              </c:numCache>
            </c:numRef>
          </c:val>
          <c:smooth val="0"/>
          <c:extLst xmlns:c16r2="http://schemas.microsoft.com/office/drawing/2015/06/chart">
            <c:ext xmlns:c16="http://schemas.microsoft.com/office/drawing/2014/chart" uri="{C3380CC4-5D6E-409C-BE32-E72D297353CC}">
              <c16:uniqueId val="{00000002-184C-4BF1-A472-2FBE13CA7990}"/>
            </c:ext>
          </c:extLst>
        </c:ser>
        <c:ser>
          <c:idx val="3"/>
          <c:order val="3"/>
          <c:tx>
            <c:strRef>
              <c:f>'[TPS001031586862604926.xlsx]Sheet 1'!$A$15</c:f>
              <c:strCache>
                <c:ptCount val="1"/>
                <c:pt idx="0">
                  <c:v>Δαπάνες υγείας (Ελλάδα)</c:v>
                </c:pt>
              </c:strCache>
            </c:strRef>
          </c:tx>
          <c:spPr>
            <a:ln w="28575" cap="rnd">
              <a:solidFill>
                <a:schemeClr val="accent2"/>
              </a:solidFill>
              <a:round/>
            </a:ln>
            <a:effectLst/>
          </c:spPr>
          <c:marker>
            <c:symbol val="none"/>
          </c:marker>
          <c:cat>
            <c:strRef>
              <c:f>'[TPS001031586862604926.xlsx]Sheet 1'!$B$10:$M$10</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'[TPS001031586862604926.xlsx]Sheet 1'!$B$15:$M$15</c:f>
              <c:numCache>
                <c:formatCode>General</c:formatCode>
                <c:ptCount val="12"/>
                <c:pt idx="0">
                  <c:v>5.9</c:v>
                </c:pt>
                <c:pt idx="1">
                  <c:v>6</c:v>
                </c:pt>
                <c:pt idx="2">
                  <c:v>6.5</c:v>
                </c:pt>
                <c:pt idx="3">
                  <c:v>6.8</c:v>
                </c:pt>
                <c:pt idx="4">
                  <c:v>6.9</c:v>
                </c:pt>
                <c:pt idx="5">
                  <c:v>6.5</c:v>
                </c:pt>
                <c:pt idx="6">
                  <c:v>5.8</c:v>
                </c:pt>
                <c:pt idx="7">
                  <c:v>5.2</c:v>
                </c:pt>
                <c:pt idx="8">
                  <c:v>4.7</c:v>
                </c:pt>
                <c:pt idx="9">
                  <c:v>4.7</c:v>
                </c:pt>
                <c:pt idx="10">
                  <c:v>5</c:v>
                </c:pt>
                <c:pt idx="11">
                  <c:v>5.2</c:v>
                </c:pt>
              </c:numCache>
            </c:numRef>
          </c:val>
          <c:smooth val="0"/>
          <c:extLst xmlns:c16r2="http://schemas.microsoft.com/office/drawing/2015/06/chart">
            <c:ext xmlns:c16="http://schemas.microsoft.com/office/drawing/2014/chart" uri="{C3380CC4-5D6E-409C-BE32-E72D297353CC}">
              <c16:uniqueId val="{00000003-184C-4BF1-A472-2FBE13CA7990}"/>
            </c:ext>
          </c:extLst>
        </c:ser>
        <c:dLbls>
          <c:showLegendKey val="0"/>
          <c:showVal val="0"/>
          <c:showCatName val="0"/>
          <c:showSerName val="0"/>
          <c:showPercent val="0"/>
          <c:showBubbleSize val="0"/>
        </c:dLbls>
        <c:smooth val="0"/>
        <c:axId val="168160848"/>
        <c:axId val="168161408"/>
      </c:lineChart>
      <c:catAx>
        <c:axId val="16816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l-GR"/>
          </a:p>
        </c:txPr>
        <c:crossAx val="168161408"/>
        <c:crosses val="autoZero"/>
        <c:auto val="1"/>
        <c:lblAlgn val="ctr"/>
        <c:lblOffset val="100"/>
        <c:noMultiLvlLbl val="0"/>
      </c:catAx>
      <c:valAx>
        <c:axId val="168161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a:lstStyle/>
              <a:p>
                <a:pPr>
                  <a:defRPr/>
                </a:pPr>
                <a:r>
                  <a:rPr lang="el-GR"/>
                  <a:t>% ΑΕΠ</a:t>
                </a:r>
                <a:endParaRPr lang="en-US"/>
              </a:p>
            </c:rich>
          </c:tx>
          <c:layout>
            <c:manualLayout>
              <c:xMode val="edge"/>
              <c:yMode val="edge"/>
              <c:x val="2.7777777777777776E-2"/>
              <c:y val="5.1936060075823888E-2"/>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l-GR"/>
          </a:p>
        </c:txPr>
        <c:crossAx val="168160848"/>
        <c:crosses val="autoZero"/>
        <c:crossBetween val="between"/>
        <c:majorUnit val="4"/>
      </c:valAx>
      <c:spPr>
        <a:noFill/>
        <a:ln>
          <a:noFill/>
        </a:ln>
        <a:effectLst/>
      </c:spPr>
    </c:plotArea>
    <c:legend>
      <c:legendPos val="b"/>
      <c:layout>
        <c:manualLayout>
          <c:xMode val="edge"/>
          <c:yMode val="edge"/>
          <c:x val="0"/>
          <c:y val="0.85267572676318737"/>
          <c:w val="0.99675341836879516"/>
          <c:h val="0.13986278288640497"/>
        </c:manualLayout>
      </c:layout>
      <c:overlay val="0"/>
      <c:spPr>
        <a:noFill/>
        <a:ln>
          <a:noFill/>
        </a:ln>
        <a:effectLst/>
      </c:spPr>
      <c:txPr>
        <a:bodyPr rot="0" vert="horz"/>
        <a:lstStyle/>
        <a:p>
          <a:pPr>
            <a:defRPr/>
          </a:pPr>
          <a:endParaRPr lang="el-GR"/>
        </a:p>
      </c:txPr>
    </c:legend>
    <c:plotVisOnly val="1"/>
    <c:dispBlanksAs val="gap"/>
    <c:showDLblsOverMax val="0"/>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l-GR"/>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C83555-D303-410A-95EE-EA177892BD8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4DF8EA6-D2DD-4C1A-B75F-9FCA4C4BF70F}">
      <dgm:prSet custT="1"/>
      <dgm:spPr/>
      <dgm:t>
        <a:bodyPr/>
        <a:lstStyle/>
        <a:p>
          <a:pPr rtl="0"/>
          <a:r>
            <a:rPr lang="el-GR" sz="2000" dirty="0">
              <a:latin typeface="Calibri" panose="020F0502020204030204" pitchFamily="34" charset="0"/>
              <a:cs typeface="Calibri" panose="020F0502020204030204" pitchFamily="34" charset="0"/>
            </a:rPr>
            <a:t>Εκτίμηση της συμβολής στην οικονομία και στην απασχόληση από την δραστηριότητα του κλάδου φαρμάκου</a:t>
          </a:r>
          <a:endParaRPr lang="en-US" sz="2000" dirty="0">
            <a:latin typeface="Calibri" panose="020F0502020204030204" pitchFamily="34" charset="0"/>
            <a:cs typeface="Calibri" panose="020F0502020204030204" pitchFamily="34" charset="0"/>
          </a:endParaRPr>
        </a:p>
      </dgm:t>
    </dgm:pt>
    <dgm:pt modelId="{569A5F3A-BB8B-44FB-8AEC-2133E061A439}" type="parTrans" cxnId="{9D115DA5-699E-4D1A-9FC6-772A4B283394}">
      <dgm:prSet/>
      <dgm:spPr/>
      <dgm:t>
        <a:bodyPr/>
        <a:lstStyle/>
        <a:p>
          <a:endParaRPr lang="en-US" sz="1600">
            <a:latin typeface="Calibri" panose="020F0502020204030204" pitchFamily="34" charset="0"/>
            <a:cs typeface="Calibri" panose="020F0502020204030204" pitchFamily="34" charset="0"/>
          </a:endParaRPr>
        </a:p>
      </dgm:t>
    </dgm:pt>
    <dgm:pt modelId="{BC404D79-B1AD-47A4-A443-5A5B93E6A1D0}" type="sibTrans" cxnId="{9D115DA5-699E-4D1A-9FC6-772A4B283394}">
      <dgm:prSet/>
      <dgm:spPr/>
      <dgm:t>
        <a:bodyPr/>
        <a:lstStyle/>
        <a:p>
          <a:endParaRPr lang="en-US" sz="1600">
            <a:latin typeface="Calibri" panose="020F0502020204030204" pitchFamily="34" charset="0"/>
            <a:cs typeface="Calibri" panose="020F0502020204030204" pitchFamily="34" charset="0"/>
          </a:endParaRPr>
        </a:p>
      </dgm:t>
    </dgm:pt>
    <dgm:pt modelId="{1A5C3AED-DAF3-4BE4-9929-C370335012F6}" type="pres">
      <dgm:prSet presAssocID="{E6C83555-D303-410A-95EE-EA177892BD8B}" presName="linear" presStyleCnt="0">
        <dgm:presLayoutVars>
          <dgm:animLvl val="lvl"/>
          <dgm:resizeHandles val="exact"/>
        </dgm:presLayoutVars>
      </dgm:prSet>
      <dgm:spPr/>
      <dgm:t>
        <a:bodyPr/>
        <a:lstStyle/>
        <a:p>
          <a:endParaRPr lang="el-GR"/>
        </a:p>
      </dgm:t>
    </dgm:pt>
    <dgm:pt modelId="{9CF7C2DF-4E25-4C1B-8FA0-F7443AB5B9CB}" type="pres">
      <dgm:prSet presAssocID="{04DF8EA6-D2DD-4C1A-B75F-9FCA4C4BF70F}" presName="parentText" presStyleLbl="node1" presStyleIdx="0" presStyleCnt="1" custScaleY="160202" custLinFactNeighborX="-40" custLinFactNeighborY="-3365">
        <dgm:presLayoutVars>
          <dgm:chMax val="0"/>
          <dgm:bulletEnabled val="1"/>
        </dgm:presLayoutVars>
      </dgm:prSet>
      <dgm:spPr/>
      <dgm:t>
        <a:bodyPr/>
        <a:lstStyle/>
        <a:p>
          <a:endParaRPr lang="el-GR"/>
        </a:p>
      </dgm:t>
    </dgm:pt>
  </dgm:ptLst>
  <dgm:cxnLst>
    <dgm:cxn modelId="{9D115DA5-699E-4D1A-9FC6-772A4B283394}" srcId="{E6C83555-D303-410A-95EE-EA177892BD8B}" destId="{04DF8EA6-D2DD-4C1A-B75F-9FCA4C4BF70F}" srcOrd="0" destOrd="0" parTransId="{569A5F3A-BB8B-44FB-8AEC-2133E061A439}" sibTransId="{BC404D79-B1AD-47A4-A443-5A5B93E6A1D0}"/>
    <dgm:cxn modelId="{0CC266FB-8FA5-4B19-84F3-FB024B7D2C9F}" type="presOf" srcId="{E6C83555-D303-410A-95EE-EA177892BD8B}" destId="{1A5C3AED-DAF3-4BE4-9929-C370335012F6}" srcOrd="0" destOrd="0" presId="urn:microsoft.com/office/officeart/2005/8/layout/vList2"/>
    <dgm:cxn modelId="{E500322B-90D0-438C-BBD6-0889367EC54D}" type="presOf" srcId="{04DF8EA6-D2DD-4C1A-B75F-9FCA4C4BF70F}" destId="{9CF7C2DF-4E25-4C1B-8FA0-F7443AB5B9CB}" srcOrd="0" destOrd="0" presId="urn:microsoft.com/office/officeart/2005/8/layout/vList2"/>
    <dgm:cxn modelId="{A73E41DA-76E9-4A50-B094-7429F1A089F5}" type="presParOf" srcId="{1A5C3AED-DAF3-4BE4-9929-C370335012F6}" destId="{9CF7C2DF-4E25-4C1B-8FA0-F7443AB5B9C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0EC9C2-E0E8-44B5-8C44-5F81FD2FF16D}"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en-US"/>
        </a:p>
      </dgm:t>
    </dgm:pt>
    <dgm:pt modelId="{1DA0DCE2-4627-46F4-9151-DEF7606412BA}">
      <dgm:prSet phldrT="[Text]" custT="1"/>
      <dgm:spPr/>
      <dgm:t>
        <a:bodyPr/>
        <a:lstStyle/>
        <a:p>
          <a:r>
            <a:rPr lang="el-GR" sz="1600" b="1" dirty="0">
              <a:latin typeface="Calibri" panose="020F0502020204030204" pitchFamily="34" charset="0"/>
              <a:cs typeface="Calibri" panose="020F0502020204030204" pitchFamily="34" charset="0"/>
            </a:rPr>
            <a:t>Κλάδος φαρμάκου</a:t>
          </a:r>
          <a:endParaRPr lang="en-US" sz="1600" b="1" dirty="0">
            <a:latin typeface="Calibri" panose="020F0502020204030204" pitchFamily="34" charset="0"/>
            <a:cs typeface="Calibri" panose="020F0502020204030204" pitchFamily="34" charset="0"/>
          </a:endParaRPr>
        </a:p>
      </dgm:t>
    </dgm:pt>
    <dgm:pt modelId="{4770DD8A-B55C-460E-96C6-A66B5984C129}" type="sibTrans" cxnId="{D8F39A14-2FFD-4E95-8274-3B0B628BDE08}">
      <dgm:prSet/>
      <dgm:spPr/>
      <dgm:t>
        <a:bodyPr/>
        <a:lstStyle/>
        <a:p>
          <a:endParaRPr lang="en-US" sz="1600" b="1">
            <a:latin typeface="Calibri" panose="020F0502020204030204" pitchFamily="34" charset="0"/>
            <a:cs typeface="Calibri" panose="020F0502020204030204" pitchFamily="34" charset="0"/>
          </a:endParaRPr>
        </a:p>
      </dgm:t>
    </dgm:pt>
    <dgm:pt modelId="{948043F4-425B-4324-9695-6A41EA77B2D2}" type="parTrans" cxnId="{D8F39A14-2FFD-4E95-8274-3B0B628BDE08}">
      <dgm:prSet/>
      <dgm:spPr/>
      <dgm:t>
        <a:bodyPr/>
        <a:lstStyle/>
        <a:p>
          <a:endParaRPr lang="en-US" sz="1600" b="1">
            <a:latin typeface="Calibri" panose="020F0502020204030204" pitchFamily="34" charset="0"/>
            <a:cs typeface="Calibri" panose="020F0502020204030204" pitchFamily="34" charset="0"/>
          </a:endParaRPr>
        </a:p>
      </dgm:t>
    </dgm:pt>
    <dgm:pt modelId="{71CD1265-ADE0-4F6B-9ED7-3705796C53E2}">
      <dgm:prSet custT="1"/>
      <dgm:spPr/>
      <dgm:t>
        <a:bodyPr/>
        <a:lstStyle/>
        <a:p>
          <a:r>
            <a:rPr lang="el-GR" sz="1600" b="1" dirty="0">
              <a:solidFill>
                <a:schemeClr val="bg1"/>
              </a:solidFill>
              <a:latin typeface="Calibri" panose="020F0502020204030204" pitchFamily="34" charset="0"/>
              <a:cs typeface="Calibri" panose="020F0502020204030204" pitchFamily="34" charset="0"/>
            </a:rPr>
            <a:t>Παραγωγή φαρμάκου και φαρμακευτικών σκευασμάτων</a:t>
          </a:r>
          <a:endParaRPr lang="en-US" sz="1600" b="1" dirty="0">
            <a:solidFill>
              <a:schemeClr val="bg1"/>
            </a:solidFill>
            <a:latin typeface="Calibri" panose="020F0502020204030204" pitchFamily="34" charset="0"/>
            <a:cs typeface="Calibri" panose="020F0502020204030204" pitchFamily="34" charset="0"/>
          </a:endParaRPr>
        </a:p>
      </dgm:t>
    </dgm:pt>
    <dgm:pt modelId="{A2B3398D-4270-4E77-8DA4-181FDA67A895}" type="parTrans" cxnId="{26425335-E5DC-4BC3-A061-2F41DF897D5B}">
      <dgm:prSet/>
      <dgm:spPr/>
      <dgm:t>
        <a:bodyPr/>
        <a:lstStyle/>
        <a:p>
          <a:endParaRPr lang="en-US" sz="1600" b="1">
            <a:latin typeface="Calibri" panose="020F0502020204030204" pitchFamily="34" charset="0"/>
            <a:cs typeface="Calibri" panose="020F0502020204030204" pitchFamily="34" charset="0"/>
          </a:endParaRPr>
        </a:p>
      </dgm:t>
    </dgm:pt>
    <dgm:pt modelId="{26699536-9FB8-42AB-87DF-9B24FAD8A2D6}" type="sibTrans" cxnId="{26425335-E5DC-4BC3-A061-2F41DF897D5B}">
      <dgm:prSet/>
      <dgm:spPr/>
      <dgm:t>
        <a:bodyPr/>
        <a:lstStyle/>
        <a:p>
          <a:endParaRPr lang="en-US" sz="1600" b="1">
            <a:latin typeface="Calibri" panose="020F0502020204030204" pitchFamily="34" charset="0"/>
            <a:cs typeface="Calibri" panose="020F0502020204030204" pitchFamily="34" charset="0"/>
          </a:endParaRPr>
        </a:p>
      </dgm:t>
    </dgm:pt>
    <dgm:pt modelId="{275F319F-F84D-43D3-8880-76EE9F849742}">
      <dgm:prSet custT="1"/>
      <dgm:spPr/>
      <dgm:t>
        <a:bodyPr lIns="36000" rIns="36000"/>
        <a:lstStyle/>
        <a:p>
          <a:pPr>
            <a:spcAft>
              <a:spcPts val="0"/>
            </a:spcAft>
          </a:pPr>
          <a:r>
            <a:rPr lang="el-GR" sz="1600" b="1" dirty="0">
              <a:solidFill>
                <a:schemeClr val="bg1"/>
              </a:solidFill>
              <a:latin typeface="Calibri" panose="020F0502020204030204" pitchFamily="34" charset="0"/>
              <a:cs typeface="Calibri" panose="020F0502020204030204" pitchFamily="34" charset="0"/>
            </a:rPr>
            <a:t>Δραστηριότητα </a:t>
          </a:r>
        </a:p>
        <a:p>
          <a:pPr>
            <a:spcAft>
              <a:spcPts val="0"/>
            </a:spcAft>
          </a:pPr>
          <a:r>
            <a:rPr lang="el-GR" sz="1600" b="1" dirty="0">
              <a:solidFill>
                <a:schemeClr val="bg1"/>
              </a:solidFill>
              <a:latin typeface="Calibri" panose="020F0502020204030204" pitchFamily="34" charset="0"/>
              <a:cs typeface="Calibri" panose="020F0502020204030204" pitchFamily="34" charset="0"/>
            </a:rPr>
            <a:t>της εγχώριας βιομηχανίας παραγωγής φαρμάκων </a:t>
          </a:r>
          <a:endParaRPr lang="en-US" sz="1600" b="1" dirty="0">
            <a:solidFill>
              <a:schemeClr val="bg1"/>
            </a:solidFill>
            <a:latin typeface="Calibri" panose="020F0502020204030204" pitchFamily="34" charset="0"/>
            <a:cs typeface="Calibri" panose="020F0502020204030204" pitchFamily="34" charset="0"/>
          </a:endParaRPr>
        </a:p>
      </dgm:t>
    </dgm:pt>
    <dgm:pt modelId="{A8A56798-0216-4FD0-B888-78E6C310C99C}" type="parTrans" cxnId="{3CB48C6C-2ABB-4B0F-AE93-7788D94FBFCF}">
      <dgm:prSet/>
      <dgm:spPr/>
      <dgm:t>
        <a:bodyPr/>
        <a:lstStyle/>
        <a:p>
          <a:endParaRPr lang="en-US" sz="1600" b="1">
            <a:latin typeface="Calibri" panose="020F0502020204030204" pitchFamily="34" charset="0"/>
            <a:cs typeface="Calibri" panose="020F0502020204030204" pitchFamily="34" charset="0"/>
          </a:endParaRPr>
        </a:p>
      </dgm:t>
    </dgm:pt>
    <dgm:pt modelId="{18A61731-FE9F-4C99-87BB-2E4ED0CDC9B9}" type="sibTrans" cxnId="{3CB48C6C-2ABB-4B0F-AE93-7788D94FBFCF}">
      <dgm:prSet/>
      <dgm:spPr/>
      <dgm:t>
        <a:bodyPr/>
        <a:lstStyle/>
        <a:p>
          <a:endParaRPr lang="en-US" sz="1600" b="1">
            <a:latin typeface="Calibri" panose="020F0502020204030204" pitchFamily="34" charset="0"/>
            <a:cs typeface="Calibri" panose="020F0502020204030204" pitchFamily="34" charset="0"/>
          </a:endParaRPr>
        </a:p>
      </dgm:t>
    </dgm:pt>
    <dgm:pt modelId="{1841AE43-9654-47CD-8453-D9CB5158FB59}">
      <dgm:prSet custT="1"/>
      <dgm:spPr/>
      <dgm:t>
        <a:bodyPr/>
        <a:lstStyle/>
        <a:p>
          <a:r>
            <a:rPr lang="el-GR" sz="1600" b="1" dirty="0">
              <a:solidFill>
                <a:schemeClr val="bg1"/>
              </a:solidFill>
              <a:latin typeface="Calibri" panose="020F0502020204030204" pitchFamily="34" charset="0"/>
              <a:cs typeface="Calibri" panose="020F0502020204030204" pitchFamily="34" charset="0"/>
            </a:rPr>
            <a:t>Κλάδος 21 με βάση τη στατιστική ταξινόμηση ΣΤΑΚΟΔ-08</a:t>
          </a:r>
          <a:endParaRPr lang="en-US" sz="1600" b="1" dirty="0">
            <a:solidFill>
              <a:schemeClr val="bg1"/>
            </a:solidFill>
            <a:latin typeface="Calibri" panose="020F0502020204030204" pitchFamily="34" charset="0"/>
            <a:cs typeface="Calibri" panose="020F0502020204030204" pitchFamily="34" charset="0"/>
          </a:endParaRPr>
        </a:p>
      </dgm:t>
    </dgm:pt>
    <dgm:pt modelId="{C4D60280-7E49-4A72-ABAF-C12C8E762749}" type="parTrans" cxnId="{A4DD9679-22BD-4D6C-850B-20B3DBCC5722}">
      <dgm:prSet/>
      <dgm:spPr/>
      <dgm:t>
        <a:bodyPr/>
        <a:lstStyle/>
        <a:p>
          <a:endParaRPr lang="en-US" sz="1600" b="1">
            <a:latin typeface="Calibri" panose="020F0502020204030204" pitchFamily="34" charset="0"/>
            <a:cs typeface="Calibri" panose="020F0502020204030204" pitchFamily="34" charset="0"/>
          </a:endParaRPr>
        </a:p>
      </dgm:t>
    </dgm:pt>
    <dgm:pt modelId="{47380350-0084-4AA3-BE4F-46C30DA1F593}" type="sibTrans" cxnId="{A4DD9679-22BD-4D6C-850B-20B3DBCC5722}">
      <dgm:prSet/>
      <dgm:spPr/>
      <dgm:t>
        <a:bodyPr/>
        <a:lstStyle/>
        <a:p>
          <a:endParaRPr lang="en-US" sz="1600" b="1">
            <a:latin typeface="Calibri" panose="020F0502020204030204" pitchFamily="34" charset="0"/>
            <a:cs typeface="Calibri" panose="020F0502020204030204" pitchFamily="34" charset="0"/>
          </a:endParaRPr>
        </a:p>
      </dgm:t>
    </dgm:pt>
    <dgm:pt modelId="{4385F1CB-1B4E-4A38-99C7-3C286BD636C9}">
      <dgm:prSet custT="1"/>
      <dgm:spPr/>
      <dgm:t>
        <a:bodyPr/>
        <a:lstStyle/>
        <a:p>
          <a:pPr>
            <a:spcAft>
              <a:spcPts val="0"/>
            </a:spcAft>
          </a:pPr>
          <a:r>
            <a:rPr lang="el-GR" sz="1600" b="1" dirty="0">
              <a:latin typeface="Calibri" panose="020F0502020204030204" pitchFamily="34" charset="0"/>
              <a:cs typeface="Calibri" panose="020F0502020204030204" pitchFamily="34" charset="0"/>
            </a:rPr>
            <a:t>Φαρμακαποθήκες</a:t>
          </a:r>
        </a:p>
        <a:p>
          <a:pPr>
            <a:spcAft>
              <a:spcPts val="0"/>
            </a:spcAft>
          </a:pPr>
          <a:r>
            <a:rPr lang="el-GR" sz="1600" b="1" dirty="0">
              <a:latin typeface="Calibri" panose="020F0502020204030204" pitchFamily="34" charset="0"/>
              <a:cs typeface="Calibri" panose="020F0502020204030204" pitchFamily="34" charset="0"/>
            </a:rPr>
            <a:t>Φαρμακευτικές εταιρίες</a:t>
          </a:r>
          <a:endParaRPr lang="en-US" sz="1600" b="1" dirty="0">
            <a:latin typeface="Calibri" panose="020F0502020204030204" pitchFamily="34" charset="0"/>
            <a:cs typeface="Calibri" panose="020F0502020204030204" pitchFamily="34" charset="0"/>
          </a:endParaRPr>
        </a:p>
      </dgm:t>
    </dgm:pt>
    <dgm:pt modelId="{96126F1F-2C9E-4EA0-8191-1A7228E21316}" type="parTrans" cxnId="{12B32DA3-17B5-4733-8C9F-FD18AF93D2D6}">
      <dgm:prSet/>
      <dgm:spPr/>
      <dgm:t>
        <a:bodyPr/>
        <a:lstStyle/>
        <a:p>
          <a:endParaRPr lang="en-US" sz="1600" b="1">
            <a:latin typeface="Calibri" panose="020F0502020204030204" pitchFamily="34" charset="0"/>
            <a:cs typeface="Calibri" panose="020F0502020204030204" pitchFamily="34" charset="0"/>
          </a:endParaRPr>
        </a:p>
      </dgm:t>
    </dgm:pt>
    <dgm:pt modelId="{76D64E33-E85B-4BCD-A152-94A203FE089F}" type="sibTrans" cxnId="{12B32DA3-17B5-4733-8C9F-FD18AF93D2D6}">
      <dgm:prSet/>
      <dgm:spPr/>
      <dgm:t>
        <a:bodyPr/>
        <a:lstStyle/>
        <a:p>
          <a:endParaRPr lang="en-US" sz="1600" b="1">
            <a:latin typeface="Calibri" panose="020F0502020204030204" pitchFamily="34" charset="0"/>
            <a:cs typeface="Calibri" panose="020F0502020204030204" pitchFamily="34" charset="0"/>
          </a:endParaRPr>
        </a:p>
      </dgm:t>
    </dgm:pt>
    <dgm:pt modelId="{92385F47-3AA2-4D5D-821E-12CE79589DEE}">
      <dgm:prSet custT="1"/>
      <dgm:spPr/>
      <dgm:t>
        <a:bodyPr/>
        <a:lstStyle/>
        <a:p>
          <a:pPr>
            <a:spcAft>
              <a:spcPts val="0"/>
            </a:spcAft>
          </a:pPr>
          <a:r>
            <a:rPr lang="el-GR" sz="1600" b="1" strike="noStrike" dirty="0">
              <a:solidFill>
                <a:schemeClr val="bg1"/>
              </a:solidFill>
              <a:latin typeface="Calibri" panose="020F0502020204030204" pitchFamily="34" charset="0"/>
              <a:cs typeface="Calibri" panose="020F0502020204030204" pitchFamily="34" charset="0"/>
            </a:rPr>
            <a:t>Χονδρικό εμπόριο φαρμάκων και φαρμακευτικών σκευασμάτων</a:t>
          </a:r>
          <a:endParaRPr lang="en-US" sz="1600" b="1" dirty="0">
            <a:solidFill>
              <a:schemeClr val="bg1"/>
            </a:solidFill>
            <a:latin typeface="Calibri" panose="020F0502020204030204" pitchFamily="34" charset="0"/>
            <a:cs typeface="Calibri" panose="020F0502020204030204" pitchFamily="34" charset="0"/>
          </a:endParaRPr>
        </a:p>
      </dgm:t>
    </dgm:pt>
    <dgm:pt modelId="{B65B4F2D-247F-4A14-8C84-B613DA825E06}" type="parTrans" cxnId="{F9884959-C216-4D23-B11B-09407140EADA}">
      <dgm:prSet/>
      <dgm:spPr/>
      <dgm:t>
        <a:bodyPr/>
        <a:lstStyle/>
        <a:p>
          <a:endParaRPr lang="en-US" sz="1600">
            <a:latin typeface="Calibri" panose="020F0502020204030204" pitchFamily="34" charset="0"/>
            <a:cs typeface="Calibri" panose="020F0502020204030204" pitchFamily="34" charset="0"/>
          </a:endParaRPr>
        </a:p>
      </dgm:t>
    </dgm:pt>
    <dgm:pt modelId="{2E1E9E7A-8C79-4E94-A85F-CB413FAA87BD}" type="sibTrans" cxnId="{F9884959-C216-4D23-B11B-09407140EADA}">
      <dgm:prSet/>
      <dgm:spPr/>
      <dgm:t>
        <a:bodyPr/>
        <a:lstStyle/>
        <a:p>
          <a:endParaRPr lang="en-US" sz="1600">
            <a:latin typeface="Calibri" panose="020F0502020204030204" pitchFamily="34" charset="0"/>
            <a:cs typeface="Calibri" panose="020F0502020204030204" pitchFamily="34" charset="0"/>
          </a:endParaRPr>
        </a:p>
      </dgm:t>
    </dgm:pt>
    <dgm:pt modelId="{F5B468FC-F649-401C-A17F-39CDF6400F42}">
      <dgm:prSet custT="1"/>
      <dgm:spPr/>
      <dgm:t>
        <a:bodyPr lIns="36000" rIns="36000"/>
        <a:lstStyle/>
        <a:p>
          <a:r>
            <a:rPr lang="el-GR" sz="1600" b="1" dirty="0">
              <a:solidFill>
                <a:schemeClr val="bg1"/>
              </a:solidFill>
              <a:latin typeface="Calibri" panose="020F0502020204030204" pitchFamily="34" charset="0"/>
              <a:cs typeface="Calibri" panose="020F0502020204030204" pitchFamily="34" charset="0"/>
            </a:rPr>
            <a:t>Κλάδος 46.46 με βάση τη στατιστική ταξινόμηση ΣΤΑΚΟΔ-08</a:t>
          </a:r>
          <a:endParaRPr lang="en-US" sz="1600" b="1" dirty="0">
            <a:latin typeface="Calibri" panose="020F0502020204030204" pitchFamily="34" charset="0"/>
            <a:cs typeface="Calibri" panose="020F0502020204030204" pitchFamily="34" charset="0"/>
          </a:endParaRPr>
        </a:p>
      </dgm:t>
    </dgm:pt>
    <dgm:pt modelId="{53247A7C-AAC2-472F-AF86-49DC24DD410D}" type="parTrans" cxnId="{9B691CF4-C741-43E5-812B-0535CE19031A}">
      <dgm:prSet/>
      <dgm:spPr/>
      <dgm:t>
        <a:bodyPr/>
        <a:lstStyle/>
        <a:p>
          <a:endParaRPr lang="en-US" sz="1600">
            <a:latin typeface="Calibri" panose="020F0502020204030204" pitchFamily="34" charset="0"/>
            <a:cs typeface="Calibri" panose="020F0502020204030204" pitchFamily="34" charset="0"/>
          </a:endParaRPr>
        </a:p>
      </dgm:t>
    </dgm:pt>
    <dgm:pt modelId="{DDFA944F-9EF9-4C62-B6CB-D7758767886C}" type="sibTrans" cxnId="{9B691CF4-C741-43E5-812B-0535CE19031A}">
      <dgm:prSet/>
      <dgm:spPr/>
      <dgm:t>
        <a:bodyPr/>
        <a:lstStyle/>
        <a:p>
          <a:endParaRPr lang="en-US" sz="1600">
            <a:latin typeface="Calibri" panose="020F0502020204030204" pitchFamily="34" charset="0"/>
            <a:cs typeface="Calibri" panose="020F0502020204030204" pitchFamily="34" charset="0"/>
          </a:endParaRPr>
        </a:p>
      </dgm:t>
    </dgm:pt>
    <dgm:pt modelId="{F92727B6-B5A1-43A4-977F-5B1F2F97CFAE}" type="pres">
      <dgm:prSet presAssocID="{2F0EC9C2-E0E8-44B5-8C44-5F81FD2FF16D}" presName="hierChild1" presStyleCnt="0">
        <dgm:presLayoutVars>
          <dgm:orgChart val="1"/>
          <dgm:chPref val="1"/>
          <dgm:dir/>
          <dgm:animOne val="branch"/>
          <dgm:animLvl val="lvl"/>
          <dgm:resizeHandles/>
        </dgm:presLayoutVars>
      </dgm:prSet>
      <dgm:spPr/>
      <dgm:t>
        <a:bodyPr/>
        <a:lstStyle/>
        <a:p>
          <a:endParaRPr lang="el-GR"/>
        </a:p>
      </dgm:t>
    </dgm:pt>
    <dgm:pt modelId="{44D9B950-CCA5-4724-84FC-1D5C9D3E639A}" type="pres">
      <dgm:prSet presAssocID="{1DA0DCE2-4627-46F4-9151-DEF7606412BA}" presName="hierRoot1" presStyleCnt="0">
        <dgm:presLayoutVars>
          <dgm:hierBranch val="init"/>
        </dgm:presLayoutVars>
      </dgm:prSet>
      <dgm:spPr/>
    </dgm:pt>
    <dgm:pt modelId="{F1C388D7-E1A8-46BB-838E-5C7CC0F80CF3}" type="pres">
      <dgm:prSet presAssocID="{1DA0DCE2-4627-46F4-9151-DEF7606412BA}" presName="rootComposite1" presStyleCnt="0"/>
      <dgm:spPr/>
    </dgm:pt>
    <dgm:pt modelId="{7FC59487-5980-47AD-A20D-B617EE094680}" type="pres">
      <dgm:prSet presAssocID="{1DA0DCE2-4627-46F4-9151-DEF7606412BA}" presName="rootText1" presStyleLbl="node0" presStyleIdx="0" presStyleCnt="1">
        <dgm:presLayoutVars>
          <dgm:chPref val="3"/>
        </dgm:presLayoutVars>
      </dgm:prSet>
      <dgm:spPr/>
      <dgm:t>
        <a:bodyPr/>
        <a:lstStyle/>
        <a:p>
          <a:endParaRPr lang="el-GR"/>
        </a:p>
      </dgm:t>
    </dgm:pt>
    <dgm:pt modelId="{7A40DFAC-E7EC-4100-A4F4-B72AD343AD3B}" type="pres">
      <dgm:prSet presAssocID="{1DA0DCE2-4627-46F4-9151-DEF7606412BA}" presName="rootConnector1" presStyleLbl="node1" presStyleIdx="0" presStyleCnt="0"/>
      <dgm:spPr/>
      <dgm:t>
        <a:bodyPr/>
        <a:lstStyle/>
        <a:p>
          <a:endParaRPr lang="el-GR"/>
        </a:p>
      </dgm:t>
    </dgm:pt>
    <dgm:pt modelId="{11A044C1-B8F0-497C-AD01-5B91D6678ED3}" type="pres">
      <dgm:prSet presAssocID="{1DA0DCE2-4627-46F4-9151-DEF7606412BA}" presName="hierChild2" presStyleCnt="0"/>
      <dgm:spPr/>
    </dgm:pt>
    <dgm:pt modelId="{82B1AC26-8E1C-4C4C-ADA8-D83EFDA4D6B3}" type="pres">
      <dgm:prSet presAssocID="{A2B3398D-4270-4E77-8DA4-181FDA67A895}" presName="Name37" presStyleLbl="parChTrans1D2" presStyleIdx="0" presStyleCnt="2"/>
      <dgm:spPr/>
      <dgm:t>
        <a:bodyPr/>
        <a:lstStyle/>
        <a:p>
          <a:endParaRPr lang="el-GR"/>
        </a:p>
      </dgm:t>
    </dgm:pt>
    <dgm:pt modelId="{B3E1B530-F529-45D9-A950-4060A6A51D75}" type="pres">
      <dgm:prSet presAssocID="{71CD1265-ADE0-4F6B-9ED7-3705796C53E2}" presName="hierRoot2" presStyleCnt="0">
        <dgm:presLayoutVars>
          <dgm:hierBranch val="init"/>
        </dgm:presLayoutVars>
      </dgm:prSet>
      <dgm:spPr/>
    </dgm:pt>
    <dgm:pt modelId="{330B65EF-6631-413C-B4FB-1B35D7E28531}" type="pres">
      <dgm:prSet presAssocID="{71CD1265-ADE0-4F6B-9ED7-3705796C53E2}" presName="rootComposite" presStyleCnt="0"/>
      <dgm:spPr/>
    </dgm:pt>
    <dgm:pt modelId="{FCC3718B-B658-4F89-B956-EADF8AD02126}" type="pres">
      <dgm:prSet presAssocID="{71CD1265-ADE0-4F6B-9ED7-3705796C53E2}" presName="rootText" presStyleLbl="node2" presStyleIdx="0" presStyleCnt="2">
        <dgm:presLayoutVars>
          <dgm:chPref val="3"/>
        </dgm:presLayoutVars>
      </dgm:prSet>
      <dgm:spPr/>
      <dgm:t>
        <a:bodyPr/>
        <a:lstStyle/>
        <a:p>
          <a:endParaRPr lang="el-GR"/>
        </a:p>
      </dgm:t>
    </dgm:pt>
    <dgm:pt modelId="{D9A856DA-84A6-4C4E-A3A6-CAD5A2BECC7A}" type="pres">
      <dgm:prSet presAssocID="{71CD1265-ADE0-4F6B-9ED7-3705796C53E2}" presName="rootConnector" presStyleLbl="node2" presStyleIdx="0" presStyleCnt="2"/>
      <dgm:spPr/>
      <dgm:t>
        <a:bodyPr/>
        <a:lstStyle/>
        <a:p>
          <a:endParaRPr lang="el-GR"/>
        </a:p>
      </dgm:t>
    </dgm:pt>
    <dgm:pt modelId="{0BFBD961-4C2C-4A76-AD75-BFB367F9AED7}" type="pres">
      <dgm:prSet presAssocID="{71CD1265-ADE0-4F6B-9ED7-3705796C53E2}" presName="hierChild4" presStyleCnt="0"/>
      <dgm:spPr/>
    </dgm:pt>
    <dgm:pt modelId="{A2B1C532-EBDD-49AC-8CC7-6A428503501C}" type="pres">
      <dgm:prSet presAssocID="{A8A56798-0216-4FD0-B888-78E6C310C99C}" presName="Name37" presStyleLbl="parChTrans1D3" presStyleIdx="0" presStyleCnt="4"/>
      <dgm:spPr/>
      <dgm:t>
        <a:bodyPr/>
        <a:lstStyle/>
        <a:p>
          <a:endParaRPr lang="el-GR"/>
        </a:p>
      </dgm:t>
    </dgm:pt>
    <dgm:pt modelId="{A40A9EFD-8CE4-4266-9827-604A26F924AE}" type="pres">
      <dgm:prSet presAssocID="{275F319F-F84D-43D3-8880-76EE9F849742}" presName="hierRoot2" presStyleCnt="0">
        <dgm:presLayoutVars>
          <dgm:hierBranch val="init"/>
        </dgm:presLayoutVars>
      </dgm:prSet>
      <dgm:spPr/>
    </dgm:pt>
    <dgm:pt modelId="{88354BBE-99AB-4073-B768-B6B4B3D7E3A3}" type="pres">
      <dgm:prSet presAssocID="{275F319F-F84D-43D3-8880-76EE9F849742}" presName="rootComposite" presStyleCnt="0"/>
      <dgm:spPr/>
    </dgm:pt>
    <dgm:pt modelId="{90F4AB92-0E21-45B7-901D-3FDBE2B63729}" type="pres">
      <dgm:prSet presAssocID="{275F319F-F84D-43D3-8880-76EE9F849742}" presName="rootText" presStyleLbl="node3" presStyleIdx="0" presStyleCnt="4" custScaleY="111231">
        <dgm:presLayoutVars>
          <dgm:chPref val="3"/>
        </dgm:presLayoutVars>
      </dgm:prSet>
      <dgm:spPr/>
      <dgm:t>
        <a:bodyPr/>
        <a:lstStyle/>
        <a:p>
          <a:endParaRPr lang="el-GR"/>
        </a:p>
      </dgm:t>
    </dgm:pt>
    <dgm:pt modelId="{B3907AE9-A0FE-4352-A896-66D8C3739FC6}" type="pres">
      <dgm:prSet presAssocID="{275F319F-F84D-43D3-8880-76EE9F849742}" presName="rootConnector" presStyleLbl="node3" presStyleIdx="0" presStyleCnt="4"/>
      <dgm:spPr/>
      <dgm:t>
        <a:bodyPr/>
        <a:lstStyle/>
        <a:p>
          <a:endParaRPr lang="el-GR"/>
        </a:p>
      </dgm:t>
    </dgm:pt>
    <dgm:pt modelId="{285C803D-3D6D-4C31-937B-59E553086952}" type="pres">
      <dgm:prSet presAssocID="{275F319F-F84D-43D3-8880-76EE9F849742}" presName="hierChild4" presStyleCnt="0"/>
      <dgm:spPr/>
    </dgm:pt>
    <dgm:pt modelId="{EDB4FBEF-7C62-4C9C-9EB7-297BC55FB0B3}" type="pres">
      <dgm:prSet presAssocID="{275F319F-F84D-43D3-8880-76EE9F849742}" presName="hierChild5" presStyleCnt="0"/>
      <dgm:spPr/>
    </dgm:pt>
    <dgm:pt modelId="{1D66A1AD-93FF-4578-ABE7-2C50FB50500D}" type="pres">
      <dgm:prSet presAssocID="{C4D60280-7E49-4A72-ABAF-C12C8E762749}" presName="Name37" presStyleLbl="parChTrans1D3" presStyleIdx="1" presStyleCnt="4"/>
      <dgm:spPr/>
      <dgm:t>
        <a:bodyPr/>
        <a:lstStyle/>
        <a:p>
          <a:endParaRPr lang="el-GR"/>
        </a:p>
      </dgm:t>
    </dgm:pt>
    <dgm:pt modelId="{BA84205C-16B4-4AC4-A4D1-BA5B3B903375}" type="pres">
      <dgm:prSet presAssocID="{1841AE43-9654-47CD-8453-D9CB5158FB59}" presName="hierRoot2" presStyleCnt="0">
        <dgm:presLayoutVars>
          <dgm:hierBranch val="init"/>
        </dgm:presLayoutVars>
      </dgm:prSet>
      <dgm:spPr/>
    </dgm:pt>
    <dgm:pt modelId="{8451C10F-4FA4-407F-9B89-0B7E90F84F16}" type="pres">
      <dgm:prSet presAssocID="{1841AE43-9654-47CD-8453-D9CB5158FB59}" presName="rootComposite" presStyleCnt="0"/>
      <dgm:spPr/>
    </dgm:pt>
    <dgm:pt modelId="{721AFA6F-8A41-4B8C-A9C1-4386E756EAEC}" type="pres">
      <dgm:prSet presAssocID="{1841AE43-9654-47CD-8453-D9CB5158FB59}" presName="rootText" presStyleLbl="node3" presStyleIdx="1" presStyleCnt="4">
        <dgm:presLayoutVars>
          <dgm:chPref val="3"/>
        </dgm:presLayoutVars>
      </dgm:prSet>
      <dgm:spPr/>
      <dgm:t>
        <a:bodyPr/>
        <a:lstStyle/>
        <a:p>
          <a:endParaRPr lang="el-GR"/>
        </a:p>
      </dgm:t>
    </dgm:pt>
    <dgm:pt modelId="{4127BD9E-E348-41AE-BBFB-A367D2CB432B}" type="pres">
      <dgm:prSet presAssocID="{1841AE43-9654-47CD-8453-D9CB5158FB59}" presName="rootConnector" presStyleLbl="node3" presStyleIdx="1" presStyleCnt="4"/>
      <dgm:spPr/>
      <dgm:t>
        <a:bodyPr/>
        <a:lstStyle/>
        <a:p>
          <a:endParaRPr lang="el-GR"/>
        </a:p>
      </dgm:t>
    </dgm:pt>
    <dgm:pt modelId="{1168C871-52B1-483F-8B05-372699A18196}" type="pres">
      <dgm:prSet presAssocID="{1841AE43-9654-47CD-8453-D9CB5158FB59}" presName="hierChild4" presStyleCnt="0"/>
      <dgm:spPr/>
    </dgm:pt>
    <dgm:pt modelId="{5A07F943-4AAE-4EBF-931B-1D55D6175DB4}" type="pres">
      <dgm:prSet presAssocID="{1841AE43-9654-47CD-8453-D9CB5158FB59}" presName="hierChild5" presStyleCnt="0"/>
      <dgm:spPr/>
    </dgm:pt>
    <dgm:pt modelId="{684F5B33-0174-4C18-B875-931C01743732}" type="pres">
      <dgm:prSet presAssocID="{71CD1265-ADE0-4F6B-9ED7-3705796C53E2}" presName="hierChild5" presStyleCnt="0"/>
      <dgm:spPr/>
    </dgm:pt>
    <dgm:pt modelId="{C8F2D6F7-7B0F-4375-8721-7AAE49DD12A1}" type="pres">
      <dgm:prSet presAssocID="{B65B4F2D-247F-4A14-8C84-B613DA825E06}" presName="Name37" presStyleLbl="parChTrans1D2" presStyleIdx="1" presStyleCnt="2"/>
      <dgm:spPr/>
      <dgm:t>
        <a:bodyPr/>
        <a:lstStyle/>
        <a:p>
          <a:endParaRPr lang="el-GR"/>
        </a:p>
      </dgm:t>
    </dgm:pt>
    <dgm:pt modelId="{4ECD636E-38E1-4E35-B247-D36856B712C3}" type="pres">
      <dgm:prSet presAssocID="{92385F47-3AA2-4D5D-821E-12CE79589DEE}" presName="hierRoot2" presStyleCnt="0">
        <dgm:presLayoutVars>
          <dgm:hierBranch val="init"/>
        </dgm:presLayoutVars>
      </dgm:prSet>
      <dgm:spPr/>
    </dgm:pt>
    <dgm:pt modelId="{F69B01BF-076C-4E94-833A-A59C2D5C73FD}" type="pres">
      <dgm:prSet presAssocID="{92385F47-3AA2-4D5D-821E-12CE79589DEE}" presName="rootComposite" presStyleCnt="0"/>
      <dgm:spPr/>
    </dgm:pt>
    <dgm:pt modelId="{16D73CD4-009B-435E-92DA-F88B51B86B6B}" type="pres">
      <dgm:prSet presAssocID="{92385F47-3AA2-4D5D-821E-12CE79589DEE}" presName="rootText" presStyleLbl="node2" presStyleIdx="1" presStyleCnt="2">
        <dgm:presLayoutVars>
          <dgm:chPref val="3"/>
        </dgm:presLayoutVars>
      </dgm:prSet>
      <dgm:spPr/>
      <dgm:t>
        <a:bodyPr/>
        <a:lstStyle/>
        <a:p>
          <a:endParaRPr lang="el-GR"/>
        </a:p>
      </dgm:t>
    </dgm:pt>
    <dgm:pt modelId="{C519B73A-B3DC-413F-B20C-EFF96180A861}" type="pres">
      <dgm:prSet presAssocID="{92385F47-3AA2-4D5D-821E-12CE79589DEE}" presName="rootConnector" presStyleLbl="node2" presStyleIdx="1" presStyleCnt="2"/>
      <dgm:spPr/>
      <dgm:t>
        <a:bodyPr/>
        <a:lstStyle/>
        <a:p>
          <a:endParaRPr lang="el-GR"/>
        </a:p>
      </dgm:t>
    </dgm:pt>
    <dgm:pt modelId="{03E81C99-CD68-4DB2-B2CD-E27953A58954}" type="pres">
      <dgm:prSet presAssocID="{92385F47-3AA2-4D5D-821E-12CE79589DEE}" presName="hierChild4" presStyleCnt="0"/>
      <dgm:spPr/>
    </dgm:pt>
    <dgm:pt modelId="{E229B3B3-602B-40B2-B0BF-A75B1A91F501}" type="pres">
      <dgm:prSet presAssocID="{96126F1F-2C9E-4EA0-8191-1A7228E21316}" presName="Name37" presStyleLbl="parChTrans1D3" presStyleIdx="2" presStyleCnt="4"/>
      <dgm:spPr/>
      <dgm:t>
        <a:bodyPr/>
        <a:lstStyle/>
        <a:p>
          <a:endParaRPr lang="el-GR"/>
        </a:p>
      </dgm:t>
    </dgm:pt>
    <dgm:pt modelId="{84EEE797-31CA-46DE-9F80-1123EA2C0019}" type="pres">
      <dgm:prSet presAssocID="{4385F1CB-1B4E-4A38-99C7-3C286BD636C9}" presName="hierRoot2" presStyleCnt="0">
        <dgm:presLayoutVars>
          <dgm:hierBranch val="init"/>
        </dgm:presLayoutVars>
      </dgm:prSet>
      <dgm:spPr/>
    </dgm:pt>
    <dgm:pt modelId="{1BBCEF5F-B6D1-458D-A287-CB52562FBA9A}" type="pres">
      <dgm:prSet presAssocID="{4385F1CB-1B4E-4A38-99C7-3C286BD636C9}" presName="rootComposite" presStyleCnt="0"/>
      <dgm:spPr/>
    </dgm:pt>
    <dgm:pt modelId="{1AF3D115-52EB-4194-BCA8-3BDAE83AF879}" type="pres">
      <dgm:prSet presAssocID="{4385F1CB-1B4E-4A38-99C7-3C286BD636C9}" presName="rootText" presStyleLbl="node3" presStyleIdx="2" presStyleCnt="4" custLinFactNeighborX="-1473" custLinFactNeighborY="792">
        <dgm:presLayoutVars>
          <dgm:chPref val="3"/>
        </dgm:presLayoutVars>
      </dgm:prSet>
      <dgm:spPr/>
      <dgm:t>
        <a:bodyPr/>
        <a:lstStyle/>
        <a:p>
          <a:endParaRPr lang="el-GR"/>
        </a:p>
      </dgm:t>
    </dgm:pt>
    <dgm:pt modelId="{22C5E7A4-C203-40DF-8608-0E6DFB61C067}" type="pres">
      <dgm:prSet presAssocID="{4385F1CB-1B4E-4A38-99C7-3C286BD636C9}" presName="rootConnector" presStyleLbl="node3" presStyleIdx="2" presStyleCnt="4"/>
      <dgm:spPr/>
      <dgm:t>
        <a:bodyPr/>
        <a:lstStyle/>
        <a:p>
          <a:endParaRPr lang="el-GR"/>
        </a:p>
      </dgm:t>
    </dgm:pt>
    <dgm:pt modelId="{FD16C83C-4DD1-4CAF-941C-014D5F079FB5}" type="pres">
      <dgm:prSet presAssocID="{4385F1CB-1B4E-4A38-99C7-3C286BD636C9}" presName="hierChild4" presStyleCnt="0"/>
      <dgm:spPr/>
    </dgm:pt>
    <dgm:pt modelId="{11C655B6-6113-43CA-9634-5717099EAC16}" type="pres">
      <dgm:prSet presAssocID="{4385F1CB-1B4E-4A38-99C7-3C286BD636C9}" presName="hierChild5" presStyleCnt="0"/>
      <dgm:spPr/>
    </dgm:pt>
    <dgm:pt modelId="{90B64158-E881-4921-967E-B5D89CE962F5}" type="pres">
      <dgm:prSet presAssocID="{53247A7C-AAC2-472F-AF86-49DC24DD410D}" presName="Name37" presStyleLbl="parChTrans1D3" presStyleIdx="3" presStyleCnt="4"/>
      <dgm:spPr/>
      <dgm:t>
        <a:bodyPr/>
        <a:lstStyle/>
        <a:p>
          <a:endParaRPr lang="el-GR"/>
        </a:p>
      </dgm:t>
    </dgm:pt>
    <dgm:pt modelId="{67388CAB-27AC-473A-B87C-D498D07CE4F5}" type="pres">
      <dgm:prSet presAssocID="{F5B468FC-F649-401C-A17F-39CDF6400F42}" presName="hierRoot2" presStyleCnt="0">
        <dgm:presLayoutVars>
          <dgm:hierBranch val="init"/>
        </dgm:presLayoutVars>
      </dgm:prSet>
      <dgm:spPr/>
    </dgm:pt>
    <dgm:pt modelId="{8FC84E2C-1BD0-475C-B11F-63CB15C07A07}" type="pres">
      <dgm:prSet presAssocID="{F5B468FC-F649-401C-A17F-39CDF6400F42}" presName="rootComposite" presStyleCnt="0"/>
      <dgm:spPr/>
    </dgm:pt>
    <dgm:pt modelId="{E25DAC9D-6838-4BF3-A385-FA93AD4C6347}" type="pres">
      <dgm:prSet presAssocID="{F5B468FC-F649-401C-A17F-39CDF6400F42}" presName="rootText" presStyleLbl="node3" presStyleIdx="3" presStyleCnt="4">
        <dgm:presLayoutVars>
          <dgm:chPref val="3"/>
        </dgm:presLayoutVars>
      </dgm:prSet>
      <dgm:spPr/>
      <dgm:t>
        <a:bodyPr/>
        <a:lstStyle/>
        <a:p>
          <a:endParaRPr lang="el-GR"/>
        </a:p>
      </dgm:t>
    </dgm:pt>
    <dgm:pt modelId="{E6D9966C-9F59-48C2-A6EB-9D92369B5BF6}" type="pres">
      <dgm:prSet presAssocID="{F5B468FC-F649-401C-A17F-39CDF6400F42}" presName="rootConnector" presStyleLbl="node3" presStyleIdx="3" presStyleCnt="4"/>
      <dgm:spPr/>
      <dgm:t>
        <a:bodyPr/>
        <a:lstStyle/>
        <a:p>
          <a:endParaRPr lang="el-GR"/>
        </a:p>
      </dgm:t>
    </dgm:pt>
    <dgm:pt modelId="{C699AAF5-4598-46F8-B0AE-51DA017FB127}" type="pres">
      <dgm:prSet presAssocID="{F5B468FC-F649-401C-A17F-39CDF6400F42}" presName="hierChild4" presStyleCnt="0"/>
      <dgm:spPr/>
    </dgm:pt>
    <dgm:pt modelId="{5799FEBA-36D7-4F51-843E-FAA3929BCE73}" type="pres">
      <dgm:prSet presAssocID="{F5B468FC-F649-401C-A17F-39CDF6400F42}" presName="hierChild5" presStyleCnt="0"/>
      <dgm:spPr/>
    </dgm:pt>
    <dgm:pt modelId="{A50510D7-A68F-4754-AF63-B8F32263BE6C}" type="pres">
      <dgm:prSet presAssocID="{92385F47-3AA2-4D5D-821E-12CE79589DEE}" presName="hierChild5" presStyleCnt="0"/>
      <dgm:spPr/>
    </dgm:pt>
    <dgm:pt modelId="{F88CF989-A871-483F-8AA2-780692CCC0F7}" type="pres">
      <dgm:prSet presAssocID="{1DA0DCE2-4627-46F4-9151-DEF7606412BA}" presName="hierChild3" presStyleCnt="0"/>
      <dgm:spPr/>
    </dgm:pt>
  </dgm:ptLst>
  <dgm:cxnLst>
    <dgm:cxn modelId="{9B691CF4-C741-43E5-812B-0535CE19031A}" srcId="{92385F47-3AA2-4D5D-821E-12CE79589DEE}" destId="{F5B468FC-F649-401C-A17F-39CDF6400F42}" srcOrd="1" destOrd="0" parTransId="{53247A7C-AAC2-472F-AF86-49DC24DD410D}" sibTransId="{DDFA944F-9EF9-4C62-B6CB-D7758767886C}"/>
    <dgm:cxn modelId="{3AF9A6DD-81A7-48C9-975E-0FB94F0DB5C4}" type="presOf" srcId="{1841AE43-9654-47CD-8453-D9CB5158FB59}" destId="{721AFA6F-8A41-4B8C-A9C1-4386E756EAEC}" srcOrd="0" destOrd="0" presId="urn:microsoft.com/office/officeart/2005/8/layout/orgChart1"/>
    <dgm:cxn modelId="{3CB48C6C-2ABB-4B0F-AE93-7788D94FBFCF}" srcId="{71CD1265-ADE0-4F6B-9ED7-3705796C53E2}" destId="{275F319F-F84D-43D3-8880-76EE9F849742}" srcOrd="0" destOrd="0" parTransId="{A8A56798-0216-4FD0-B888-78E6C310C99C}" sibTransId="{18A61731-FE9F-4C99-87BB-2E4ED0CDC9B9}"/>
    <dgm:cxn modelId="{4004B4F2-5A50-4A62-A307-B23B12A76772}" type="presOf" srcId="{96126F1F-2C9E-4EA0-8191-1A7228E21316}" destId="{E229B3B3-602B-40B2-B0BF-A75B1A91F501}" srcOrd="0" destOrd="0" presId="urn:microsoft.com/office/officeart/2005/8/layout/orgChart1"/>
    <dgm:cxn modelId="{3BA171A7-0AD9-4CE3-A8FA-AF1AE4C4F8FE}" type="presOf" srcId="{A8A56798-0216-4FD0-B888-78E6C310C99C}" destId="{A2B1C532-EBDD-49AC-8CC7-6A428503501C}" srcOrd="0" destOrd="0" presId="urn:microsoft.com/office/officeart/2005/8/layout/orgChart1"/>
    <dgm:cxn modelId="{9A14E7B8-3998-4BFC-81C5-82EB2B09688C}" type="presOf" srcId="{71CD1265-ADE0-4F6B-9ED7-3705796C53E2}" destId="{FCC3718B-B658-4F89-B956-EADF8AD02126}" srcOrd="0" destOrd="0" presId="urn:microsoft.com/office/officeart/2005/8/layout/orgChart1"/>
    <dgm:cxn modelId="{15C4A7DB-FD92-4DB3-836E-AB48CDD72022}" type="presOf" srcId="{4385F1CB-1B4E-4A38-99C7-3C286BD636C9}" destId="{1AF3D115-52EB-4194-BCA8-3BDAE83AF879}" srcOrd="0" destOrd="0" presId="urn:microsoft.com/office/officeart/2005/8/layout/orgChart1"/>
    <dgm:cxn modelId="{59EEE667-D482-4FED-B025-4EF673D25A56}" type="presOf" srcId="{F5B468FC-F649-401C-A17F-39CDF6400F42}" destId="{E6D9966C-9F59-48C2-A6EB-9D92369B5BF6}" srcOrd="1" destOrd="0" presId="urn:microsoft.com/office/officeart/2005/8/layout/orgChart1"/>
    <dgm:cxn modelId="{438A12C4-235C-4F65-8DE3-792E11AF7ABA}" type="presOf" srcId="{92385F47-3AA2-4D5D-821E-12CE79589DEE}" destId="{16D73CD4-009B-435E-92DA-F88B51B86B6B}" srcOrd="0" destOrd="0" presId="urn:microsoft.com/office/officeart/2005/8/layout/orgChart1"/>
    <dgm:cxn modelId="{D8F39A14-2FFD-4E95-8274-3B0B628BDE08}" srcId="{2F0EC9C2-E0E8-44B5-8C44-5F81FD2FF16D}" destId="{1DA0DCE2-4627-46F4-9151-DEF7606412BA}" srcOrd="0" destOrd="0" parTransId="{948043F4-425B-4324-9695-6A41EA77B2D2}" sibTransId="{4770DD8A-B55C-460E-96C6-A66B5984C129}"/>
    <dgm:cxn modelId="{30C1ABCB-7BF6-4B8C-9AF2-A7B0EE3BBFD8}" type="presOf" srcId="{2F0EC9C2-E0E8-44B5-8C44-5F81FD2FF16D}" destId="{F92727B6-B5A1-43A4-977F-5B1F2F97CFAE}" srcOrd="0" destOrd="0" presId="urn:microsoft.com/office/officeart/2005/8/layout/orgChart1"/>
    <dgm:cxn modelId="{12B32DA3-17B5-4733-8C9F-FD18AF93D2D6}" srcId="{92385F47-3AA2-4D5D-821E-12CE79589DEE}" destId="{4385F1CB-1B4E-4A38-99C7-3C286BD636C9}" srcOrd="0" destOrd="0" parTransId="{96126F1F-2C9E-4EA0-8191-1A7228E21316}" sibTransId="{76D64E33-E85B-4BCD-A152-94A203FE089F}"/>
    <dgm:cxn modelId="{896EBEF2-379D-4D82-AC11-62ED075244F1}" type="presOf" srcId="{4385F1CB-1B4E-4A38-99C7-3C286BD636C9}" destId="{22C5E7A4-C203-40DF-8608-0E6DFB61C067}" srcOrd="1" destOrd="0" presId="urn:microsoft.com/office/officeart/2005/8/layout/orgChart1"/>
    <dgm:cxn modelId="{022BDE56-3F72-4FD7-B7E9-050EB92389BE}" type="presOf" srcId="{C4D60280-7E49-4A72-ABAF-C12C8E762749}" destId="{1D66A1AD-93FF-4578-ABE7-2C50FB50500D}" srcOrd="0" destOrd="0" presId="urn:microsoft.com/office/officeart/2005/8/layout/orgChart1"/>
    <dgm:cxn modelId="{16401588-6ECA-42DC-9BF0-E193CC2B19E3}" type="presOf" srcId="{71CD1265-ADE0-4F6B-9ED7-3705796C53E2}" destId="{D9A856DA-84A6-4C4E-A3A6-CAD5A2BECC7A}" srcOrd="1" destOrd="0" presId="urn:microsoft.com/office/officeart/2005/8/layout/orgChart1"/>
    <dgm:cxn modelId="{F121605E-A655-45B4-BC2F-C95D1B009895}" type="presOf" srcId="{1841AE43-9654-47CD-8453-D9CB5158FB59}" destId="{4127BD9E-E348-41AE-BBFB-A367D2CB432B}" srcOrd="1" destOrd="0" presId="urn:microsoft.com/office/officeart/2005/8/layout/orgChart1"/>
    <dgm:cxn modelId="{DBC12237-13EE-4931-9F8D-D0149C297D11}" type="presOf" srcId="{275F319F-F84D-43D3-8880-76EE9F849742}" destId="{90F4AB92-0E21-45B7-901D-3FDBE2B63729}" srcOrd="0" destOrd="0" presId="urn:microsoft.com/office/officeart/2005/8/layout/orgChart1"/>
    <dgm:cxn modelId="{C3FCF274-7844-438C-89C1-6418566CADF6}" type="presOf" srcId="{A2B3398D-4270-4E77-8DA4-181FDA67A895}" destId="{82B1AC26-8E1C-4C4C-ADA8-D83EFDA4D6B3}" srcOrd="0" destOrd="0" presId="urn:microsoft.com/office/officeart/2005/8/layout/orgChart1"/>
    <dgm:cxn modelId="{A8934867-F278-432A-BA13-9E38A3062D58}" type="presOf" srcId="{92385F47-3AA2-4D5D-821E-12CE79589DEE}" destId="{C519B73A-B3DC-413F-B20C-EFF96180A861}" srcOrd="1" destOrd="0" presId="urn:microsoft.com/office/officeart/2005/8/layout/orgChart1"/>
    <dgm:cxn modelId="{C785BF8D-A345-46F3-8FE6-8799AAFB83AB}" type="presOf" srcId="{53247A7C-AAC2-472F-AF86-49DC24DD410D}" destId="{90B64158-E881-4921-967E-B5D89CE962F5}" srcOrd="0" destOrd="0" presId="urn:microsoft.com/office/officeart/2005/8/layout/orgChart1"/>
    <dgm:cxn modelId="{65C397EB-80CC-4C79-8C2C-D88EB21201EF}" type="presOf" srcId="{B65B4F2D-247F-4A14-8C84-B613DA825E06}" destId="{C8F2D6F7-7B0F-4375-8721-7AAE49DD12A1}" srcOrd="0" destOrd="0" presId="urn:microsoft.com/office/officeart/2005/8/layout/orgChart1"/>
    <dgm:cxn modelId="{26425335-E5DC-4BC3-A061-2F41DF897D5B}" srcId="{1DA0DCE2-4627-46F4-9151-DEF7606412BA}" destId="{71CD1265-ADE0-4F6B-9ED7-3705796C53E2}" srcOrd="0" destOrd="0" parTransId="{A2B3398D-4270-4E77-8DA4-181FDA67A895}" sibTransId="{26699536-9FB8-42AB-87DF-9B24FAD8A2D6}"/>
    <dgm:cxn modelId="{41105490-87C1-4ECB-BD03-BB5FBCC574FB}" type="presOf" srcId="{275F319F-F84D-43D3-8880-76EE9F849742}" destId="{B3907AE9-A0FE-4352-A896-66D8C3739FC6}" srcOrd="1" destOrd="0" presId="urn:microsoft.com/office/officeart/2005/8/layout/orgChart1"/>
    <dgm:cxn modelId="{A4DD9679-22BD-4D6C-850B-20B3DBCC5722}" srcId="{71CD1265-ADE0-4F6B-9ED7-3705796C53E2}" destId="{1841AE43-9654-47CD-8453-D9CB5158FB59}" srcOrd="1" destOrd="0" parTransId="{C4D60280-7E49-4A72-ABAF-C12C8E762749}" sibTransId="{47380350-0084-4AA3-BE4F-46C30DA1F593}"/>
    <dgm:cxn modelId="{EBBEDB68-EB0B-46D2-B847-6C23AE30A503}" type="presOf" srcId="{1DA0DCE2-4627-46F4-9151-DEF7606412BA}" destId="{7A40DFAC-E7EC-4100-A4F4-B72AD343AD3B}" srcOrd="1" destOrd="0" presId="urn:microsoft.com/office/officeart/2005/8/layout/orgChart1"/>
    <dgm:cxn modelId="{1D379983-4184-4BE2-983E-7C84C94767DD}" type="presOf" srcId="{F5B468FC-F649-401C-A17F-39CDF6400F42}" destId="{E25DAC9D-6838-4BF3-A385-FA93AD4C6347}" srcOrd="0" destOrd="0" presId="urn:microsoft.com/office/officeart/2005/8/layout/orgChart1"/>
    <dgm:cxn modelId="{CA4F93C0-08B7-4D77-B3D2-F0AEF50C0C88}" type="presOf" srcId="{1DA0DCE2-4627-46F4-9151-DEF7606412BA}" destId="{7FC59487-5980-47AD-A20D-B617EE094680}" srcOrd="0" destOrd="0" presId="urn:microsoft.com/office/officeart/2005/8/layout/orgChart1"/>
    <dgm:cxn modelId="{F9884959-C216-4D23-B11B-09407140EADA}" srcId="{1DA0DCE2-4627-46F4-9151-DEF7606412BA}" destId="{92385F47-3AA2-4D5D-821E-12CE79589DEE}" srcOrd="1" destOrd="0" parTransId="{B65B4F2D-247F-4A14-8C84-B613DA825E06}" sibTransId="{2E1E9E7A-8C79-4E94-A85F-CB413FAA87BD}"/>
    <dgm:cxn modelId="{17C1C741-FBA5-445F-8689-04A9B484E40B}" type="presParOf" srcId="{F92727B6-B5A1-43A4-977F-5B1F2F97CFAE}" destId="{44D9B950-CCA5-4724-84FC-1D5C9D3E639A}" srcOrd="0" destOrd="0" presId="urn:microsoft.com/office/officeart/2005/8/layout/orgChart1"/>
    <dgm:cxn modelId="{EFDBE921-1AF5-468B-B508-86A7100D9C14}" type="presParOf" srcId="{44D9B950-CCA5-4724-84FC-1D5C9D3E639A}" destId="{F1C388D7-E1A8-46BB-838E-5C7CC0F80CF3}" srcOrd="0" destOrd="0" presId="urn:microsoft.com/office/officeart/2005/8/layout/orgChart1"/>
    <dgm:cxn modelId="{4EDC4298-418F-4AEF-B395-65D1DF32B831}" type="presParOf" srcId="{F1C388D7-E1A8-46BB-838E-5C7CC0F80CF3}" destId="{7FC59487-5980-47AD-A20D-B617EE094680}" srcOrd="0" destOrd="0" presId="urn:microsoft.com/office/officeart/2005/8/layout/orgChart1"/>
    <dgm:cxn modelId="{1220E28D-0C7F-4D1D-8ED3-257F52B42927}" type="presParOf" srcId="{F1C388D7-E1A8-46BB-838E-5C7CC0F80CF3}" destId="{7A40DFAC-E7EC-4100-A4F4-B72AD343AD3B}" srcOrd="1" destOrd="0" presId="urn:microsoft.com/office/officeart/2005/8/layout/orgChart1"/>
    <dgm:cxn modelId="{78665730-FAAF-47E5-8D76-B6771D43E4CC}" type="presParOf" srcId="{44D9B950-CCA5-4724-84FC-1D5C9D3E639A}" destId="{11A044C1-B8F0-497C-AD01-5B91D6678ED3}" srcOrd="1" destOrd="0" presId="urn:microsoft.com/office/officeart/2005/8/layout/orgChart1"/>
    <dgm:cxn modelId="{7D09183E-1D59-4BDC-9B7A-4455B41DADB1}" type="presParOf" srcId="{11A044C1-B8F0-497C-AD01-5B91D6678ED3}" destId="{82B1AC26-8E1C-4C4C-ADA8-D83EFDA4D6B3}" srcOrd="0" destOrd="0" presId="urn:microsoft.com/office/officeart/2005/8/layout/orgChart1"/>
    <dgm:cxn modelId="{4A240E78-D262-464D-BB4F-8157C8ACA166}" type="presParOf" srcId="{11A044C1-B8F0-497C-AD01-5B91D6678ED3}" destId="{B3E1B530-F529-45D9-A950-4060A6A51D75}" srcOrd="1" destOrd="0" presId="urn:microsoft.com/office/officeart/2005/8/layout/orgChart1"/>
    <dgm:cxn modelId="{631A7E57-E00C-43C6-AD0E-5BD18DE4D1FC}" type="presParOf" srcId="{B3E1B530-F529-45D9-A950-4060A6A51D75}" destId="{330B65EF-6631-413C-B4FB-1B35D7E28531}" srcOrd="0" destOrd="0" presId="urn:microsoft.com/office/officeart/2005/8/layout/orgChart1"/>
    <dgm:cxn modelId="{D4CABE13-E8C8-41EE-99B4-F9413E36794E}" type="presParOf" srcId="{330B65EF-6631-413C-B4FB-1B35D7E28531}" destId="{FCC3718B-B658-4F89-B956-EADF8AD02126}" srcOrd="0" destOrd="0" presId="urn:microsoft.com/office/officeart/2005/8/layout/orgChart1"/>
    <dgm:cxn modelId="{A8EABCB2-B6C6-4D88-8F83-D6A52A79E710}" type="presParOf" srcId="{330B65EF-6631-413C-B4FB-1B35D7E28531}" destId="{D9A856DA-84A6-4C4E-A3A6-CAD5A2BECC7A}" srcOrd="1" destOrd="0" presId="urn:microsoft.com/office/officeart/2005/8/layout/orgChart1"/>
    <dgm:cxn modelId="{9BF0678E-9E6F-4FF6-8783-7349E59ABC29}" type="presParOf" srcId="{B3E1B530-F529-45D9-A950-4060A6A51D75}" destId="{0BFBD961-4C2C-4A76-AD75-BFB367F9AED7}" srcOrd="1" destOrd="0" presId="urn:microsoft.com/office/officeart/2005/8/layout/orgChart1"/>
    <dgm:cxn modelId="{313FB264-501D-499E-9A98-B966BFBC887D}" type="presParOf" srcId="{0BFBD961-4C2C-4A76-AD75-BFB367F9AED7}" destId="{A2B1C532-EBDD-49AC-8CC7-6A428503501C}" srcOrd="0" destOrd="0" presId="urn:microsoft.com/office/officeart/2005/8/layout/orgChart1"/>
    <dgm:cxn modelId="{AE6EC0DB-ABBB-4400-AEA9-5EDE11D4089A}" type="presParOf" srcId="{0BFBD961-4C2C-4A76-AD75-BFB367F9AED7}" destId="{A40A9EFD-8CE4-4266-9827-604A26F924AE}" srcOrd="1" destOrd="0" presId="urn:microsoft.com/office/officeart/2005/8/layout/orgChart1"/>
    <dgm:cxn modelId="{EBCAFC7E-3650-4BC7-A339-1DEC2247FF7D}" type="presParOf" srcId="{A40A9EFD-8CE4-4266-9827-604A26F924AE}" destId="{88354BBE-99AB-4073-B768-B6B4B3D7E3A3}" srcOrd="0" destOrd="0" presId="urn:microsoft.com/office/officeart/2005/8/layout/orgChart1"/>
    <dgm:cxn modelId="{130D8C02-491B-4ADC-8903-AE9943BFB9FF}" type="presParOf" srcId="{88354BBE-99AB-4073-B768-B6B4B3D7E3A3}" destId="{90F4AB92-0E21-45B7-901D-3FDBE2B63729}" srcOrd="0" destOrd="0" presId="urn:microsoft.com/office/officeart/2005/8/layout/orgChart1"/>
    <dgm:cxn modelId="{E20FF2AB-B2FC-4938-8027-47E271314540}" type="presParOf" srcId="{88354BBE-99AB-4073-B768-B6B4B3D7E3A3}" destId="{B3907AE9-A0FE-4352-A896-66D8C3739FC6}" srcOrd="1" destOrd="0" presId="urn:microsoft.com/office/officeart/2005/8/layout/orgChart1"/>
    <dgm:cxn modelId="{55A98153-442E-4D3A-BC5F-E9DA171BC47C}" type="presParOf" srcId="{A40A9EFD-8CE4-4266-9827-604A26F924AE}" destId="{285C803D-3D6D-4C31-937B-59E553086952}" srcOrd="1" destOrd="0" presId="urn:microsoft.com/office/officeart/2005/8/layout/orgChart1"/>
    <dgm:cxn modelId="{0E0CB18E-856B-4441-BA47-FED1978D5B68}" type="presParOf" srcId="{A40A9EFD-8CE4-4266-9827-604A26F924AE}" destId="{EDB4FBEF-7C62-4C9C-9EB7-297BC55FB0B3}" srcOrd="2" destOrd="0" presId="urn:microsoft.com/office/officeart/2005/8/layout/orgChart1"/>
    <dgm:cxn modelId="{2501F80F-8BE7-4232-9A3E-2A07BFB71BA9}" type="presParOf" srcId="{0BFBD961-4C2C-4A76-AD75-BFB367F9AED7}" destId="{1D66A1AD-93FF-4578-ABE7-2C50FB50500D}" srcOrd="2" destOrd="0" presId="urn:microsoft.com/office/officeart/2005/8/layout/orgChart1"/>
    <dgm:cxn modelId="{F66C766F-12B6-4D3F-A1D1-061F90E37261}" type="presParOf" srcId="{0BFBD961-4C2C-4A76-AD75-BFB367F9AED7}" destId="{BA84205C-16B4-4AC4-A4D1-BA5B3B903375}" srcOrd="3" destOrd="0" presId="urn:microsoft.com/office/officeart/2005/8/layout/orgChart1"/>
    <dgm:cxn modelId="{F25BCF90-0A34-4178-854B-813C1477E012}" type="presParOf" srcId="{BA84205C-16B4-4AC4-A4D1-BA5B3B903375}" destId="{8451C10F-4FA4-407F-9B89-0B7E90F84F16}" srcOrd="0" destOrd="0" presId="urn:microsoft.com/office/officeart/2005/8/layout/orgChart1"/>
    <dgm:cxn modelId="{82AD5A26-54F6-4C91-88AA-68EA4739FBC1}" type="presParOf" srcId="{8451C10F-4FA4-407F-9B89-0B7E90F84F16}" destId="{721AFA6F-8A41-4B8C-A9C1-4386E756EAEC}" srcOrd="0" destOrd="0" presId="urn:microsoft.com/office/officeart/2005/8/layout/orgChart1"/>
    <dgm:cxn modelId="{942102A2-5EAE-4A0C-A357-86AE8BB35D7D}" type="presParOf" srcId="{8451C10F-4FA4-407F-9B89-0B7E90F84F16}" destId="{4127BD9E-E348-41AE-BBFB-A367D2CB432B}" srcOrd="1" destOrd="0" presId="urn:microsoft.com/office/officeart/2005/8/layout/orgChart1"/>
    <dgm:cxn modelId="{BBF98C6D-FF0B-4E26-AC91-1259E7738869}" type="presParOf" srcId="{BA84205C-16B4-4AC4-A4D1-BA5B3B903375}" destId="{1168C871-52B1-483F-8B05-372699A18196}" srcOrd="1" destOrd="0" presId="urn:microsoft.com/office/officeart/2005/8/layout/orgChart1"/>
    <dgm:cxn modelId="{79B5F7D3-69E8-4C2F-9423-DC2408A007F1}" type="presParOf" srcId="{BA84205C-16B4-4AC4-A4D1-BA5B3B903375}" destId="{5A07F943-4AAE-4EBF-931B-1D55D6175DB4}" srcOrd="2" destOrd="0" presId="urn:microsoft.com/office/officeart/2005/8/layout/orgChart1"/>
    <dgm:cxn modelId="{47DE9C15-2E45-408B-A02A-92DA36CC84DE}" type="presParOf" srcId="{B3E1B530-F529-45D9-A950-4060A6A51D75}" destId="{684F5B33-0174-4C18-B875-931C01743732}" srcOrd="2" destOrd="0" presId="urn:microsoft.com/office/officeart/2005/8/layout/orgChart1"/>
    <dgm:cxn modelId="{2B8C9BF1-FC6A-4FA1-B7A0-5E2B6B00704C}" type="presParOf" srcId="{11A044C1-B8F0-497C-AD01-5B91D6678ED3}" destId="{C8F2D6F7-7B0F-4375-8721-7AAE49DD12A1}" srcOrd="2" destOrd="0" presId="urn:microsoft.com/office/officeart/2005/8/layout/orgChart1"/>
    <dgm:cxn modelId="{93125D2B-AF45-4092-B37B-267641455688}" type="presParOf" srcId="{11A044C1-B8F0-497C-AD01-5B91D6678ED3}" destId="{4ECD636E-38E1-4E35-B247-D36856B712C3}" srcOrd="3" destOrd="0" presId="urn:microsoft.com/office/officeart/2005/8/layout/orgChart1"/>
    <dgm:cxn modelId="{721CB0CF-9328-42C7-96B8-78E2A4DAE0BD}" type="presParOf" srcId="{4ECD636E-38E1-4E35-B247-D36856B712C3}" destId="{F69B01BF-076C-4E94-833A-A59C2D5C73FD}" srcOrd="0" destOrd="0" presId="urn:microsoft.com/office/officeart/2005/8/layout/orgChart1"/>
    <dgm:cxn modelId="{A1260513-AF7C-4385-A43E-6FDC3CCB54C3}" type="presParOf" srcId="{F69B01BF-076C-4E94-833A-A59C2D5C73FD}" destId="{16D73CD4-009B-435E-92DA-F88B51B86B6B}" srcOrd="0" destOrd="0" presId="urn:microsoft.com/office/officeart/2005/8/layout/orgChart1"/>
    <dgm:cxn modelId="{C7018F8E-1197-411C-80A9-BA0E54BE9B56}" type="presParOf" srcId="{F69B01BF-076C-4E94-833A-A59C2D5C73FD}" destId="{C519B73A-B3DC-413F-B20C-EFF96180A861}" srcOrd="1" destOrd="0" presId="urn:microsoft.com/office/officeart/2005/8/layout/orgChart1"/>
    <dgm:cxn modelId="{D26561FD-9758-45D2-9CC8-C847734155D9}" type="presParOf" srcId="{4ECD636E-38E1-4E35-B247-D36856B712C3}" destId="{03E81C99-CD68-4DB2-B2CD-E27953A58954}" srcOrd="1" destOrd="0" presId="urn:microsoft.com/office/officeart/2005/8/layout/orgChart1"/>
    <dgm:cxn modelId="{CD993C2A-B755-4FB3-B9CD-EA1B89F40925}" type="presParOf" srcId="{03E81C99-CD68-4DB2-B2CD-E27953A58954}" destId="{E229B3B3-602B-40B2-B0BF-A75B1A91F501}" srcOrd="0" destOrd="0" presId="urn:microsoft.com/office/officeart/2005/8/layout/orgChart1"/>
    <dgm:cxn modelId="{4010350E-9209-4A8F-AA4E-9DE5EBC7153D}" type="presParOf" srcId="{03E81C99-CD68-4DB2-B2CD-E27953A58954}" destId="{84EEE797-31CA-46DE-9F80-1123EA2C0019}" srcOrd="1" destOrd="0" presId="urn:microsoft.com/office/officeart/2005/8/layout/orgChart1"/>
    <dgm:cxn modelId="{F64A8597-CDC6-4FB3-967C-E95E2EBB19A2}" type="presParOf" srcId="{84EEE797-31CA-46DE-9F80-1123EA2C0019}" destId="{1BBCEF5F-B6D1-458D-A287-CB52562FBA9A}" srcOrd="0" destOrd="0" presId="urn:microsoft.com/office/officeart/2005/8/layout/orgChart1"/>
    <dgm:cxn modelId="{E13B81FD-4EA6-447B-AC1B-C4E59AD2A3B3}" type="presParOf" srcId="{1BBCEF5F-B6D1-458D-A287-CB52562FBA9A}" destId="{1AF3D115-52EB-4194-BCA8-3BDAE83AF879}" srcOrd="0" destOrd="0" presId="urn:microsoft.com/office/officeart/2005/8/layout/orgChart1"/>
    <dgm:cxn modelId="{FDA999FA-13FC-4E66-A66B-B068CD1626F0}" type="presParOf" srcId="{1BBCEF5F-B6D1-458D-A287-CB52562FBA9A}" destId="{22C5E7A4-C203-40DF-8608-0E6DFB61C067}" srcOrd="1" destOrd="0" presId="urn:microsoft.com/office/officeart/2005/8/layout/orgChart1"/>
    <dgm:cxn modelId="{C2CD490B-A160-457C-9F0A-C202C928E6F6}" type="presParOf" srcId="{84EEE797-31CA-46DE-9F80-1123EA2C0019}" destId="{FD16C83C-4DD1-4CAF-941C-014D5F079FB5}" srcOrd="1" destOrd="0" presId="urn:microsoft.com/office/officeart/2005/8/layout/orgChart1"/>
    <dgm:cxn modelId="{48D3B9A7-A45D-46C1-92A7-635338EC5CCC}" type="presParOf" srcId="{84EEE797-31CA-46DE-9F80-1123EA2C0019}" destId="{11C655B6-6113-43CA-9634-5717099EAC16}" srcOrd="2" destOrd="0" presId="urn:microsoft.com/office/officeart/2005/8/layout/orgChart1"/>
    <dgm:cxn modelId="{1F92FF5B-7391-4A6F-A8E0-F2F0A0E749C1}" type="presParOf" srcId="{03E81C99-CD68-4DB2-B2CD-E27953A58954}" destId="{90B64158-E881-4921-967E-B5D89CE962F5}" srcOrd="2" destOrd="0" presId="urn:microsoft.com/office/officeart/2005/8/layout/orgChart1"/>
    <dgm:cxn modelId="{F8F6C40E-7C7B-4AE8-A1BA-A69B959E5ABE}" type="presParOf" srcId="{03E81C99-CD68-4DB2-B2CD-E27953A58954}" destId="{67388CAB-27AC-473A-B87C-D498D07CE4F5}" srcOrd="3" destOrd="0" presId="urn:microsoft.com/office/officeart/2005/8/layout/orgChart1"/>
    <dgm:cxn modelId="{F20DCF6D-CBE5-47B4-99C7-EF1584DB6950}" type="presParOf" srcId="{67388CAB-27AC-473A-B87C-D498D07CE4F5}" destId="{8FC84E2C-1BD0-475C-B11F-63CB15C07A07}" srcOrd="0" destOrd="0" presId="urn:microsoft.com/office/officeart/2005/8/layout/orgChart1"/>
    <dgm:cxn modelId="{86FFC6AF-EA21-4250-AF8D-D660FAF209E8}" type="presParOf" srcId="{8FC84E2C-1BD0-475C-B11F-63CB15C07A07}" destId="{E25DAC9D-6838-4BF3-A385-FA93AD4C6347}" srcOrd="0" destOrd="0" presId="urn:microsoft.com/office/officeart/2005/8/layout/orgChart1"/>
    <dgm:cxn modelId="{EF8BC33F-EAEA-4EB7-8A39-2B678FB2BA2F}" type="presParOf" srcId="{8FC84E2C-1BD0-475C-B11F-63CB15C07A07}" destId="{E6D9966C-9F59-48C2-A6EB-9D92369B5BF6}" srcOrd="1" destOrd="0" presId="urn:microsoft.com/office/officeart/2005/8/layout/orgChart1"/>
    <dgm:cxn modelId="{041224E0-CC69-4E6A-A7AC-63FBA29DD84B}" type="presParOf" srcId="{67388CAB-27AC-473A-B87C-D498D07CE4F5}" destId="{C699AAF5-4598-46F8-B0AE-51DA017FB127}" srcOrd="1" destOrd="0" presId="urn:microsoft.com/office/officeart/2005/8/layout/orgChart1"/>
    <dgm:cxn modelId="{2766B46E-080C-42A9-A28F-65642C91626B}" type="presParOf" srcId="{67388CAB-27AC-473A-B87C-D498D07CE4F5}" destId="{5799FEBA-36D7-4F51-843E-FAA3929BCE73}" srcOrd="2" destOrd="0" presId="urn:microsoft.com/office/officeart/2005/8/layout/orgChart1"/>
    <dgm:cxn modelId="{18A0326B-2266-4C11-8E09-D6D320C64E3B}" type="presParOf" srcId="{4ECD636E-38E1-4E35-B247-D36856B712C3}" destId="{A50510D7-A68F-4754-AF63-B8F32263BE6C}" srcOrd="2" destOrd="0" presId="urn:microsoft.com/office/officeart/2005/8/layout/orgChart1"/>
    <dgm:cxn modelId="{8198804F-8EC9-4B6B-BD29-CA13F4AAB727}" type="presParOf" srcId="{44D9B950-CCA5-4724-84FC-1D5C9D3E639A}" destId="{F88CF989-A871-483F-8AA2-780692CCC0F7}"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C14982-1A83-4EDB-8AE4-DD39DAB10FA0}" type="doc">
      <dgm:prSet loTypeId="urn:microsoft.com/office/officeart/2005/8/layout/architecture" loCatId="hierarchy" qsTypeId="urn:microsoft.com/office/officeart/2005/8/quickstyle/simple1" qsCatId="simple" csTypeId="urn:microsoft.com/office/officeart/2005/8/colors/accent1_3" csCatId="accent1" phldr="1"/>
      <dgm:spPr/>
      <dgm:t>
        <a:bodyPr/>
        <a:lstStyle/>
        <a:p>
          <a:endParaRPr lang="en-US"/>
        </a:p>
      </dgm:t>
    </dgm:pt>
    <dgm:pt modelId="{FE3F80F3-3A60-4C2A-84DB-D51BAD71105C}">
      <dgm:prSet phldrT="[Text]" custT="1"/>
      <dgm:spPr/>
      <dgm:t>
        <a:bodyPr/>
        <a:lstStyle/>
        <a:p>
          <a:r>
            <a:rPr lang="el-GR" sz="1800" b="1" dirty="0">
              <a:latin typeface="Calibri" panose="020F0502020204030204" pitchFamily="34" charset="0"/>
              <a:cs typeface="Calibri" panose="020F0502020204030204" pitchFamily="34" charset="0"/>
            </a:rPr>
            <a:t>Συνολική επίδραση</a:t>
          </a:r>
          <a:endParaRPr lang="en-US" sz="1800" b="1" dirty="0">
            <a:latin typeface="Calibri" panose="020F0502020204030204" pitchFamily="34" charset="0"/>
            <a:cs typeface="Calibri" panose="020F0502020204030204" pitchFamily="34" charset="0"/>
          </a:endParaRPr>
        </a:p>
        <a:p>
          <a:r>
            <a:rPr lang="el-GR" sz="1400" dirty="0">
              <a:latin typeface="Calibri" panose="020F0502020204030204" pitchFamily="34" charset="0"/>
              <a:cs typeface="Calibri" panose="020F0502020204030204" pitchFamily="34" charset="0"/>
            </a:rPr>
            <a:t>Προστιθέμενη αξία, απασχόληση, φορολογικά έσοδα</a:t>
          </a:r>
          <a:endParaRPr lang="en-US" sz="1400" dirty="0">
            <a:latin typeface="Calibri" panose="020F0502020204030204" pitchFamily="34" charset="0"/>
            <a:cs typeface="Calibri" panose="020F0502020204030204" pitchFamily="34" charset="0"/>
          </a:endParaRPr>
        </a:p>
      </dgm:t>
    </dgm:pt>
    <dgm:pt modelId="{65FD979E-CF42-4B3D-847A-EDF80D54EC11}" type="parTrans" cxnId="{EF4D557A-041F-4196-B3F8-89FB6856F80E}">
      <dgm:prSet/>
      <dgm:spPr/>
      <dgm:t>
        <a:bodyPr/>
        <a:lstStyle/>
        <a:p>
          <a:endParaRPr lang="en-US">
            <a:latin typeface="Calibri" panose="020F0502020204030204" pitchFamily="34" charset="0"/>
            <a:cs typeface="Calibri" panose="020F0502020204030204" pitchFamily="34" charset="0"/>
          </a:endParaRPr>
        </a:p>
      </dgm:t>
    </dgm:pt>
    <dgm:pt modelId="{24407AC2-AD18-478E-8782-E5A907625AB7}" type="sibTrans" cxnId="{EF4D557A-041F-4196-B3F8-89FB6856F80E}">
      <dgm:prSet/>
      <dgm:spPr/>
      <dgm:t>
        <a:bodyPr/>
        <a:lstStyle/>
        <a:p>
          <a:endParaRPr lang="en-US">
            <a:latin typeface="Calibri" panose="020F0502020204030204" pitchFamily="34" charset="0"/>
            <a:cs typeface="Calibri" panose="020F0502020204030204" pitchFamily="34" charset="0"/>
          </a:endParaRPr>
        </a:p>
      </dgm:t>
    </dgm:pt>
    <dgm:pt modelId="{76AA4949-1D23-4C84-8F5E-37947D1A91D5}">
      <dgm:prSet phldrT="[Text]" custT="1"/>
      <dgm:spPr>
        <a:solidFill>
          <a:schemeClr val="accent1">
            <a:lumMod val="50000"/>
          </a:schemeClr>
        </a:solidFill>
      </dgm:spPr>
      <dgm:t>
        <a:bodyPr/>
        <a:lstStyle/>
        <a:p>
          <a:pPr algn="ctr"/>
          <a:r>
            <a:rPr lang="el-GR" sz="1800" b="1" dirty="0">
              <a:latin typeface="Calibri" panose="020F0502020204030204" pitchFamily="34" charset="0"/>
              <a:cs typeface="Calibri" panose="020F0502020204030204" pitchFamily="34" charset="0"/>
            </a:rPr>
            <a:t>Άμεση επίδραση</a:t>
          </a:r>
          <a:endParaRPr lang="en-US" sz="1800" b="1" dirty="0">
            <a:latin typeface="Calibri" panose="020F0502020204030204" pitchFamily="34" charset="0"/>
            <a:cs typeface="Calibri" panose="020F0502020204030204" pitchFamily="34" charset="0"/>
          </a:endParaRPr>
        </a:p>
        <a:p>
          <a:pPr algn="ctr"/>
          <a:r>
            <a:rPr lang="el-GR" sz="1100" dirty="0">
              <a:latin typeface="Calibri" panose="020F0502020204030204" pitchFamily="34" charset="0"/>
              <a:cs typeface="Calibri" panose="020F0502020204030204" pitchFamily="34" charset="0"/>
            </a:rPr>
            <a:t>Οικονομική δραστηριότητα επιχειρήσεων</a:t>
          </a:r>
          <a:r>
            <a:rPr lang="en-US" sz="1100" dirty="0">
              <a:latin typeface="Calibri" panose="020F0502020204030204" pitchFamily="34" charset="0"/>
              <a:cs typeface="Calibri" panose="020F0502020204030204" pitchFamily="34" charset="0"/>
            </a:rPr>
            <a:t> </a:t>
          </a:r>
          <a:r>
            <a:rPr lang="el-GR" sz="1100" dirty="0">
              <a:latin typeface="Calibri" panose="020F0502020204030204" pitchFamily="34" charset="0"/>
              <a:cs typeface="Calibri" panose="020F0502020204030204" pitchFamily="34" charset="0"/>
            </a:rPr>
            <a:t>στους κλάδους:</a:t>
          </a:r>
        </a:p>
        <a:p>
          <a:pPr algn="l"/>
          <a:r>
            <a:rPr lang="el-GR" sz="1100" dirty="0">
              <a:latin typeface="Calibri" panose="020F0502020204030204" pitchFamily="34" charset="0"/>
              <a:cs typeface="Calibri" panose="020F0502020204030204" pitchFamily="34" charset="0"/>
            </a:rPr>
            <a:t>- Παραγωγή φαρμακευτικών προϊόντων και σκευασμάτων </a:t>
          </a:r>
        </a:p>
        <a:p>
          <a:pPr algn="l"/>
          <a:r>
            <a:rPr lang="el-GR" sz="1100" dirty="0">
              <a:latin typeface="Calibri" panose="020F0502020204030204" pitchFamily="34" charset="0"/>
              <a:cs typeface="Calibri" panose="020F0502020204030204" pitchFamily="34" charset="0"/>
            </a:rPr>
            <a:t>- Χονδρικό εμπόριο φαρμακευτικών προϊόντων*</a:t>
          </a:r>
          <a:endParaRPr lang="en-US" sz="1100" dirty="0">
            <a:latin typeface="Calibri" panose="020F0502020204030204" pitchFamily="34" charset="0"/>
            <a:cs typeface="Calibri" panose="020F0502020204030204" pitchFamily="34" charset="0"/>
          </a:endParaRPr>
        </a:p>
      </dgm:t>
    </dgm:pt>
    <dgm:pt modelId="{46C9921F-9EEB-41C5-9EE0-C0920338D3BC}" type="parTrans" cxnId="{DA8AEA77-4008-4A1E-B8DE-FCADF5A559CE}">
      <dgm:prSet/>
      <dgm:spPr/>
      <dgm:t>
        <a:bodyPr/>
        <a:lstStyle/>
        <a:p>
          <a:endParaRPr lang="en-US">
            <a:latin typeface="Calibri" panose="020F0502020204030204" pitchFamily="34" charset="0"/>
            <a:cs typeface="Calibri" panose="020F0502020204030204" pitchFamily="34" charset="0"/>
          </a:endParaRPr>
        </a:p>
      </dgm:t>
    </dgm:pt>
    <dgm:pt modelId="{3583CA96-C4ED-4210-B68B-3696041AAEDB}" type="sibTrans" cxnId="{DA8AEA77-4008-4A1E-B8DE-FCADF5A559CE}">
      <dgm:prSet/>
      <dgm:spPr/>
      <dgm:t>
        <a:bodyPr/>
        <a:lstStyle/>
        <a:p>
          <a:endParaRPr lang="en-US">
            <a:latin typeface="Calibri" panose="020F0502020204030204" pitchFamily="34" charset="0"/>
            <a:cs typeface="Calibri" panose="020F0502020204030204" pitchFamily="34" charset="0"/>
          </a:endParaRPr>
        </a:p>
      </dgm:t>
    </dgm:pt>
    <dgm:pt modelId="{48491E86-90A3-4180-97F5-6E1F89008EA2}">
      <dgm:prSet phldrT="[Text]" custT="1"/>
      <dgm:spPr/>
      <dgm:t>
        <a:bodyPr/>
        <a:lstStyle/>
        <a:p>
          <a:pPr>
            <a:lnSpc>
              <a:spcPct val="100000"/>
            </a:lnSpc>
            <a:spcAft>
              <a:spcPts val="0"/>
            </a:spcAft>
          </a:pPr>
          <a:r>
            <a:rPr lang="el-GR" sz="1800" b="1" dirty="0">
              <a:latin typeface="Calibri" panose="020F0502020204030204" pitchFamily="34" charset="0"/>
              <a:cs typeface="Calibri" panose="020F0502020204030204" pitchFamily="34" charset="0"/>
            </a:rPr>
            <a:t>Προκαλούμενη</a:t>
          </a:r>
          <a:endParaRPr lang="en-US" sz="1800" b="1" dirty="0">
            <a:latin typeface="Calibri" panose="020F0502020204030204" pitchFamily="34" charset="0"/>
            <a:cs typeface="Calibri" panose="020F0502020204030204" pitchFamily="34" charset="0"/>
          </a:endParaRPr>
        </a:p>
        <a:p>
          <a:pPr>
            <a:lnSpc>
              <a:spcPct val="90000"/>
            </a:lnSpc>
            <a:spcAft>
              <a:spcPts val="0"/>
            </a:spcAft>
          </a:pPr>
          <a:r>
            <a:rPr lang="el-GR" sz="1000" dirty="0">
              <a:latin typeface="Calibri" panose="020F0502020204030204" pitchFamily="34" charset="0"/>
              <a:cs typeface="Calibri" panose="020F0502020204030204" pitchFamily="34" charset="0"/>
            </a:rPr>
            <a:t>Η επίδραση από την</a:t>
          </a:r>
          <a:endParaRPr lang="en-US" sz="1000" dirty="0">
            <a:latin typeface="Calibri" panose="020F0502020204030204" pitchFamily="34" charset="0"/>
            <a:cs typeface="Calibri" panose="020F0502020204030204" pitchFamily="34" charset="0"/>
          </a:endParaRPr>
        </a:p>
        <a:p>
          <a:pPr>
            <a:lnSpc>
              <a:spcPct val="90000"/>
            </a:lnSpc>
            <a:spcAft>
              <a:spcPts val="0"/>
            </a:spcAft>
          </a:pPr>
          <a:r>
            <a:rPr lang="el-GR" sz="1000" dirty="0">
              <a:latin typeface="Calibri" panose="020F0502020204030204" pitchFamily="34" charset="0"/>
              <a:cs typeface="Calibri" panose="020F0502020204030204" pitchFamily="34" charset="0"/>
            </a:rPr>
            <a:t> κατανάλωση των νοικοκυριών </a:t>
          </a:r>
          <a:endParaRPr lang="en-US" sz="1000" dirty="0">
            <a:latin typeface="Calibri" panose="020F0502020204030204" pitchFamily="34" charset="0"/>
            <a:cs typeface="Calibri" panose="020F0502020204030204" pitchFamily="34" charset="0"/>
          </a:endParaRPr>
        </a:p>
        <a:p>
          <a:pPr>
            <a:lnSpc>
              <a:spcPct val="90000"/>
            </a:lnSpc>
            <a:spcAft>
              <a:spcPts val="0"/>
            </a:spcAft>
          </a:pPr>
          <a:r>
            <a:rPr lang="el-GR" sz="1000" dirty="0">
              <a:latin typeface="Calibri" panose="020F0502020204030204" pitchFamily="34" charset="0"/>
              <a:cs typeface="Calibri" panose="020F0502020204030204" pitchFamily="34" charset="0"/>
            </a:rPr>
            <a:t>που προέρχεται από τους μισθούς των εργαζομένων</a:t>
          </a:r>
          <a:endParaRPr lang="en-US" sz="1000" dirty="0">
            <a:latin typeface="Calibri" panose="020F0502020204030204" pitchFamily="34" charset="0"/>
            <a:cs typeface="Calibri" panose="020F0502020204030204" pitchFamily="34" charset="0"/>
          </a:endParaRPr>
        </a:p>
      </dgm:t>
    </dgm:pt>
    <dgm:pt modelId="{21E5248F-8372-44A8-A0E2-6296025644AB}" type="parTrans" cxnId="{85583522-E28F-4AA7-9398-F937F92FF2E6}">
      <dgm:prSet/>
      <dgm:spPr/>
      <dgm:t>
        <a:bodyPr/>
        <a:lstStyle/>
        <a:p>
          <a:endParaRPr lang="en-US">
            <a:latin typeface="Calibri" panose="020F0502020204030204" pitchFamily="34" charset="0"/>
            <a:cs typeface="Calibri" panose="020F0502020204030204" pitchFamily="34" charset="0"/>
          </a:endParaRPr>
        </a:p>
      </dgm:t>
    </dgm:pt>
    <dgm:pt modelId="{AA3A8250-FC70-4822-846E-007A338A2CA6}" type="sibTrans" cxnId="{85583522-E28F-4AA7-9398-F937F92FF2E6}">
      <dgm:prSet/>
      <dgm:spPr/>
      <dgm:t>
        <a:bodyPr/>
        <a:lstStyle/>
        <a:p>
          <a:endParaRPr lang="en-US">
            <a:latin typeface="Calibri" panose="020F0502020204030204" pitchFamily="34" charset="0"/>
            <a:cs typeface="Calibri" panose="020F0502020204030204" pitchFamily="34" charset="0"/>
          </a:endParaRPr>
        </a:p>
      </dgm:t>
    </dgm:pt>
    <dgm:pt modelId="{5F450373-E7D0-4AEC-804A-EE24FD094EE6}">
      <dgm:prSet phldrT="[Text]"/>
      <dgm:spPr/>
      <dgm:t>
        <a:bodyPr/>
        <a:lstStyle/>
        <a:p>
          <a:r>
            <a:rPr lang="el-GR" dirty="0">
              <a:latin typeface="Calibri" panose="020F0502020204030204" pitchFamily="34" charset="0"/>
              <a:cs typeface="Calibri" panose="020F0502020204030204" pitchFamily="34" charset="0"/>
            </a:rPr>
            <a:t> Υπόδειγμα εισροών-εκροών</a:t>
          </a:r>
          <a:endParaRPr lang="en-US" dirty="0">
            <a:latin typeface="Calibri" panose="020F0502020204030204" pitchFamily="34" charset="0"/>
            <a:cs typeface="Calibri" panose="020F0502020204030204" pitchFamily="34" charset="0"/>
          </a:endParaRPr>
        </a:p>
      </dgm:t>
    </dgm:pt>
    <dgm:pt modelId="{3377E167-4C92-455F-A053-21411446CAA7}" type="parTrans" cxnId="{206AA150-EA95-47A5-BA5C-8FCE04F662C8}">
      <dgm:prSet/>
      <dgm:spPr/>
      <dgm:t>
        <a:bodyPr/>
        <a:lstStyle/>
        <a:p>
          <a:endParaRPr lang="en-US">
            <a:latin typeface="Calibri" panose="020F0502020204030204" pitchFamily="34" charset="0"/>
            <a:cs typeface="Calibri" panose="020F0502020204030204" pitchFamily="34" charset="0"/>
          </a:endParaRPr>
        </a:p>
      </dgm:t>
    </dgm:pt>
    <dgm:pt modelId="{1FFE0E78-6330-4628-B8DB-4421216096A6}" type="sibTrans" cxnId="{206AA150-EA95-47A5-BA5C-8FCE04F662C8}">
      <dgm:prSet/>
      <dgm:spPr/>
      <dgm:t>
        <a:bodyPr/>
        <a:lstStyle/>
        <a:p>
          <a:endParaRPr lang="en-US">
            <a:latin typeface="Calibri" panose="020F0502020204030204" pitchFamily="34" charset="0"/>
            <a:cs typeface="Calibri" panose="020F0502020204030204" pitchFamily="34" charset="0"/>
          </a:endParaRPr>
        </a:p>
      </dgm:t>
    </dgm:pt>
    <dgm:pt modelId="{C0A4D336-3812-4268-8AC2-CE6844453E55}">
      <dgm:prSet custT="1"/>
      <dgm:spPr/>
      <dgm:t>
        <a:bodyPr/>
        <a:lstStyle/>
        <a:p>
          <a:r>
            <a:rPr lang="el-GR" sz="1800" b="1" dirty="0">
              <a:latin typeface="Calibri" panose="020F0502020204030204" pitchFamily="34" charset="0"/>
              <a:cs typeface="Calibri" panose="020F0502020204030204" pitchFamily="34" charset="0"/>
            </a:rPr>
            <a:t>Έμμεση</a:t>
          </a:r>
          <a:endParaRPr lang="en-US" sz="1800" b="1" dirty="0">
            <a:latin typeface="Calibri" panose="020F0502020204030204" pitchFamily="34" charset="0"/>
            <a:cs typeface="Calibri" panose="020F0502020204030204" pitchFamily="34" charset="0"/>
          </a:endParaRPr>
        </a:p>
        <a:p>
          <a:r>
            <a:rPr lang="el-GR" sz="1000" dirty="0">
              <a:latin typeface="Calibri" panose="020F0502020204030204" pitchFamily="34" charset="0"/>
              <a:cs typeface="Calibri" panose="020F0502020204030204" pitchFamily="34" charset="0"/>
            </a:rPr>
            <a:t>Η επίδραση σε συνδεδεμένους κλάδους</a:t>
          </a:r>
          <a:endParaRPr lang="en-US" sz="1000" dirty="0">
            <a:latin typeface="Calibri" panose="020F0502020204030204" pitchFamily="34" charset="0"/>
            <a:cs typeface="Calibri" panose="020F0502020204030204" pitchFamily="34" charset="0"/>
          </a:endParaRPr>
        </a:p>
      </dgm:t>
    </dgm:pt>
    <dgm:pt modelId="{041EAB13-39E4-42B4-8D52-C9CC5D17205A}" type="parTrans" cxnId="{10183C41-FA90-44E1-97AD-C61774BDBF90}">
      <dgm:prSet/>
      <dgm:spPr/>
      <dgm:t>
        <a:bodyPr/>
        <a:lstStyle/>
        <a:p>
          <a:endParaRPr lang="en-US">
            <a:latin typeface="Calibri" panose="020F0502020204030204" pitchFamily="34" charset="0"/>
            <a:cs typeface="Calibri" panose="020F0502020204030204" pitchFamily="34" charset="0"/>
          </a:endParaRPr>
        </a:p>
      </dgm:t>
    </dgm:pt>
    <dgm:pt modelId="{3739AB41-F158-43FE-BEC4-6BBEFE914DD1}" type="sibTrans" cxnId="{10183C41-FA90-44E1-97AD-C61774BDBF90}">
      <dgm:prSet/>
      <dgm:spPr/>
      <dgm:t>
        <a:bodyPr/>
        <a:lstStyle/>
        <a:p>
          <a:endParaRPr lang="en-US">
            <a:latin typeface="Calibri" panose="020F0502020204030204" pitchFamily="34" charset="0"/>
            <a:cs typeface="Calibri" panose="020F0502020204030204" pitchFamily="34" charset="0"/>
          </a:endParaRPr>
        </a:p>
      </dgm:t>
    </dgm:pt>
    <dgm:pt modelId="{EDD112D4-7420-4C17-A723-6EA7D937096D}">
      <dgm:prSet phldrT="[Text]" custT="1"/>
      <dgm:spPr/>
      <dgm:t>
        <a:bodyPr/>
        <a:lstStyle/>
        <a:p>
          <a:pPr>
            <a:spcAft>
              <a:spcPts val="0"/>
            </a:spcAft>
          </a:pPr>
          <a:r>
            <a:rPr lang="el-GR" sz="2200" b="1" dirty="0">
              <a:latin typeface="Calibri" panose="020F0502020204030204" pitchFamily="34" charset="0"/>
              <a:cs typeface="Calibri" panose="020F0502020204030204" pitchFamily="34" charset="0"/>
            </a:rPr>
            <a:t>Κλάδος </a:t>
          </a:r>
        </a:p>
        <a:p>
          <a:pPr>
            <a:spcAft>
              <a:spcPts val="0"/>
            </a:spcAft>
          </a:pPr>
          <a:r>
            <a:rPr lang="el-GR" sz="2200" b="1" dirty="0">
              <a:latin typeface="Calibri" panose="020F0502020204030204" pitchFamily="34" charset="0"/>
              <a:cs typeface="Calibri" panose="020F0502020204030204" pitchFamily="34" charset="0"/>
            </a:rPr>
            <a:t>φαρμάκου</a:t>
          </a:r>
          <a:endParaRPr lang="en-US" sz="2200" b="1" dirty="0">
            <a:latin typeface="Calibri" panose="020F0502020204030204" pitchFamily="34" charset="0"/>
            <a:cs typeface="Calibri" panose="020F0502020204030204" pitchFamily="34" charset="0"/>
          </a:endParaRPr>
        </a:p>
      </dgm:t>
    </dgm:pt>
    <dgm:pt modelId="{713FB6F4-2BE1-4BFF-810C-355DA33281BA}" type="sibTrans" cxnId="{7BC6E863-3CC1-49B8-B4C3-3C55EA75D17B}">
      <dgm:prSet/>
      <dgm:spPr/>
      <dgm:t>
        <a:bodyPr/>
        <a:lstStyle/>
        <a:p>
          <a:endParaRPr lang="en-US">
            <a:latin typeface="Calibri" panose="020F0502020204030204" pitchFamily="34" charset="0"/>
            <a:cs typeface="Calibri" panose="020F0502020204030204" pitchFamily="34" charset="0"/>
          </a:endParaRPr>
        </a:p>
      </dgm:t>
    </dgm:pt>
    <dgm:pt modelId="{AFA26E3E-5FA2-4CC6-B102-9FFF6EEC0E88}" type="parTrans" cxnId="{7BC6E863-3CC1-49B8-B4C3-3C55EA75D17B}">
      <dgm:prSet/>
      <dgm:spPr/>
      <dgm:t>
        <a:bodyPr/>
        <a:lstStyle/>
        <a:p>
          <a:endParaRPr lang="en-US">
            <a:latin typeface="Calibri" panose="020F0502020204030204" pitchFamily="34" charset="0"/>
            <a:cs typeface="Calibri" panose="020F0502020204030204" pitchFamily="34" charset="0"/>
          </a:endParaRPr>
        </a:p>
      </dgm:t>
    </dgm:pt>
    <dgm:pt modelId="{6BB6EA98-EE49-4131-A7A0-C62EA3C1BD2F}" type="pres">
      <dgm:prSet presAssocID="{FEC14982-1A83-4EDB-8AE4-DD39DAB10FA0}" presName="Name0" presStyleCnt="0">
        <dgm:presLayoutVars>
          <dgm:chPref val="1"/>
          <dgm:dir/>
          <dgm:animOne val="branch"/>
          <dgm:animLvl val="lvl"/>
          <dgm:resizeHandles/>
        </dgm:presLayoutVars>
      </dgm:prSet>
      <dgm:spPr/>
      <dgm:t>
        <a:bodyPr/>
        <a:lstStyle/>
        <a:p>
          <a:endParaRPr lang="el-GR"/>
        </a:p>
      </dgm:t>
    </dgm:pt>
    <dgm:pt modelId="{D8BA2BF1-7AF3-48D3-8519-FFA49238F62D}" type="pres">
      <dgm:prSet presAssocID="{FE3F80F3-3A60-4C2A-84DB-D51BAD71105C}" presName="vertOne" presStyleCnt="0"/>
      <dgm:spPr/>
    </dgm:pt>
    <dgm:pt modelId="{5CA86E9D-A5CE-4FFF-9ACF-B441D2D4601C}" type="pres">
      <dgm:prSet presAssocID="{FE3F80F3-3A60-4C2A-84DB-D51BAD71105C}" presName="txOne" presStyleLbl="node0" presStyleIdx="0" presStyleCnt="1">
        <dgm:presLayoutVars>
          <dgm:chPref val="3"/>
        </dgm:presLayoutVars>
      </dgm:prSet>
      <dgm:spPr/>
      <dgm:t>
        <a:bodyPr/>
        <a:lstStyle/>
        <a:p>
          <a:endParaRPr lang="el-GR"/>
        </a:p>
      </dgm:t>
    </dgm:pt>
    <dgm:pt modelId="{61D28BFF-2DD6-4F9E-B936-847A2744547D}" type="pres">
      <dgm:prSet presAssocID="{FE3F80F3-3A60-4C2A-84DB-D51BAD71105C}" presName="parTransOne" presStyleCnt="0"/>
      <dgm:spPr/>
    </dgm:pt>
    <dgm:pt modelId="{8235BD0E-A78D-4968-B1EC-649DA9EDB538}" type="pres">
      <dgm:prSet presAssocID="{FE3F80F3-3A60-4C2A-84DB-D51BAD71105C}" presName="horzOne" presStyleCnt="0"/>
      <dgm:spPr/>
    </dgm:pt>
    <dgm:pt modelId="{E39BAC29-B172-482D-B316-B68BC2BC90FA}" type="pres">
      <dgm:prSet presAssocID="{76AA4949-1D23-4C84-8F5E-37947D1A91D5}" presName="vertTwo" presStyleCnt="0"/>
      <dgm:spPr/>
    </dgm:pt>
    <dgm:pt modelId="{C8F68DB4-A3E3-4BCD-AB11-FCFA82D905D4}" type="pres">
      <dgm:prSet presAssocID="{76AA4949-1D23-4C84-8F5E-37947D1A91D5}" presName="txTwo" presStyleLbl="node2" presStyleIdx="0" presStyleCnt="2" custScaleY="203241">
        <dgm:presLayoutVars>
          <dgm:chPref val="3"/>
        </dgm:presLayoutVars>
      </dgm:prSet>
      <dgm:spPr/>
      <dgm:t>
        <a:bodyPr/>
        <a:lstStyle/>
        <a:p>
          <a:endParaRPr lang="el-GR"/>
        </a:p>
      </dgm:t>
    </dgm:pt>
    <dgm:pt modelId="{9E22852A-DED5-4BB1-8682-9FD6075FD6AE}" type="pres">
      <dgm:prSet presAssocID="{76AA4949-1D23-4C84-8F5E-37947D1A91D5}" presName="parTransTwo" presStyleCnt="0"/>
      <dgm:spPr/>
    </dgm:pt>
    <dgm:pt modelId="{9513BD30-DED2-43FF-902A-98A03E5A5E84}" type="pres">
      <dgm:prSet presAssocID="{76AA4949-1D23-4C84-8F5E-37947D1A91D5}" presName="horzTwo" presStyleCnt="0"/>
      <dgm:spPr/>
    </dgm:pt>
    <dgm:pt modelId="{11DDFC25-CAF9-4585-A27F-FA67F5B6E7AB}" type="pres">
      <dgm:prSet presAssocID="{EDD112D4-7420-4C17-A723-6EA7D937096D}" presName="vertThree" presStyleCnt="0"/>
      <dgm:spPr/>
    </dgm:pt>
    <dgm:pt modelId="{C1604EA2-8B0A-43FA-8520-EB94B8EA92E3}" type="pres">
      <dgm:prSet presAssocID="{EDD112D4-7420-4C17-A723-6EA7D937096D}" presName="txThree" presStyleLbl="node3" presStyleIdx="0" presStyleCnt="2">
        <dgm:presLayoutVars>
          <dgm:chPref val="3"/>
        </dgm:presLayoutVars>
      </dgm:prSet>
      <dgm:spPr/>
      <dgm:t>
        <a:bodyPr/>
        <a:lstStyle/>
        <a:p>
          <a:endParaRPr lang="el-GR"/>
        </a:p>
      </dgm:t>
    </dgm:pt>
    <dgm:pt modelId="{E9CB0F06-8961-4457-9E82-508BA72974D4}" type="pres">
      <dgm:prSet presAssocID="{EDD112D4-7420-4C17-A723-6EA7D937096D}" presName="horzThree" presStyleCnt="0"/>
      <dgm:spPr/>
    </dgm:pt>
    <dgm:pt modelId="{4DD9B146-C2B6-4760-91FE-2C37AA08BC03}" type="pres">
      <dgm:prSet presAssocID="{3583CA96-C4ED-4210-B68B-3696041AAEDB}" presName="sibSpaceTwo" presStyleCnt="0"/>
      <dgm:spPr/>
    </dgm:pt>
    <dgm:pt modelId="{BB617118-21C7-442D-830F-01395F6FCFC1}" type="pres">
      <dgm:prSet presAssocID="{48491E86-90A3-4180-97F5-6E1F89008EA2}" presName="vertTwo" presStyleCnt="0"/>
      <dgm:spPr/>
    </dgm:pt>
    <dgm:pt modelId="{88956D5A-500B-4789-BCBC-77716D4CB790}" type="pres">
      <dgm:prSet presAssocID="{48491E86-90A3-4180-97F5-6E1F89008EA2}" presName="txTwo" presStyleLbl="node2" presStyleIdx="1" presStyleCnt="2">
        <dgm:presLayoutVars>
          <dgm:chPref val="3"/>
        </dgm:presLayoutVars>
      </dgm:prSet>
      <dgm:spPr/>
      <dgm:t>
        <a:bodyPr/>
        <a:lstStyle/>
        <a:p>
          <a:endParaRPr lang="el-GR"/>
        </a:p>
      </dgm:t>
    </dgm:pt>
    <dgm:pt modelId="{DA7A7082-B639-4D66-B409-C1C6B8BC8426}" type="pres">
      <dgm:prSet presAssocID="{48491E86-90A3-4180-97F5-6E1F89008EA2}" presName="parTransTwo" presStyleCnt="0"/>
      <dgm:spPr/>
    </dgm:pt>
    <dgm:pt modelId="{A25640BC-2DFF-4B22-9ED7-72EA15E531E9}" type="pres">
      <dgm:prSet presAssocID="{48491E86-90A3-4180-97F5-6E1F89008EA2}" presName="horzTwo" presStyleCnt="0"/>
      <dgm:spPr/>
    </dgm:pt>
    <dgm:pt modelId="{FA30D8A0-76E0-41CF-9B18-FD4CC01809FB}" type="pres">
      <dgm:prSet presAssocID="{C0A4D336-3812-4268-8AC2-CE6844453E55}" presName="vertThree" presStyleCnt="0"/>
      <dgm:spPr/>
    </dgm:pt>
    <dgm:pt modelId="{D5C3588C-F33A-4FC7-96B8-EB7B8558265C}" type="pres">
      <dgm:prSet presAssocID="{C0A4D336-3812-4268-8AC2-CE6844453E55}" presName="txThree" presStyleLbl="node3" presStyleIdx="1" presStyleCnt="2">
        <dgm:presLayoutVars>
          <dgm:chPref val="3"/>
        </dgm:presLayoutVars>
      </dgm:prSet>
      <dgm:spPr/>
      <dgm:t>
        <a:bodyPr/>
        <a:lstStyle/>
        <a:p>
          <a:endParaRPr lang="el-GR"/>
        </a:p>
      </dgm:t>
    </dgm:pt>
    <dgm:pt modelId="{D98398A5-43AE-4A22-91B0-524278707E64}" type="pres">
      <dgm:prSet presAssocID="{C0A4D336-3812-4268-8AC2-CE6844453E55}" presName="parTransThree" presStyleCnt="0"/>
      <dgm:spPr/>
    </dgm:pt>
    <dgm:pt modelId="{F0C2CC8F-6201-4361-B8B7-297F9463ACC7}" type="pres">
      <dgm:prSet presAssocID="{C0A4D336-3812-4268-8AC2-CE6844453E55}" presName="horzThree" presStyleCnt="0"/>
      <dgm:spPr/>
    </dgm:pt>
    <dgm:pt modelId="{C2258C0F-52EB-4900-8F39-2914FF0094D8}" type="pres">
      <dgm:prSet presAssocID="{5F450373-E7D0-4AEC-804A-EE24FD094EE6}" presName="vertFour" presStyleCnt="0">
        <dgm:presLayoutVars>
          <dgm:chPref val="3"/>
        </dgm:presLayoutVars>
      </dgm:prSet>
      <dgm:spPr/>
    </dgm:pt>
    <dgm:pt modelId="{722AD381-206A-4929-9340-04D3D5908BF5}" type="pres">
      <dgm:prSet presAssocID="{5F450373-E7D0-4AEC-804A-EE24FD094EE6}" presName="txFour" presStyleLbl="node4" presStyleIdx="0" presStyleCnt="1">
        <dgm:presLayoutVars>
          <dgm:chPref val="3"/>
        </dgm:presLayoutVars>
      </dgm:prSet>
      <dgm:spPr/>
      <dgm:t>
        <a:bodyPr/>
        <a:lstStyle/>
        <a:p>
          <a:endParaRPr lang="el-GR"/>
        </a:p>
      </dgm:t>
    </dgm:pt>
    <dgm:pt modelId="{BC67E746-2A6F-462C-BF36-39714D2DDBA5}" type="pres">
      <dgm:prSet presAssocID="{5F450373-E7D0-4AEC-804A-EE24FD094EE6}" presName="horzFour" presStyleCnt="0"/>
      <dgm:spPr/>
    </dgm:pt>
  </dgm:ptLst>
  <dgm:cxnLst>
    <dgm:cxn modelId="{7BC6E863-3CC1-49B8-B4C3-3C55EA75D17B}" srcId="{76AA4949-1D23-4C84-8F5E-37947D1A91D5}" destId="{EDD112D4-7420-4C17-A723-6EA7D937096D}" srcOrd="0" destOrd="0" parTransId="{AFA26E3E-5FA2-4CC6-B102-9FFF6EEC0E88}" sibTransId="{713FB6F4-2BE1-4BFF-810C-355DA33281BA}"/>
    <dgm:cxn modelId="{965F7A25-334C-4CA3-BC7B-0344E2E065B5}" type="presOf" srcId="{FE3F80F3-3A60-4C2A-84DB-D51BAD71105C}" destId="{5CA86E9D-A5CE-4FFF-9ACF-B441D2D4601C}" srcOrd="0" destOrd="0" presId="urn:microsoft.com/office/officeart/2005/8/layout/architecture"/>
    <dgm:cxn modelId="{DA8AEA77-4008-4A1E-B8DE-FCADF5A559CE}" srcId="{FE3F80F3-3A60-4C2A-84DB-D51BAD71105C}" destId="{76AA4949-1D23-4C84-8F5E-37947D1A91D5}" srcOrd="0" destOrd="0" parTransId="{46C9921F-9EEB-41C5-9EE0-C0920338D3BC}" sibTransId="{3583CA96-C4ED-4210-B68B-3696041AAEDB}"/>
    <dgm:cxn modelId="{206AA150-EA95-47A5-BA5C-8FCE04F662C8}" srcId="{C0A4D336-3812-4268-8AC2-CE6844453E55}" destId="{5F450373-E7D0-4AEC-804A-EE24FD094EE6}" srcOrd="0" destOrd="0" parTransId="{3377E167-4C92-455F-A053-21411446CAA7}" sibTransId="{1FFE0E78-6330-4628-B8DB-4421216096A6}"/>
    <dgm:cxn modelId="{720A2842-1C74-4F20-9186-5DC29707CF39}" type="presOf" srcId="{EDD112D4-7420-4C17-A723-6EA7D937096D}" destId="{C1604EA2-8B0A-43FA-8520-EB94B8EA92E3}" srcOrd="0" destOrd="0" presId="urn:microsoft.com/office/officeart/2005/8/layout/architecture"/>
    <dgm:cxn modelId="{EF4D557A-041F-4196-B3F8-89FB6856F80E}" srcId="{FEC14982-1A83-4EDB-8AE4-DD39DAB10FA0}" destId="{FE3F80F3-3A60-4C2A-84DB-D51BAD71105C}" srcOrd="0" destOrd="0" parTransId="{65FD979E-CF42-4B3D-847A-EDF80D54EC11}" sibTransId="{24407AC2-AD18-478E-8782-E5A907625AB7}"/>
    <dgm:cxn modelId="{BA6E3EA6-3D2D-4E0B-8B27-ADBEDC96CE77}" type="presOf" srcId="{48491E86-90A3-4180-97F5-6E1F89008EA2}" destId="{88956D5A-500B-4789-BCBC-77716D4CB790}" srcOrd="0" destOrd="0" presId="urn:microsoft.com/office/officeart/2005/8/layout/architecture"/>
    <dgm:cxn modelId="{85583522-E28F-4AA7-9398-F937F92FF2E6}" srcId="{FE3F80F3-3A60-4C2A-84DB-D51BAD71105C}" destId="{48491E86-90A3-4180-97F5-6E1F89008EA2}" srcOrd="1" destOrd="0" parTransId="{21E5248F-8372-44A8-A0E2-6296025644AB}" sibTransId="{AA3A8250-FC70-4822-846E-007A338A2CA6}"/>
    <dgm:cxn modelId="{79D3B156-6CAF-414B-818A-52810D25B89C}" type="presOf" srcId="{FEC14982-1A83-4EDB-8AE4-DD39DAB10FA0}" destId="{6BB6EA98-EE49-4131-A7A0-C62EA3C1BD2F}" srcOrd="0" destOrd="0" presId="urn:microsoft.com/office/officeart/2005/8/layout/architecture"/>
    <dgm:cxn modelId="{F5F38D15-EA74-4609-A606-BD41CA0B7DCB}" type="presOf" srcId="{76AA4949-1D23-4C84-8F5E-37947D1A91D5}" destId="{C8F68DB4-A3E3-4BCD-AB11-FCFA82D905D4}" srcOrd="0" destOrd="0" presId="urn:microsoft.com/office/officeart/2005/8/layout/architecture"/>
    <dgm:cxn modelId="{4D0A25DA-F32C-4E19-BEF2-AA6886FC216D}" type="presOf" srcId="{C0A4D336-3812-4268-8AC2-CE6844453E55}" destId="{D5C3588C-F33A-4FC7-96B8-EB7B8558265C}" srcOrd="0" destOrd="0" presId="urn:microsoft.com/office/officeart/2005/8/layout/architecture"/>
    <dgm:cxn modelId="{D1F3B573-2CBC-45D8-BD53-EE3925A80202}" type="presOf" srcId="{5F450373-E7D0-4AEC-804A-EE24FD094EE6}" destId="{722AD381-206A-4929-9340-04D3D5908BF5}" srcOrd="0" destOrd="0" presId="urn:microsoft.com/office/officeart/2005/8/layout/architecture"/>
    <dgm:cxn modelId="{10183C41-FA90-44E1-97AD-C61774BDBF90}" srcId="{48491E86-90A3-4180-97F5-6E1F89008EA2}" destId="{C0A4D336-3812-4268-8AC2-CE6844453E55}" srcOrd="0" destOrd="0" parTransId="{041EAB13-39E4-42B4-8D52-C9CC5D17205A}" sibTransId="{3739AB41-F158-43FE-BEC4-6BBEFE914DD1}"/>
    <dgm:cxn modelId="{78DC611C-0B15-4CF8-82D1-A144D6DBDD39}" type="presParOf" srcId="{6BB6EA98-EE49-4131-A7A0-C62EA3C1BD2F}" destId="{D8BA2BF1-7AF3-48D3-8519-FFA49238F62D}" srcOrd="0" destOrd="0" presId="urn:microsoft.com/office/officeart/2005/8/layout/architecture"/>
    <dgm:cxn modelId="{527585D7-5151-46E8-8119-7A828B12F018}" type="presParOf" srcId="{D8BA2BF1-7AF3-48D3-8519-FFA49238F62D}" destId="{5CA86E9D-A5CE-4FFF-9ACF-B441D2D4601C}" srcOrd="0" destOrd="0" presId="urn:microsoft.com/office/officeart/2005/8/layout/architecture"/>
    <dgm:cxn modelId="{49BFFE00-67B6-4363-B141-75F7ADA1DA73}" type="presParOf" srcId="{D8BA2BF1-7AF3-48D3-8519-FFA49238F62D}" destId="{61D28BFF-2DD6-4F9E-B936-847A2744547D}" srcOrd="1" destOrd="0" presId="urn:microsoft.com/office/officeart/2005/8/layout/architecture"/>
    <dgm:cxn modelId="{55CC2098-9F96-4EFD-B1B3-9EED685F166B}" type="presParOf" srcId="{D8BA2BF1-7AF3-48D3-8519-FFA49238F62D}" destId="{8235BD0E-A78D-4968-B1EC-649DA9EDB538}" srcOrd="2" destOrd="0" presId="urn:microsoft.com/office/officeart/2005/8/layout/architecture"/>
    <dgm:cxn modelId="{F38323E1-6C6E-4827-A8D1-F9FE47E39FF0}" type="presParOf" srcId="{8235BD0E-A78D-4968-B1EC-649DA9EDB538}" destId="{E39BAC29-B172-482D-B316-B68BC2BC90FA}" srcOrd="0" destOrd="0" presId="urn:microsoft.com/office/officeart/2005/8/layout/architecture"/>
    <dgm:cxn modelId="{3B032C54-CD05-4AFC-ACE1-A02BCD10D99F}" type="presParOf" srcId="{E39BAC29-B172-482D-B316-B68BC2BC90FA}" destId="{C8F68DB4-A3E3-4BCD-AB11-FCFA82D905D4}" srcOrd="0" destOrd="0" presId="urn:microsoft.com/office/officeart/2005/8/layout/architecture"/>
    <dgm:cxn modelId="{7F39014B-47C3-4A71-AD98-CB84225175F0}" type="presParOf" srcId="{E39BAC29-B172-482D-B316-B68BC2BC90FA}" destId="{9E22852A-DED5-4BB1-8682-9FD6075FD6AE}" srcOrd="1" destOrd="0" presId="urn:microsoft.com/office/officeart/2005/8/layout/architecture"/>
    <dgm:cxn modelId="{B5183A5C-E065-41E8-9211-3BE003198245}" type="presParOf" srcId="{E39BAC29-B172-482D-B316-B68BC2BC90FA}" destId="{9513BD30-DED2-43FF-902A-98A03E5A5E84}" srcOrd="2" destOrd="0" presId="urn:microsoft.com/office/officeart/2005/8/layout/architecture"/>
    <dgm:cxn modelId="{C9D71336-F33E-423D-B04D-71ED1156A3B1}" type="presParOf" srcId="{9513BD30-DED2-43FF-902A-98A03E5A5E84}" destId="{11DDFC25-CAF9-4585-A27F-FA67F5B6E7AB}" srcOrd="0" destOrd="0" presId="urn:microsoft.com/office/officeart/2005/8/layout/architecture"/>
    <dgm:cxn modelId="{3DD996C2-34DF-477C-929B-10DBF10BD51E}" type="presParOf" srcId="{11DDFC25-CAF9-4585-A27F-FA67F5B6E7AB}" destId="{C1604EA2-8B0A-43FA-8520-EB94B8EA92E3}" srcOrd="0" destOrd="0" presId="urn:microsoft.com/office/officeart/2005/8/layout/architecture"/>
    <dgm:cxn modelId="{AFA53FC8-12C3-4530-82FF-303A3F90DD43}" type="presParOf" srcId="{11DDFC25-CAF9-4585-A27F-FA67F5B6E7AB}" destId="{E9CB0F06-8961-4457-9E82-508BA72974D4}" srcOrd="1" destOrd="0" presId="urn:microsoft.com/office/officeart/2005/8/layout/architecture"/>
    <dgm:cxn modelId="{FFF5660F-6526-4AF3-8BCA-810734FC2C7E}" type="presParOf" srcId="{8235BD0E-A78D-4968-B1EC-649DA9EDB538}" destId="{4DD9B146-C2B6-4760-91FE-2C37AA08BC03}" srcOrd="1" destOrd="0" presId="urn:microsoft.com/office/officeart/2005/8/layout/architecture"/>
    <dgm:cxn modelId="{F78DF2A5-1034-43A0-B8F4-539904CF5C57}" type="presParOf" srcId="{8235BD0E-A78D-4968-B1EC-649DA9EDB538}" destId="{BB617118-21C7-442D-830F-01395F6FCFC1}" srcOrd="2" destOrd="0" presId="urn:microsoft.com/office/officeart/2005/8/layout/architecture"/>
    <dgm:cxn modelId="{D9588BA6-0C93-4930-8250-547C825DD53A}" type="presParOf" srcId="{BB617118-21C7-442D-830F-01395F6FCFC1}" destId="{88956D5A-500B-4789-BCBC-77716D4CB790}" srcOrd="0" destOrd="0" presId="urn:microsoft.com/office/officeart/2005/8/layout/architecture"/>
    <dgm:cxn modelId="{1FA3F4E9-29BE-4E44-8775-10F3435DE37D}" type="presParOf" srcId="{BB617118-21C7-442D-830F-01395F6FCFC1}" destId="{DA7A7082-B639-4D66-B409-C1C6B8BC8426}" srcOrd="1" destOrd="0" presId="urn:microsoft.com/office/officeart/2005/8/layout/architecture"/>
    <dgm:cxn modelId="{74DE39DC-08B3-4901-B2DE-6239F1E3924C}" type="presParOf" srcId="{BB617118-21C7-442D-830F-01395F6FCFC1}" destId="{A25640BC-2DFF-4B22-9ED7-72EA15E531E9}" srcOrd="2" destOrd="0" presId="urn:microsoft.com/office/officeart/2005/8/layout/architecture"/>
    <dgm:cxn modelId="{43BE87FA-FCE0-4BE6-85E4-D8A529E8B0BE}" type="presParOf" srcId="{A25640BC-2DFF-4B22-9ED7-72EA15E531E9}" destId="{FA30D8A0-76E0-41CF-9B18-FD4CC01809FB}" srcOrd="0" destOrd="0" presId="urn:microsoft.com/office/officeart/2005/8/layout/architecture"/>
    <dgm:cxn modelId="{57A59CF3-39C2-455F-A2A6-B086B3B1CA00}" type="presParOf" srcId="{FA30D8A0-76E0-41CF-9B18-FD4CC01809FB}" destId="{D5C3588C-F33A-4FC7-96B8-EB7B8558265C}" srcOrd="0" destOrd="0" presId="urn:microsoft.com/office/officeart/2005/8/layout/architecture"/>
    <dgm:cxn modelId="{7B073BFA-7985-45EB-A328-595102E3AA8F}" type="presParOf" srcId="{FA30D8A0-76E0-41CF-9B18-FD4CC01809FB}" destId="{D98398A5-43AE-4A22-91B0-524278707E64}" srcOrd="1" destOrd="0" presId="urn:microsoft.com/office/officeart/2005/8/layout/architecture"/>
    <dgm:cxn modelId="{235D28B6-137A-4FAB-96D6-6F6F4CD1AF26}" type="presParOf" srcId="{FA30D8A0-76E0-41CF-9B18-FD4CC01809FB}" destId="{F0C2CC8F-6201-4361-B8B7-297F9463ACC7}" srcOrd="2" destOrd="0" presId="urn:microsoft.com/office/officeart/2005/8/layout/architecture"/>
    <dgm:cxn modelId="{212A4732-65BC-4249-9B97-69A684D22E2E}" type="presParOf" srcId="{F0C2CC8F-6201-4361-B8B7-297F9463ACC7}" destId="{C2258C0F-52EB-4900-8F39-2914FF0094D8}" srcOrd="0" destOrd="0" presId="urn:microsoft.com/office/officeart/2005/8/layout/architecture"/>
    <dgm:cxn modelId="{A806AB90-E1BF-462E-A177-9545F7985329}" type="presParOf" srcId="{C2258C0F-52EB-4900-8F39-2914FF0094D8}" destId="{722AD381-206A-4929-9340-04D3D5908BF5}" srcOrd="0" destOrd="0" presId="urn:microsoft.com/office/officeart/2005/8/layout/architecture"/>
    <dgm:cxn modelId="{977641EF-01A3-4D64-8CEE-720CA67C3E0D}" type="presParOf" srcId="{C2258C0F-52EB-4900-8F39-2914FF0094D8}" destId="{BC67E746-2A6F-462C-BF36-39714D2DDBA5}"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D18774-8DEA-4167-9526-295C9FBAF29A}" type="doc">
      <dgm:prSet loTypeId="urn:microsoft.com/office/officeart/2005/8/layout/funnel1" loCatId="relationship" qsTypeId="urn:microsoft.com/office/officeart/2005/8/quickstyle/simple2" qsCatId="simple" csTypeId="urn:microsoft.com/office/officeart/2005/8/colors/accent1_2" csCatId="accent1" phldr="1"/>
      <dgm:spPr/>
      <dgm:t>
        <a:bodyPr/>
        <a:lstStyle/>
        <a:p>
          <a:endParaRPr lang="en-US"/>
        </a:p>
      </dgm:t>
    </dgm:pt>
    <dgm:pt modelId="{CBE3D9C4-67DC-41E9-8060-2FFB25F3AE87}">
      <dgm:prSet phldrT="[Text]" custT="1"/>
      <dgm:spPr>
        <a:solidFill>
          <a:schemeClr val="accent1"/>
        </a:solidFill>
      </dgm:spPr>
      <dgm:t>
        <a:bodyPr/>
        <a:lstStyle/>
        <a:p>
          <a:r>
            <a:rPr lang="en-US" sz="3600" b="1" dirty="0">
              <a:latin typeface="Calibri" panose="020F0502020204030204" pitchFamily="34" charset="0"/>
              <a:cs typeface="Calibri" panose="020F0502020204030204" pitchFamily="34" charset="0"/>
            </a:rPr>
            <a:t>€1</a:t>
          </a:r>
          <a:r>
            <a:rPr lang="el-GR" sz="3600" b="1" dirty="0">
              <a:latin typeface="Calibri" panose="020F0502020204030204" pitchFamily="34" charset="0"/>
              <a:cs typeface="Calibri" panose="020F0502020204030204" pitchFamily="34" charset="0"/>
            </a:rPr>
            <a:t> </a:t>
          </a:r>
          <a:r>
            <a:rPr lang="el-GR" sz="1100" b="1" dirty="0">
              <a:latin typeface="Calibri" panose="020F0502020204030204" pitchFamily="34" charset="0"/>
              <a:cs typeface="Calibri" panose="020F0502020204030204" pitchFamily="34" charset="0"/>
            </a:rPr>
            <a:t>ΑΕΠ στον κλάδο</a:t>
          </a:r>
          <a:endParaRPr lang="en-US" sz="1100" b="1" dirty="0">
            <a:latin typeface="Calibri" panose="020F0502020204030204" pitchFamily="34" charset="0"/>
            <a:cs typeface="Calibri" panose="020F0502020204030204" pitchFamily="34" charset="0"/>
          </a:endParaRPr>
        </a:p>
      </dgm:t>
    </dgm:pt>
    <dgm:pt modelId="{45C69267-9300-472A-A91B-C8E4E06DC6A8}" type="parTrans" cxnId="{40046E02-B93B-4568-B39B-1A8F2E356974}">
      <dgm:prSet/>
      <dgm:spPr/>
      <dgm:t>
        <a:bodyPr/>
        <a:lstStyle/>
        <a:p>
          <a:endParaRPr lang="en-US" sz="2400">
            <a:latin typeface="Calibri" panose="020F0502020204030204" pitchFamily="34" charset="0"/>
            <a:cs typeface="Calibri" panose="020F0502020204030204" pitchFamily="34" charset="0"/>
          </a:endParaRPr>
        </a:p>
      </dgm:t>
    </dgm:pt>
    <dgm:pt modelId="{17920FA5-4D3E-4475-95FA-8B8ECE72F24B}" type="sibTrans" cxnId="{40046E02-B93B-4568-B39B-1A8F2E356974}">
      <dgm:prSet/>
      <dgm:spPr/>
      <dgm:t>
        <a:bodyPr/>
        <a:lstStyle/>
        <a:p>
          <a:endParaRPr lang="en-US" sz="2400">
            <a:latin typeface="Calibri" panose="020F0502020204030204" pitchFamily="34" charset="0"/>
            <a:cs typeface="Calibri" panose="020F0502020204030204" pitchFamily="34" charset="0"/>
          </a:endParaRPr>
        </a:p>
      </dgm:t>
    </dgm:pt>
    <dgm:pt modelId="{10CC7749-1F5C-4F1D-87C7-853288BE967F}">
      <dgm:prSet phldrT="[Text]" custT="1"/>
      <dgm:spPr>
        <a:solidFill>
          <a:srgbClr val="92D050"/>
        </a:solidFill>
      </dgm:spPr>
      <dgm:t>
        <a:bodyPr/>
        <a:lstStyle/>
        <a:p>
          <a:r>
            <a:rPr lang="el-GR" sz="1600" b="1" dirty="0">
              <a:latin typeface="Calibri" panose="020F0502020204030204" pitchFamily="34" charset="0"/>
              <a:cs typeface="Calibri" panose="020F0502020204030204" pitchFamily="34" charset="0"/>
            </a:rPr>
            <a:t>€1,9 </a:t>
          </a:r>
          <a:r>
            <a:rPr lang="el-GR" sz="1100" b="1" dirty="0">
              <a:latin typeface="Calibri" panose="020F0502020204030204" pitchFamily="34" charset="0"/>
              <a:cs typeface="Calibri" panose="020F0502020204030204" pitchFamily="34" charset="0"/>
            </a:rPr>
            <a:t>έμμεση επίδραση στο ΑΕΠ</a:t>
          </a:r>
          <a:endParaRPr lang="en-US" sz="1100" b="1" dirty="0">
            <a:latin typeface="Calibri" panose="020F0502020204030204" pitchFamily="34" charset="0"/>
            <a:cs typeface="Calibri" panose="020F0502020204030204" pitchFamily="34" charset="0"/>
          </a:endParaRPr>
        </a:p>
      </dgm:t>
    </dgm:pt>
    <dgm:pt modelId="{7C6B3BB4-82DE-46C8-9C58-175D31530680}" type="parTrans" cxnId="{1362A33E-88CB-4817-B83C-107BEDDE47B6}">
      <dgm:prSet/>
      <dgm:spPr/>
      <dgm:t>
        <a:bodyPr/>
        <a:lstStyle/>
        <a:p>
          <a:endParaRPr lang="en-US" sz="2400">
            <a:latin typeface="Calibri" panose="020F0502020204030204" pitchFamily="34" charset="0"/>
            <a:cs typeface="Calibri" panose="020F0502020204030204" pitchFamily="34" charset="0"/>
          </a:endParaRPr>
        </a:p>
      </dgm:t>
    </dgm:pt>
    <dgm:pt modelId="{4AC01C91-A4A7-4363-A378-168F9131A809}" type="sibTrans" cxnId="{1362A33E-88CB-4817-B83C-107BEDDE47B6}">
      <dgm:prSet/>
      <dgm:spPr/>
      <dgm:t>
        <a:bodyPr/>
        <a:lstStyle/>
        <a:p>
          <a:endParaRPr lang="en-US" sz="2400">
            <a:latin typeface="Calibri" panose="020F0502020204030204" pitchFamily="34" charset="0"/>
            <a:cs typeface="Calibri" panose="020F0502020204030204" pitchFamily="34" charset="0"/>
          </a:endParaRPr>
        </a:p>
      </dgm:t>
    </dgm:pt>
    <dgm:pt modelId="{323C202A-D415-403D-99DD-CFF1E1D07C1B}">
      <dgm:prSet phldrT="[Text]" custT="1"/>
      <dgm:spPr>
        <a:solidFill>
          <a:srgbClr val="2B75B6"/>
        </a:solidFill>
      </dgm:spPr>
      <dgm:t>
        <a:bodyPr/>
        <a:lstStyle/>
        <a:p>
          <a:pPr>
            <a:spcAft>
              <a:spcPts val="0"/>
            </a:spcAft>
          </a:pPr>
          <a:r>
            <a:rPr lang="el-GR" sz="1600" b="1" dirty="0">
              <a:latin typeface="Calibri" panose="020F0502020204030204" pitchFamily="34" charset="0"/>
              <a:cs typeface="Calibri" panose="020F0502020204030204" pitchFamily="34" charset="0"/>
            </a:rPr>
            <a:t>€</a:t>
          </a:r>
          <a:r>
            <a:rPr lang="en-US" sz="1600" b="1" dirty="0">
              <a:latin typeface="Calibri" panose="020F0502020204030204" pitchFamily="34" charset="0"/>
              <a:cs typeface="Calibri" panose="020F0502020204030204" pitchFamily="34" charset="0"/>
            </a:rPr>
            <a:t>4,1</a:t>
          </a:r>
          <a:r>
            <a:rPr lang="el-GR" sz="1600" b="1" dirty="0">
              <a:latin typeface="Calibri" panose="020F0502020204030204" pitchFamily="34" charset="0"/>
              <a:cs typeface="Calibri" panose="020F0502020204030204" pitchFamily="34" charset="0"/>
            </a:rPr>
            <a:t> </a:t>
          </a:r>
          <a:r>
            <a:rPr lang="el-GR" sz="1100" b="1" dirty="0">
              <a:latin typeface="Calibri" panose="020F0502020204030204" pitchFamily="34" charset="0"/>
              <a:cs typeface="Calibri" panose="020F0502020204030204" pitchFamily="34" charset="0"/>
            </a:rPr>
            <a:t>συνολική επίδραση στο ΑΕΠ</a:t>
          </a:r>
          <a:endParaRPr lang="en-US" sz="1100" b="1" dirty="0">
            <a:latin typeface="Calibri" panose="020F0502020204030204" pitchFamily="34" charset="0"/>
            <a:cs typeface="Calibri" panose="020F0502020204030204" pitchFamily="34" charset="0"/>
          </a:endParaRPr>
        </a:p>
      </dgm:t>
    </dgm:pt>
    <dgm:pt modelId="{2D87105C-C71B-44F1-922A-3B365E42DA19}" type="parTrans" cxnId="{6D8977EA-438B-483E-8F17-2369739F503D}">
      <dgm:prSet/>
      <dgm:spPr/>
      <dgm:t>
        <a:bodyPr/>
        <a:lstStyle/>
        <a:p>
          <a:endParaRPr lang="en-US" sz="2400">
            <a:latin typeface="Calibri" panose="020F0502020204030204" pitchFamily="34" charset="0"/>
            <a:cs typeface="Calibri" panose="020F0502020204030204" pitchFamily="34" charset="0"/>
          </a:endParaRPr>
        </a:p>
      </dgm:t>
    </dgm:pt>
    <dgm:pt modelId="{DC50EC36-E198-4CE2-B747-BE89D2F0D796}" type="sibTrans" cxnId="{6D8977EA-438B-483E-8F17-2369739F503D}">
      <dgm:prSet/>
      <dgm:spPr/>
      <dgm:t>
        <a:bodyPr/>
        <a:lstStyle/>
        <a:p>
          <a:endParaRPr lang="en-US" sz="2400">
            <a:latin typeface="Calibri" panose="020F0502020204030204" pitchFamily="34" charset="0"/>
            <a:cs typeface="Calibri" panose="020F0502020204030204" pitchFamily="34" charset="0"/>
          </a:endParaRPr>
        </a:p>
      </dgm:t>
    </dgm:pt>
    <dgm:pt modelId="{5D88DE2C-08D0-4EF3-A3F4-1E38553D7223}">
      <dgm:prSet phldrT="[Text]" custT="1"/>
      <dgm:spPr/>
      <dgm:t>
        <a:bodyPr/>
        <a:lstStyle/>
        <a:p>
          <a:r>
            <a:rPr lang="el-GR" sz="1400" b="1" dirty="0">
              <a:solidFill>
                <a:schemeClr val="tx1">
                  <a:lumMod val="65000"/>
                  <a:lumOff val="35000"/>
                </a:schemeClr>
              </a:solidFill>
              <a:latin typeface="Calibri" panose="020F0502020204030204" pitchFamily="34" charset="0"/>
              <a:cs typeface="Calibri" panose="020F0502020204030204" pitchFamily="34" charset="0"/>
            </a:rPr>
            <a:t>Αύξηση κατά ένα ευρώ του ακαθάριστου προϊόντος στον κλάδο φαρμάκου οδηγεί σε αύξηση του ΑΕΠ της ελληνικής οικονομίας κατά </a:t>
          </a:r>
          <a:r>
            <a:rPr lang="en-US" sz="1400" b="1" dirty="0">
              <a:solidFill>
                <a:schemeClr val="tx1">
                  <a:lumMod val="65000"/>
                  <a:lumOff val="35000"/>
                </a:schemeClr>
              </a:solidFill>
              <a:latin typeface="Calibri" panose="020F0502020204030204" pitchFamily="34" charset="0"/>
              <a:cs typeface="Calibri" panose="020F0502020204030204" pitchFamily="34" charset="0"/>
            </a:rPr>
            <a:t>4,1</a:t>
          </a:r>
          <a:r>
            <a:rPr lang="el-GR" sz="1400" b="1" dirty="0">
              <a:solidFill>
                <a:schemeClr val="tx1">
                  <a:lumMod val="65000"/>
                  <a:lumOff val="35000"/>
                </a:schemeClr>
              </a:solidFill>
              <a:latin typeface="Calibri" panose="020F0502020204030204" pitchFamily="34" charset="0"/>
              <a:cs typeface="Calibri" panose="020F0502020204030204" pitchFamily="34" charset="0"/>
            </a:rPr>
            <a:t> ευρώ</a:t>
          </a:r>
          <a:endParaRPr lang="en-US" sz="1400" b="1" dirty="0">
            <a:solidFill>
              <a:schemeClr val="tx1">
                <a:lumMod val="65000"/>
                <a:lumOff val="35000"/>
              </a:schemeClr>
            </a:solidFill>
            <a:latin typeface="Calibri" panose="020F0502020204030204" pitchFamily="34" charset="0"/>
            <a:cs typeface="Calibri" panose="020F0502020204030204" pitchFamily="34" charset="0"/>
          </a:endParaRPr>
        </a:p>
      </dgm:t>
    </dgm:pt>
    <dgm:pt modelId="{CC42A355-64B8-4BFF-AC08-A78F4B07F32E}" type="parTrans" cxnId="{5E71D9C5-D84B-49EE-9F29-0399785E7C80}">
      <dgm:prSet/>
      <dgm:spPr/>
      <dgm:t>
        <a:bodyPr/>
        <a:lstStyle/>
        <a:p>
          <a:endParaRPr lang="en-US" sz="2400">
            <a:latin typeface="Calibri" panose="020F0502020204030204" pitchFamily="34" charset="0"/>
            <a:cs typeface="Calibri" panose="020F0502020204030204" pitchFamily="34" charset="0"/>
          </a:endParaRPr>
        </a:p>
      </dgm:t>
    </dgm:pt>
    <dgm:pt modelId="{4B49906C-FA01-4559-B8BC-45F60CB823A5}" type="sibTrans" cxnId="{5E71D9C5-D84B-49EE-9F29-0399785E7C80}">
      <dgm:prSet/>
      <dgm:spPr/>
      <dgm:t>
        <a:bodyPr/>
        <a:lstStyle/>
        <a:p>
          <a:endParaRPr lang="en-US" sz="2400">
            <a:latin typeface="Calibri" panose="020F0502020204030204" pitchFamily="34" charset="0"/>
            <a:cs typeface="Calibri" panose="020F0502020204030204" pitchFamily="34" charset="0"/>
          </a:endParaRPr>
        </a:p>
      </dgm:t>
    </dgm:pt>
    <dgm:pt modelId="{3DA4E0A3-7773-45A8-AFD7-CD63348D0D65}" type="pres">
      <dgm:prSet presAssocID="{41D18774-8DEA-4167-9526-295C9FBAF29A}" presName="Name0" presStyleCnt="0">
        <dgm:presLayoutVars>
          <dgm:chMax val="4"/>
          <dgm:resizeHandles val="exact"/>
        </dgm:presLayoutVars>
      </dgm:prSet>
      <dgm:spPr/>
      <dgm:t>
        <a:bodyPr/>
        <a:lstStyle/>
        <a:p>
          <a:endParaRPr lang="el-GR"/>
        </a:p>
      </dgm:t>
    </dgm:pt>
    <dgm:pt modelId="{EA81FB09-6318-4151-9F5F-F5E0F8F57AD8}" type="pres">
      <dgm:prSet presAssocID="{41D18774-8DEA-4167-9526-295C9FBAF29A}" presName="ellipse" presStyleLbl="trBgShp" presStyleIdx="0" presStyleCnt="1"/>
      <dgm:spPr>
        <a:solidFill>
          <a:schemeClr val="accent1">
            <a:alpha val="74000"/>
          </a:schemeClr>
        </a:solidFill>
      </dgm:spPr>
    </dgm:pt>
    <dgm:pt modelId="{21459E3F-468B-4D2E-A310-B8B7B3686231}" type="pres">
      <dgm:prSet presAssocID="{41D18774-8DEA-4167-9526-295C9FBAF29A}" presName="arrow1" presStyleLbl="fgShp" presStyleIdx="0" presStyleCnt="1"/>
      <dgm:spPr/>
    </dgm:pt>
    <dgm:pt modelId="{D2D4F26C-9537-4206-BBB5-1BCBE5952340}" type="pres">
      <dgm:prSet presAssocID="{41D18774-8DEA-4167-9526-295C9FBAF29A}" presName="rectangle" presStyleLbl="revTx" presStyleIdx="0" presStyleCnt="1" custScaleX="136096" custLinFactNeighborX="214" custLinFactNeighborY="22059">
        <dgm:presLayoutVars>
          <dgm:bulletEnabled val="1"/>
        </dgm:presLayoutVars>
      </dgm:prSet>
      <dgm:spPr/>
      <dgm:t>
        <a:bodyPr/>
        <a:lstStyle/>
        <a:p>
          <a:endParaRPr lang="el-GR"/>
        </a:p>
      </dgm:t>
    </dgm:pt>
    <dgm:pt modelId="{6C7EE26B-6510-4C12-ACF4-778CE239C688}" type="pres">
      <dgm:prSet presAssocID="{10CC7749-1F5C-4F1D-87C7-853288BE967F}" presName="item1" presStyleLbl="node1" presStyleIdx="0" presStyleCnt="3">
        <dgm:presLayoutVars>
          <dgm:bulletEnabled val="1"/>
        </dgm:presLayoutVars>
      </dgm:prSet>
      <dgm:spPr/>
      <dgm:t>
        <a:bodyPr/>
        <a:lstStyle/>
        <a:p>
          <a:endParaRPr lang="el-GR"/>
        </a:p>
      </dgm:t>
    </dgm:pt>
    <dgm:pt modelId="{CAA4A825-2995-490F-87B1-95971AE9D2C7}" type="pres">
      <dgm:prSet presAssocID="{323C202A-D415-403D-99DD-CFF1E1D07C1B}" presName="item2" presStyleLbl="node1" presStyleIdx="1" presStyleCnt="3">
        <dgm:presLayoutVars>
          <dgm:bulletEnabled val="1"/>
        </dgm:presLayoutVars>
      </dgm:prSet>
      <dgm:spPr/>
      <dgm:t>
        <a:bodyPr/>
        <a:lstStyle/>
        <a:p>
          <a:endParaRPr lang="el-GR"/>
        </a:p>
      </dgm:t>
    </dgm:pt>
    <dgm:pt modelId="{31FEAF64-6539-4913-AE82-47CB9210B15E}" type="pres">
      <dgm:prSet presAssocID="{5D88DE2C-08D0-4EF3-A3F4-1E38553D7223}" presName="item3" presStyleLbl="node1" presStyleIdx="2" presStyleCnt="3" custScaleX="93715" custScaleY="91019">
        <dgm:presLayoutVars>
          <dgm:bulletEnabled val="1"/>
        </dgm:presLayoutVars>
      </dgm:prSet>
      <dgm:spPr/>
      <dgm:t>
        <a:bodyPr/>
        <a:lstStyle/>
        <a:p>
          <a:endParaRPr lang="el-GR"/>
        </a:p>
      </dgm:t>
    </dgm:pt>
    <dgm:pt modelId="{D19313AD-8409-4B4C-AAFF-F020B4603C60}" type="pres">
      <dgm:prSet presAssocID="{41D18774-8DEA-4167-9526-295C9FBAF29A}" presName="funnel" presStyleLbl="trAlignAcc1" presStyleIdx="0" presStyleCnt="1"/>
      <dgm:spPr/>
    </dgm:pt>
  </dgm:ptLst>
  <dgm:cxnLst>
    <dgm:cxn modelId="{6D8977EA-438B-483E-8F17-2369739F503D}" srcId="{41D18774-8DEA-4167-9526-295C9FBAF29A}" destId="{323C202A-D415-403D-99DD-CFF1E1D07C1B}" srcOrd="2" destOrd="0" parTransId="{2D87105C-C71B-44F1-922A-3B365E42DA19}" sibTransId="{DC50EC36-E198-4CE2-B747-BE89D2F0D796}"/>
    <dgm:cxn modelId="{E014A526-692B-4698-8528-AFFB95F9FEAA}" type="presOf" srcId="{5D88DE2C-08D0-4EF3-A3F4-1E38553D7223}" destId="{D2D4F26C-9537-4206-BBB5-1BCBE5952340}" srcOrd="0" destOrd="0" presId="urn:microsoft.com/office/officeart/2005/8/layout/funnel1"/>
    <dgm:cxn modelId="{40046E02-B93B-4568-B39B-1A8F2E356974}" srcId="{41D18774-8DEA-4167-9526-295C9FBAF29A}" destId="{CBE3D9C4-67DC-41E9-8060-2FFB25F3AE87}" srcOrd="0" destOrd="0" parTransId="{45C69267-9300-472A-A91B-C8E4E06DC6A8}" sibTransId="{17920FA5-4D3E-4475-95FA-8B8ECE72F24B}"/>
    <dgm:cxn modelId="{1362A33E-88CB-4817-B83C-107BEDDE47B6}" srcId="{41D18774-8DEA-4167-9526-295C9FBAF29A}" destId="{10CC7749-1F5C-4F1D-87C7-853288BE967F}" srcOrd="1" destOrd="0" parTransId="{7C6B3BB4-82DE-46C8-9C58-175D31530680}" sibTransId="{4AC01C91-A4A7-4363-A378-168F9131A809}"/>
    <dgm:cxn modelId="{5E71D9C5-D84B-49EE-9F29-0399785E7C80}" srcId="{41D18774-8DEA-4167-9526-295C9FBAF29A}" destId="{5D88DE2C-08D0-4EF3-A3F4-1E38553D7223}" srcOrd="3" destOrd="0" parTransId="{CC42A355-64B8-4BFF-AC08-A78F4B07F32E}" sibTransId="{4B49906C-FA01-4559-B8BC-45F60CB823A5}"/>
    <dgm:cxn modelId="{6D533AFB-C44B-46B2-B750-7D6A5DB73DDB}" type="presOf" srcId="{41D18774-8DEA-4167-9526-295C9FBAF29A}" destId="{3DA4E0A3-7773-45A8-AFD7-CD63348D0D65}" srcOrd="0" destOrd="0" presId="urn:microsoft.com/office/officeart/2005/8/layout/funnel1"/>
    <dgm:cxn modelId="{5C5EF035-D943-46F8-96EB-AB9864926D81}" type="presOf" srcId="{10CC7749-1F5C-4F1D-87C7-853288BE967F}" destId="{CAA4A825-2995-490F-87B1-95971AE9D2C7}" srcOrd="0" destOrd="0" presId="urn:microsoft.com/office/officeart/2005/8/layout/funnel1"/>
    <dgm:cxn modelId="{0034BFF9-6EC5-467A-AFB5-0C55D7DACB13}" type="presOf" srcId="{CBE3D9C4-67DC-41E9-8060-2FFB25F3AE87}" destId="{31FEAF64-6539-4913-AE82-47CB9210B15E}" srcOrd="0" destOrd="0" presId="urn:microsoft.com/office/officeart/2005/8/layout/funnel1"/>
    <dgm:cxn modelId="{EB1CF96C-A782-423B-A98C-9C6B53D904C1}" type="presOf" srcId="{323C202A-D415-403D-99DD-CFF1E1D07C1B}" destId="{6C7EE26B-6510-4C12-ACF4-778CE239C688}" srcOrd="0" destOrd="0" presId="urn:microsoft.com/office/officeart/2005/8/layout/funnel1"/>
    <dgm:cxn modelId="{6793534C-7595-4FD4-AAAD-61DA2DA626FE}" type="presParOf" srcId="{3DA4E0A3-7773-45A8-AFD7-CD63348D0D65}" destId="{EA81FB09-6318-4151-9F5F-F5E0F8F57AD8}" srcOrd="0" destOrd="0" presId="urn:microsoft.com/office/officeart/2005/8/layout/funnel1"/>
    <dgm:cxn modelId="{22BCD6DA-1D95-4F5E-A33D-8729A39191D3}" type="presParOf" srcId="{3DA4E0A3-7773-45A8-AFD7-CD63348D0D65}" destId="{21459E3F-468B-4D2E-A310-B8B7B3686231}" srcOrd="1" destOrd="0" presId="urn:microsoft.com/office/officeart/2005/8/layout/funnel1"/>
    <dgm:cxn modelId="{40B589AC-D7A0-4157-9C89-29EA6708B7E5}" type="presParOf" srcId="{3DA4E0A3-7773-45A8-AFD7-CD63348D0D65}" destId="{D2D4F26C-9537-4206-BBB5-1BCBE5952340}" srcOrd="2" destOrd="0" presId="urn:microsoft.com/office/officeart/2005/8/layout/funnel1"/>
    <dgm:cxn modelId="{ABF67E00-82B0-44BD-9D42-25FBDAE79044}" type="presParOf" srcId="{3DA4E0A3-7773-45A8-AFD7-CD63348D0D65}" destId="{6C7EE26B-6510-4C12-ACF4-778CE239C688}" srcOrd="3" destOrd="0" presId="urn:microsoft.com/office/officeart/2005/8/layout/funnel1"/>
    <dgm:cxn modelId="{89EA2E28-BB93-4DEB-9B9D-5DE8B78D0E4B}" type="presParOf" srcId="{3DA4E0A3-7773-45A8-AFD7-CD63348D0D65}" destId="{CAA4A825-2995-490F-87B1-95971AE9D2C7}" srcOrd="4" destOrd="0" presId="urn:microsoft.com/office/officeart/2005/8/layout/funnel1"/>
    <dgm:cxn modelId="{19DF997F-77A3-416E-9D9A-17116CBE0D8F}" type="presParOf" srcId="{3DA4E0A3-7773-45A8-AFD7-CD63348D0D65}" destId="{31FEAF64-6539-4913-AE82-47CB9210B15E}" srcOrd="5" destOrd="0" presId="urn:microsoft.com/office/officeart/2005/8/layout/funnel1"/>
    <dgm:cxn modelId="{69E93B99-6EFF-41B3-8533-F408EC9FD001}" type="presParOf" srcId="{3DA4E0A3-7773-45A8-AFD7-CD63348D0D65}" destId="{D19313AD-8409-4B4C-AAFF-F020B4603C60}"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CDFA7B-5BE0-404F-9DCF-B721252D83D4}" type="doc">
      <dgm:prSet loTypeId="urn:microsoft.com/office/officeart/2005/8/layout/funnel1" loCatId="process" qsTypeId="urn:microsoft.com/office/officeart/2005/8/quickstyle/simple2" qsCatId="simple" csTypeId="urn:microsoft.com/office/officeart/2005/8/colors/accent1_2" csCatId="accent1" phldr="1"/>
      <dgm:spPr/>
      <dgm:t>
        <a:bodyPr/>
        <a:lstStyle/>
        <a:p>
          <a:endParaRPr lang="en-US"/>
        </a:p>
      </dgm:t>
    </dgm:pt>
    <dgm:pt modelId="{2AF5ECC2-066F-48BB-B788-B20D5BFD6CD4}">
      <dgm:prSet phldrT="[Text]" custT="1"/>
      <dgm:spPr/>
      <dgm:t>
        <a:bodyPr/>
        <a:lstStyle/>
        <a:p>
          <a:pPr>
            <a:spcAft>
              <a:spcPts val="0"/>
            </a:spcAft>
          </a:pPr>
          <a:r>
            <a:rPr lang="el-GR" sz="3600" b="1" dirty="0">
              <a:latin typeface="Calibri" panose="020F0502020204030204" pitchFamily="34" charset="0"/>
              <a:cs typeface="Calibri" panose="020F0502020204030204" pitchFamily="34" charset="0"/>
            </a:rPr>
            <a:t>1</a:t>
          </a:r>
          <a:r>
            <a:rPr lang="el-GR" sz="1000" b="1" dirty="0">
              <a:latin typeface="Calibri" panose="020F0502020204030204" pitchFamily="34" charset="0"/>
              <a:cs typeface="Calibri" panose="020F0502020204030204" pitchFamily="34" charset="0"/>
            </a:rPr>
            <a:t>ΘΕΣΗ ΕΡΓΑΣΙΑΣ ΣΤΟΝ ΚΛΑΔΟ</a:t>
          </a:r>
          <a:endParaRPr lang="en-US" sz="4400" b="1" dirty="0">
            <a:latin typeface="Calibri" panose="020F0502020204030204" pitchFamily="34" charset="0"/>
            <a:cs typeface="Calibri" panose="020F0502020204030204" pitchFamily="34" charset="0"/>
          </a:endParaRPr>
        </a:p>
      </dgm:t>
    </dgm:pt>
    <dgm:pt modelId="{83066C2B-62D0-4FE9-BD16-B75022F77926}" type="parTrans" cxnId="{DEA9BF46-2878-457C-A9F4-B2432D7D7CD2}">
      <dgm:prSet/>
      <dgm:spPr/>
      <dgm:t>
        <a:bodyPr/>
        <a:lstStyle/>
        <a:p>
          <a:endParaRPr lang="en-US" sz="2400">
            <a:latin typeface="Calibri" panose="020F0502020204030204" pitchFamily="34" charset="0"/>
            <a:cs typeface="Calibri" panose="020F0502020204030204" pitchFamily="34" charset="0"/>
          </a:endParaRPr>
        </a:p>
      </dgm:t>
    </dgm:pt>
    <dgm:pt modelId="{E475D0C5-EC4E-4BA8-8F1F-B31052326540}" type="sibTrans" cxnId="{DEA9BF46-2878-457C-A9F4-B2432D7D7CD2}">
      <dgm:prSet/>
      <dgm:spPr/>
      <dgm:t>
        <a:bodyPr/>
        <a:lstStyle/>
        <a:p>
          <a:endParaRPr lang="en-US" sz="2400">
            <a:latin typeface="Calibri" panose="020F0502020204030204" pitchFamily="34" charset="0"/>
            <a:cs typeface="Calibri" panose="020F0502020204030204" pitchFamily="34" charset="0"/>
          </a:endParaRPr>
        </a:p>
      </dgm:t>
    </dgm:pt>
    <dgm:pt modelId="{3C21D414-174B-45E5-B2A5-5F270CA809CE}">
      <dgm:prSet phldrT="[Text]" custT="1"/>
      <dgm:spPr>
        <a:solidFill>
          <a:srgbClr val="92D050"/>
        </a:solidFill>
      </dgm:spPr>
      <dgm:t>
        <a:bodyPr/>
        <a:lstStyle/>
        <a:p>
          <a:pPr>
            <a:spcAft>
              <a:spcPts val="0"/>
            </a:spcAft>
          </a:pPr>
          <a:r>
            <a:rPr lang="el-GR" sz="1400" b="1" dirty="0">
              <a:latin typeface="Calibri" panose="020F0502020204030204" pitchFamily="34" charset="0"/>
              <a:cs typeface="Calibri" panose="020F0502020204030204" pitchFamily="34" charset="0"/>
            </a:rPr>
            <a:t>2,</a:t>
          </a:r>
          <a:r>
            <a:rPr lang="en-US" sz="1400" b="1" dirty="0">
              <a:latin typeface="Calibri" panose="020F0502020204030204" pitchFamily="34" charset="0"/>
              <a:cs typeface="Calibri" panose="020F0502020204030204" pitchFamily="34" charset="0"/>
            </a:rPr>
            <a:t>0</a:t>
          </a:r>
          <a:r>
            <a:rPr lang="el-GR" sz="1400" b="1" dirty="0">
              <a:latin typeface="Calibri" panose="020F0502020204030204" pitchFamily="34" charset="0"/>
              <a:cs typeface="Calibri" panose="020F0502020204030204" pitchFamily="34" charset="0"/>
            </a:rPr>
            <a:t> θέσεις εργασίας </a:t>
          </a:r>
          <a:r>
            <a:rPr lang="el-GR" sz="1050" b="1" dirty="0">
              <a:solidFill>
                <a:schemeClr val="bg1"/>
              </a:solidFill>
              <a:latin typeface="Calibri" panose="020F0502020204030204" pitchFamily="34" charset="0"/>
              <a:cs typeface="Calibri" panose="020F0502020204030204" pitchFamily="34" charset="0"/>
            </a:rPr>
            <a:t>ΕΜΜΕΣΑ</a:t>
          </a:r>
          <a:endParaRPr lang="en-US" sz="1050" b="1" dirty="0">
            <a:solidFill>
              <a:schemeClr val="bg1"/>
            </a:solidFill>
            <a:latin typeface="Calibri" panose="020F0502020204030204" pitchFamily="34" charset="0"/>
            <a:cs typeface="Calibri" panose="020F0502020204030204" pitchFamily="34" charset="0"/>
          </a:endParaRPr>
        </a:p>
      </dgm:t>
    </dgm:pt>
    <dgm:pt modelId="{A9DD69B7-43D6-42A4-B1A4-5E1C423E9333}" type="parTrans" cxnId="{9848966E-200B-4D4C-AD56-DAE03CF5711E}">
      <dgm:prSet/>
      <dgm:spPr/>
      <dgm:t>
        <a:bodyPr/>
        <a:lstStyle/>
        <a:p>
          <a:endParaRPr lang="en-US" sz="2400">
            <a:latin typeface="Calibri" panose="020F0502020204030204" pitchFamily="34" charset="0"/>
            <a:cs typeface="Calibri" panose="020F0502020204030204" pitchFamily="34" charset="0"/>
          </a:endParaRPr>
        </a:p>
      </dgm:t>
    </dgm:pt>
    <dgm:pt modelId="{2E1C951B-C222-4803-8F93-D98FE31F0CF6}" type="sibTrans" cxnId="{9848966E-200B-4D4C-AD56-DAE03CF5711E}">
      <dgm:prSet/>
      <dgm:spPr/>
      <dgm:t>
        <a:bodyPr/>
        <a:lstStyle/>
        <a:p>
          <a:endParaRPr lang="en-US" sz="2400">
            <a:latin typeface="Calibri" panose="020F0502020204030204" pitchFamily="34" charset="0"/>
            <a:cs typeface="Calibri" panose="020F0502020204030204" pitchFamily="34" charset="0"/>
          </a:endParaRPr>
        </a:p>
      </dgm:t>
    </dgm:pt>
    <dgm:pt modelId="{B972D496-EA84-44BC-96D6-6FAF239C51D1}">
      <dgm:prSet phldrT="[Text]" custT="1"/>
      <dgm:spPr>
        <a:solidFill>
          <a:srgbClr val="2B75B6"/>
        </a:solidFill>
      </dgm:spPr>
      <dgm:t>
        <a:bodyPr/>
        <a:lstStyle/>
        <a:p>
          <a:pPr>
            <a:spcAft>
              <a:spcPts val="0"/>
            </a:spcAft>
          </a:pPr>
          <a:r>
            <a:rPr lang="en-US" sz="1400" b="1" dirty="0">
              <a:latin typeface="Calibri" panose="020F0502020204030204" pitchFamily="34" charset="0"/>
              <a:cs typeface="Calibri" panose="020F0502020204030204" pitchFamily="34" charset="0"/>
            </a:rPr>
            <a:t>4,2</a:t>
          </a:r>
          <a:r>
            <a:rPr lang="el-GR" sz="1400" b="1" dirty="0">
              <a:latin typeface="Calibri" panose="020F0502020204030204" pitchFamily="34" charset="0"/>
              <a:cs typeface="Calibri" panose="020F0502020204030204" pitchFamily="34" charset="0"/>
            </a:rPr>
            <a:t> θέσεις εργασίας </a:t>
          </a:r>
          <a:r>
            <a:rPr lang="el-GR" sz="1050" b="1" dirty="0">
              <a:latin typeface="Calibri" panose="020F0502020204030204" pitchFamily="34" charset="0"/>
              <a:cs typeface="Calibri" panose="020F0502020204030204" pitchFamily="34" charset="0"/>
            </a:rPr>
            <a:t>ΣΥΝΟΛΙΚΑ</a:t>
          </a:r>
          <a:endParaRPr lang="en-US" sz="1050" b="1" dirty="0">
            <a:latin typeface="Calibri" panose="020F0502020204030204" pitchFamily="34" charset="0"/>
            <a:cs typeface="Calibri" panose="020F0502020204030204" pitchFamily="34" charset="0"/>
          </a:endParaRPr>
        </a:p>
      </dgm:t>
    </dgm:pt>
    <dgm:pt modelId="{599FB18F-52BF-4D6C-B6AE-D9D430C6D39F}" type="parTrans" cxnId="{64F2FEF4-EF64-414F-84F5-F1D5E6063FFB}">
      <dgm:prSet/>
      <dgm:spPr/>
      <dgm:t>
        <a:bodyPr/>
        <a:lstStyle/>
        <a:p>
          <a:endParaRPr lang="en-US" sz="2400">
            <a:latin typeface="Calibri" panose="020F0502020204030204" pitchFamily="34" charset="0"/>
            <a:cs typeface="Calibri" panose="020F0502020204030204" pitchFamily="34" charset="0"/>
          </a:endParaRPr>
        </a:p>
      </dgm:t>
    </dgm:pt>
    <dgm:pt modelId="{AFD46D63-6154-4F86-95CA-8AAD3018924E}" type="sibTrans" cxnId="{64F2FEF4-EF64-414F-84F5-F1D5E6063FFB}">
      <dgm:prSet/>
      <dgm:spPr/>
      <dgm:t>
        <a:bodyPr/>
        <a:lstStyle/>
        <a:p>
          <a:endParaRPr lang="en-US" sz="2400">
            <a:latin typeface="Calibri" panose="020F0502020204030204" pitchFamily="34" charset="0"/>
            <a:cs typeface="Calibri" panose="020F0502020204030204" pitchFamily="34" charset="0"/>
          </a:endParaRPr>
        </a:p>
      </dgm:t>
    </dgm:pt>
    <dgm:pt modelId="{CF9F1BF9-3C90-446E-BC77-EC04F9DD7682}">
      <dgm:prSet phldrT="[Text]" custT="1"/>
      <dgm:spPr/>
      <dgm:t>
        <a:bodyPr/>
        <a:lstStyle/>
        <a:p>
          <a:r>
            <a:rPr lang="el-GR" sz="1400" b="1" dirty="0">
              <a:solidFill>
                <a:schemeClr val="tx1">
                  <a:lumMod val="65000"/>
                  <a:lumOff val="35000"/>
                </a:schemeClr>
              </a:solidFill>
              <a:latin typeface="Calibri" panose="020F0502020204030204" pitchFamily="34" charset="0"/>
              <a:cs typeface="Calibri" panose="020F0502020204030204" pitchFamily="34" charset="0"/>
            </a:rPr>
            <a:t>Σε κάθε εργαζόμενο στον κλάδο φαρμάκου αντιστοιχεί συνολική συνεισφορά στην απασχόληση ίση με  </a:t>
          </a:r>
          <a:r>
            <a:rPr lang="en-US" sz="1400" b="1" dirty="0">
              <a:solidFill>
                <a:schemeClr val="tx1">
                  <a:lumMod val="65000"/>
                  <a:lumOff val="35000"/>
                </a:schemeClr>
              </a:solidFill>
              <a:latin typeface="Calibri" panose="020F0502020204030204" pitchFamily="34" charset="0"/>
              <a:cs typeface="Calibri" panose="020F0502020204030204" pitchFamily="34" charset="0"/>
            </a:rPr>
            <a:t>4</a:t>
          </a:r>
          <a:r>
            <a:rPr lang="el-GR" sz="1400" b="1" dirty="0">
              <a:solidFill>
                <a:schemeClr val="tx1">
                  <a:lumMod val="65000"/>
                  <a:lumOff val="35000"/>
                </a:schemeClr>
              </a:solidFill>
              <a:latin typeface="Calibri" panose="020F0502020204030204" pitchFamily="34" charset="0"/>
              <a:cs typeface="Calibri" panose="020F0502020204030204" pitchFamily="34" charset="0"/>
            </a:rPr>
            <a:t> θέσεις απασχόλησης σε εθνικό επίπεδο</a:t>
          </a:r>
          <a:endParaRPr lang="en-US" sz="1400" b="1" dirty="0">
            <a:solidFill>
              <a:schemeClr val="tx1">
                <a:lumMod val="65000"/>
                <a:lumOff val="35000"/>
              </a:schemeClr>
            </a:solidFill>
            <a:latin typeface="Calibri" panose="020F0502020204030204" pitchFamily="34" charset="0"/>
            <a:cs typeface="Calibri" panose="020F0502020204030204" pitchFamily="34" charset="0"/>
          </a:endParaRPr>
        </a:p>
      </dgm:t>
    </dgm:pt>
    <dgm:pt modelId="{FEDC6640-6B78-46F0-87E0-4BFC58C02CC6}" type="parTrans" cxnId="{3630BF19-D700-4A1C-A981-13C89C0C5FD7}">
      <dgm:prSet/>
      <dgm:spPr/>
      <dgm:t>
        <a:bodyPr/>
        <a:lstStyle/>
        <a:p>
          <a:endParaRPr lang="en-US" sz="2400">
            <a:latin typeface="Calibri" panose="020F0502020204030204" pitchFamily="34" charset="0"/>
            <a:cs typeface="Calibri" panose="020F0502020204030204" pitchFamily="34" charset="0"/>
          </a:endParaRPr>
        </a:p>
      </dgm:t>
    </dgm:pt>
    <dgm:pt modelId="{42483CA3-80A1-4BE4-ABF0-B29668157B5A}" type="sibTrans" cxnId="{3630BF19-D700-4A1C-A981-13C89C0C5FD7}">
      <dgm:prSet/>
      <dgm:spPr/>
      <dgm:t>
        <a:bodyPr/>
        <a:lstStyle/>
        <a:p>
          <a:endParaRPr lang="en-US" sz="2400">
            <a:latin typeface="Calibri" panose="020F0502020204030204" pitchFamily="34" charset="0"/>
            <a:cs typeface="Calibri" panose="020F0502020204030204" pitchFamily="34" charset="0"/>
          </a:endParaRPr>
        </a:p>
      </dgm:t>
    </dgm:pt>
    <dgm:pt modelId="{97E6F806-CD8A-43A1-A3B6-FFD2DE41D140}" type="pres">
      <dgm:prSet presAssocID="{A1CDFA7B-5BE0-404F-9DCF-B721252D83D4}" presName="Name0" presStyleCnt="0">
        <dgm:presLayoutVars>
          <dgm:chMax val="4"/>
          <dgm:resizeHandles val="exact"/>
        </dgm:presLayoutVars>
      </dgm:prSet>
      <dgm:spPr/>
      <dgm:t>
        <a:bodyPr/>
        <a:lstStyle/>
        <a:p>
          <a:endParaRPr lang="el-GR"/>
        </a:p>
      </dgm:t>
    </dgm:pt>
    <dgm:pt modelId="{87D5770E-BC6A-42F6-B205-4432618FF018}" type="pres">
      <dgm:prSet presAssocID="{A1CDFA7B-5BE0-404F-9DCF-B721252D83D4}" presName="ellipse" presStyleLbl="trBgShp" presStyleIdx="0" presStyleCnt="1"/>
      <dgm:spPr>
        <a:solidFill>
          <a:schemeClr val="accent3">
            <a:lumMod val="75000"/>
          </a:schemeClr>
        </a:solidFill>
      </dgm:spPr>
    </dgm:pt>
    <dgm:pt modelId="{01227A61-9D80-4D29-A454-65EF1C4851C1}" type="pres">
      <dgm:prSet presAssocID="{A1CDFA7B-5BE0-404F-9DCF-B721252D83D4}" presName="arrow1" presStyleLbl="fgShp" presStyleIdx="0" presStyleCnt="1"/>
      <dgm:spPr/>
    </dgm:pt>
    <dgm:pt modelId="{BE0D0126-71C4-4F4F-8ABF-EBA674EFF004}" type="pres">
      <dgm:prSet presAssocID="{A1CDFA7B-5BE0-404F-9DCF-B721252D83D4}" presName="rectangle" presStyleLbl="revTx" presStyleIdx="0" presStyleCnt="1" custScaleX="137296" custLinFactNeighborX="-1743" custLinFactNeighborY="37350">
        <dgm:presLayoutVars>
          <dgm:bulletEnabled val="1"/>
        </dgm:presLayoutVars>
      </dgm:prSet>
      <dgm:spPr/>
      <dgm:t>
        <a:bodyPr/>
        <a:lstStyle/>
        <a:p>
          <a:endParaRPr lang="el-GR"/>
        </a:p>
      </dgm:t>
    </dgm:pt>
    <dgm:pt modelId="{886700E1-FC58-4BD7-BC74-D3B73D5AAED6}" type="pres">
      <dgm:prSet presAssocID="{3C21D414-174B-45E5-B2A5-5F270CA809CE}" presName="item1" presStyleLbl="node1" presStyleIdx="0" presStyleCnt="3" custScaleX="120151" custScaleY="122650">
        <dgm:presLayoutVars>
          <dgm:bulletEnabled val="1"/>
        </dgm:presLayoutVars>
      </dgm:prSet>
      <dgm:spPr/>
      <dgm:t>
        <a:bodyPr/>
        <a:lstStyle/>
        <a:p>
          <a:endParaRPr lang="el-GR"/>
        </a:p>
      </dgm:t>
    </dgm:pt>
    <dgm:pt modelId="{A7964BA0-7390-4BDC-8AFD-2AB8ECA3378A}" type="pres">
      <dgm:prSet presAssocID="{B972D496-EA84-44BC-96D6-6FAF239C51D1}" presName="item2" presStyleLbl="node1" presStyleIdx="1" presStyleCnt="3">
        <dgm:presLayoutVars>
          <dgm:bulletEnabled val="1"/>
        </dgm:presLayoutVars>
      </dgm:prSet>
      <dgm:spPr/>
      <dgm:t>
        <a:bodyPr/>
        <a:lstStyle/>
        <a:p>
          <a:endParaRPr lang="el-GR"/>
        </a:p>
      </dgm:t>
    </dgm:pt>
    <dgm:pt modelId="{8328AE04-AFDB-4819-BB4F-A88C5C35C3A7}" type="pres">
      <dgm:prSet presAssocID="{CF9F1BF9-3C90-446E-BC77-EC04F9DD7682}" presName="item3" presStyleLbl="node1" presStyleIdx="2" presStyleCnt="3">
        <dgm:presLayoutVars>
          <dgm:bulletEnabled val="1"/>
        </dgm:presLayoutVars>
      </dgm:prSet>
      <dgm:spPr/>
      <dgm:t>
        <a:bodyPr/>
        <a:lstStyle/>
        <a:p>
          <a:endParaRPr lang="el-GR"/>
        </a:p>
      </dgm:t>
    </dgm:pt>
    <dgm:pt modelId="{6FC5C43A-5864-4208-8A52-082D3DB7558A}" type="pres">
      <dgm:prSet presAssocID="{A1CDFA7B-5BE0-404F-9DCF-B721252D83D4}" presName="funnel" presStyleLbl="trAlignAcc1" presStyleIdx="0" presStyleCnt="1"/>
      <dgm:spPr/>
    </dgm:pt>
  </dgm:ptLst>
  <dgm:cxnLst>
    <dgm:cxn modelId="{E3A0545B-0FE5-476C-A439-167A623F7BBD}" type="presOf" srcId="{A1CDFA7B-5BE0-404F-9DCF-B721252D83D4}" destId="{97E6F806-CD8A-43A1-A3B6-FFD2DE41D140}" srcOrd="0" destOrd="0" presId="urn:microsoft.com/office/officeart/2005/8/layout/funnel1"/>
    <dgm:cxn modelId="{64F2FEF4-EF64-414F-84F5-F1D5E6063FFB}" srcId="{A1CDFA7B-5BE0-404F-9DCF-B721252D83D4}" destId="{B972D496-EA84-44BC-96D6-6FAF239C51D1}" srcOrd="2" destOrd="0" parTransId="{599FB18F-52BF-4D6C-B6AE-D9D430C6D39F}" sibTransId="{AFD46D63-6154-4F86-95CA-8AAD3018924E}"/>
    <dgm:cxn modelId="{DEA9BF46-2878-457C-A9F4-B2432D7D7CD2}" srcId="{A1CDFA7B-5BE0-404F-9DCF-B721252D83D4}" destId="{2AF5ECC2-066F-48BB-B788-B20D5BFD6CD4}" srcOrd="0" destOrd="0" parTransId="{83066C2B-62D0-4FE9-BD16-B75022F77926}" sibTransId="{E475D0C5-EC4E-4BA8-8F1F-B31052326540}"/>
    <dgm:cxn modelId="{93BB2E87-BCA3-444F-BB64-6FCC8F0E2343}" type="presOf" srcId="{2AF5ECC2-066F-48BB-B788-B20D5BFD6CD4}" destId="{8328AE04-AFDB-4819-BB4F-A88C5C35C3A7}" srcOrd="0" destOrd="0" presId="urn:microsoft.com/office/officeart/2005/8/layout/funnel1"/>
    <dgm:cxn modelId="{E8B037B3-B48B-45E9-A546-591C473A75CF}" type="presOf" srcId="{B972D496-EA84-44BC-96D6-6FAF239C51D1}" destId="{886700E1-FC58-4BD7-BC74-D3B73D5AAED6}" srcOrd="0" destOrd="0" presId="urn:microsoft.com/office/officeart/2005/8/layout/funnel1"/>
    <dgm:cxn modelId="{3630BF19-D700-4A1C-A981-13C89C0C5FD7}" srcId="{A1CDFA7B-5BE0-404F-9DCF-B721252D83D4}" destId="{CF9F1BF9-3C90-446E-BC77-EC04F9DD7682}" srcOrd="3" destOrd="0" parTransId="{FEDC6640-6B78-46F0-87E0-4BFC58C02CC6}" sibTransId="{42483CA3-80A1-4BE4-ABF0-B29668157B5A}"/>
    <dgm:cxn modelId="{2D1A3DA7-F2BC-4E58-8C83-658DE39F0BD5}" type="presOf" srcId="{3C21D414-174B-45E5-B2A5-5F270CA809CE}" destId="{A7964BA0-7390-4BDC-8AFD-2AB8ECA3378A}" srcOrd="0" destOrd="0" presId="urn:microsoft.com/office/officeart/2005/8/layout/funnel1"/>
    <dgm:cxn modelId="{9E6566B5-5BD2-4F25-BCD3-B56780EE5E72}" type="presOf" srcId="{CF9F1BF9-3C90-446E-BC77-EC04F9DD7682}" destId="{BE0D0126-71C4-4F4F-8ABF-EBA674EFF004}" srcOrd="0" destOrd="0" presId="urn:microsoft.com/office/officeart/2005/8/layout/funnel1"/>
    <dgm:cxn modelId="{9848966E-200B-4D4C-AD56-DAE03CF5711E}" srcId="{A1CDFA7B-5BE0-404F-9DCF-B721252D83D4}" destId="{3C21D414-174B-45E5-B2A5-5F270CA809CE}" srcOrd="1" destOrd="0" parTransId="{A9DD69B7-43D6-42A4-B1A4-5E1C423E9333}" sibTransId="{2E1C951B-C222-4803-8F93-D98FE31F0CF6}"/>
    <dgm:cxn modelId="{51C85CF7-B9E0-4B2C-8679-546429D8DAC4}" type="presParOf" srcId="{97E6F806-CD8A-43A1-A3B6-FFD2DE41D140}" destId="{87D5770E-BC6A-42F6-B205-4432618FF018}" srcOrd="0" destOrd="0" presId="urn:microsoft.com/office/officeart/2005/8/layout/funnel1"/>
    <dgm:cxn modelId="{09AA75BC-7172-4F9C-8C26-2393F312FADF}" type="presParOf" srcId="{97E6F806-CD8A-43A1-A3B6-FFD2DE41D140}" destId="{01227A61-9D80-4D29-A454-65EF1C4851C1}" srcOrd="1" destOrd="0" presId="urn:microsoft.com/office/officeart/2005/8/layout/funnel1"/>
    <dgm:cxn modelId="{A2D03BD8-0E31-41DD-A39A-C64EA7618C56}" type="presParOf" srcId="{97E6F806-CD8A-43A1-A3B6-FFD2DE41D140}" destId="{BE0D0126-71C4-4F4F-8ABF-EBA674EFF004}" srcOrd="2" destOrd="0" presId="urn:microsoft.com/office/officeart/2005/8/layout/funnel1"/>
    <dgm:cxn modelId="{7F488D0F-0230-4BD0-9067-759FA1F0B57A}" type="presParOf" srcId="{97E6F806-CD8A-43A1-A3B6-FFD2DE41D140}" destId="{886700E1-FC58-4BD7-BC74-D3B73D5AAED6}" srcOrd="3" destOrd="0" presId="urn:microsoft.com/office/officeart/2005/8/layout/funnel1"/>
    <dgm:cxn modelId="{9328CB82-BE43-44CA-A3F7-415948D5F657}" type="presParOf" srcId="{97E6F806-CD8A-43A1-A3B6-FFD2DE41D140}" destId="{A7964BA0-7390-4BDC-8AFD-2AB8ECA3378A}" srcOrd="4" destOrd="0" presId="urn:microsoft.com/office/officeart/2005/8/layout/funnel1"/>
    <dgm:cxn modelId="{85CDF9BB-2AB2-4C8D-AF82-222C5DAAE695}" type="presParOf" srcId="{97E6F806-CD8A-43A1-A3B6-FFD2DE41D140}" destId="{8328AE04-AFDB-4819-BB4F-A88C5C35C3A7}" srcOrd="5" destOrd="0" presId="urn:microsoft.com/office/officeart/2005/8/layout/funnel1"/>
    <dgm:cxn modelId="{EF40528A-100D-418A-B59A-7F2A1DA7236C}" type="presParOf" srcId="{97E6F806-CD8A-43A1-A3B6-FFD2DE41D140}" destId="{6FC5C43A-5864-4208-8A52-082D3DB7558A}"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6.x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0.05239</cdr:x>
      <cdr:y>0.03081</cdr:y>
    </cdr:from>
    <cdr:to>
      <cdr:x>0.242</cdr:x>
      <cdr:y>0.11442</cdr:y>
    </cdr:to>
    <cdr:sp macro="" textlink="">
      <cdr:nvSpPr>
        <cdr:cNvPr id="2" name="TextBox 1"/>
        <cdr:cNvSpPr txBox="1"/>
      </cdr:nvSpPr>
      <cdr:spPr>
        <a:xfrm xmlns:a="http://schemas.openxmlformats.org/drawingml/2006/main">
          <a:off x="261470" y="87157"/>
          <a:ext cx="946274" cy="2365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100" dirty="0">
              <a:solidFill>
                <a:schemeClr val="tx1"/>
              </a:solidFill>
              <a:latin typeface="Calibri" panose="020F0502020204030204" pitchFamily="34" charset="0"/>
              <a:cs typeface="Calibri" panose="020F0502020204030204" pitchFamily="34" charset="0"/>
            </a:rPr>
            <a:t>€ </a:t>
          </a:r>
          <a:r>
            <a:rPr lang="el-GR" sz="1100" dirty="0" err="1">
              <a:solidFill>
                <a:schemeClr val="tx1"/>
              </a:solidFill>
            </a:rPr>
            <a:t>δισεκ</a:t>
          </a:r>
          <a:r>
            <a:rPr lang="el-GR" sz="1100" dirty="0">
              <a:solidFill>
                <a:schemeClr val="tx1"/>
              </a:solidFill>
            </a:rPr>
            <a:t>.</a:t>
          </a:r>
          <a:endParaRPr lang="en-US" sz="1100" dirty="0">
            <a:solidFill>
              <a:schemeClr val="tx1"/>
            </a:solidFill>
          </a:endParaRPr>
        </a:p>
      </cdr:txBody>
    </cdr:sp>
  </cdr:relSizeAnchor>
  <cdr:relSizeAnchor xmlns:cdr="http://schemas.openxmlformats.org/drawingml/2006/chartDrawing">
    <cdr:from>
      <cdr:x>0.28286</cdr:x>
      <cdr:y>0</cdr:y>
    </cdr:from>
    <cdr:to>
      <cdr:x>0.7184</cdr:x>
      <cdr:y>0.11772</cdr:y>
    </cdr:to>
    <cdr:sp macro="" textlink="">
      <cdr:nvSpPr>
        <cdr:cNvPr id="3" name="TextBox 2"/>
        <cdr:cNvSpPr txBox="1"/>
      </cdr:nvSpPr>
      <cdr:spPr>
        <a:xfrm xmlns:a="http://schemas.openxmlformats.org/drawingml/2006/main">
          <a:off x="1094322" y="0"/>
          <a:ext cx="1684962" cy="2672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b="1" dirty="0">
              <a:solidFill>
                <a:schemeClr val="tx1"/>
              </a:solidFill>
              <a:latin typeface="Calibri" panose="020F0502020204030204" pitchFamily="34" charset="0"/>
              <a:cs typeface="Calibri" panose="020F0502020204030204" pitchFamily="34" charset="0"/>
            </a:rPr>
            <a:t>Εμπορικό ισοζύγιο</a:t>
          </a:r>
          <a:endParaRPr lang="en-US" sz="1100" b="1" dirty="0">
            <a:solidFill>
              <a:schemeClr val="tx1"/>
            </a:solidFill>
            <a:latin typeface="Calibri" panose="020F0502020204030204" pitchFamily="34" charset="0"/>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0.03226</cdr:x>
      <cdr:y>0.01581</cdr:y>
    </cdr:from>
    <cdr:to>
      <cdr:x>0.28112</cdr:x>
      <cdr:y>0.12677</cdr:y>
    </cdr:to>
    <cdr:sp macro="" textlink="">
      <cdr:nvSpPr>
        <cdr:cNvPr id="2" name="TextBox 1"/>
        <cdr:cNvSpPr txBox="1"/>
      </cdr:nvSpPr>
      <cdr:spPr>
        <a:xfrm xmlns:a="http://schemas.openxmlformats.org/drawingml/2006/main">
          <a:off x="125317" y="35891"/>
          <a:ext cx="966739" cy="2518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100" dirty="0">
              <a:solidFill>
                <a:schemeClr val="tx1"/>
              </a:solidFill>
            </a:rPr>
            <a:t>εκατ. αφίξεις</a:t>
          </a:r>
          <a:endParaRPr lang="en-US" sz="1100" dirty="0">
            <a:solidFill>
              <a:schemeClr val="tx1"/>
            </a:solidFill>
          </a:endParaRPr>
        </a:p>
      </cdr:txBody>
    </cdr:sp>
  </cdr:relSizeAnchor>
  <cdr:relSizeAnchor xmlns:cdr="http://schemas.openxmlformats.org/drawingml/2006/chartDrawing">
    <cdr:from>
      <cdr:x>0.76248</cdr:x>
      <cdr:y>0.01264</cdr:y>
    </cdr:from>
    <cdr:to>
      <cdr:x>0.96056</cdr:x>
      <cdr:y>0.11772</cdr:y>
    </cdr:to>
    <cdr:sp macro="" textlink="">
      <cdr:nvSpPr>
        <cdr:cNvPr id="3" name="TextBox 2"/>
        <cdr:cNvSpPr txBox="1"/>
      </cdr:nvSpPr>
      <cdr:spPr>
        <a:xfrm xmlns:a="http://schemas.openxmlformats.org/drawingml/2006/main">
          <a:off x="2961954" y="28693"/>
          <a:ext cx="769450" cy="2385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tx1"/>
              </a:solidFill>
            </a:rPr>
            <a:t>€</a:t>
          </a:r>
          <a:r>
            <a:rPr lang="el-GR" sz="1100" dirty="0">
              <a:solidFill>
                <a:schemeClr val="tx1"/>
              </a:solidFill>
            </a:rPr>
            <a:t> </a:t>
          </a:r>
          <a:r>
            <a:rPr lang="el-GR" sz="1100" dirty="0" err="1">
              <a:solidFill>
                <a:schemeClr val="tx1"/>
              </a:solidFill>
            </a:rPr>
            <a:t>δισεκ</a:t>
          </a:r>
          <a:r>
            <a:rPr lang="el-GR" sz="1100" dirty="0">
              <a:solidFill>
                <a:schemeClr val="tx1"/>
              </a:solidFill>
            </a:rPr>
            <a:t>.</a:t>
          </a:r>
          <a:endParaRPr lang="en-US" sz="1100" dirty="0">
            <a:solidFill>
              <a:schemeClr val="tx1"/>
            </a:solidFill>
          </a:endParaRPr>
        </a:p>
      </cdr:txBody>
    </cdr:sp>
  </cdr:relSizeAnchor>
  <cdr:relSizeAnchor xmlns:cdr="http://schemas.openxmlformats.org/drawingml/2006/chartDrawing">
    <cdr:from>
      <cdr:x>0.36355</cdr:x>
      <cdr:y>0.00398</cdr:y>
    </cdr:from>
    <cdr:to>
      <cdr:x>0.60564</cdr:x>
      <cdr:y>0.12195</cdr:y>
    </cdr:to>
    <cdr:sp macro="" textlink="">
      <cdr:nvSpPr>
        <cdr:cNvPr id="4" name="TextBox 1"/>
        <cdr:cNvSpPr txBox="1"/>
      </cdr:nvSpPr>
      <cdr:spPr>
        <a:xfrm xmlns:a="http://schemas.openxmlformats.org/drawingml/2006/main">
          <a:off x="1412251" y="8829"/>
          <a:ext cx="940410" cy="2617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l-GR" b="1" dirty="0">
              <a:solidFill>
                <a:schemeClr val="tx1"/>
              </a:solidFill>
              <a:latin typeface="Calibri" panose="020F0502020204030204" pitchFamily="34" charset="0"/>
              <a:cs typeface="Calibri" panose="020F0502020204030204" pitchFamily="34" charset="0"/>
            </a:rPr>
            <a:t>Τουρισμός</a:t>
          </a:r>
          <a:endParaRPr lang="en-US" sz="1100" b="1" dirty="0">
            <a:solidFill>
              <a:schemeClr val="tx1"/>
            </a:solidFill>
            <a:latin typeface="Calibri" panose="020F0502020204030204" pitchFamily="34" charset="0"/>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0.2304</cdr:x>
      <cdr:y>0</cdr:y>
    </cdr:from>
    <cdr:to>
      <cdr:x>0.7695</cdr:x>
      <cdr:y>0.09525</cdr:y>
    </cdr:to>
    <cdr:sp macro="" textlink="">
      <cdr:nvSpPr>
        <cdr:cNvPr id="2" name="TextBox 1"/>
        <cdr:cNvSpPr txBox="1"/>
      </cdr:nvSpPr>
      <cdr:spPr>
        <a:xfrm xmlns:a="http://schemas.openxmlformats.org/drawingml/2006/main">
          <a:off x="1100716" y="0"/>
          <a:ext cx="2575503" cy="2162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200" b="1" dirty="0">
              <a:solidFill>
                <a:schemeClr val="tx1"/>
              </a:solidFill>
              <a:latin typeface="Calibri" panose="020F0502020204030204" pitchFamily="34" charset="0"/>
              <a:cs typeface="Calibri" panose="020F0502020204030204" pitchFamily="34" charset="0"/>
            </a:rPr>
            <a:t>Ιδιωτική κατανάλωση</a:t>
          </a:r>
          <a:endParaRPr lang="en-US" sz="1200" b="1" dirty="0">
            <a:solidFill>
              <a:schemeClr val="tx1"/>
            </a:solidFill>
            <a:latin typeface="Calibri" panose="020F0502020204030204" pitchFamily="34" charset="0"/>
            <a:cs typeface="Calibri" panose="020F0502020204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0.29601</cdr:x>
      <cdr:y>0</cdr:y>
    </cdr:from>
    <cdr:to>
      <cdr:x>0.73031</cdr:x>
      <cdr:y>0.10431</cdr:y>
    </cdr:to>
    <cdr:sp macro="" textlink="">
      <cdr:nvSpPr>
        <cdr:cNvPr id="2" name="TextBox 1"/>
        <cdr:cNvSpPr txBox="1"/>
      </cdr:nvSpPr>
      <cdr:spPr>
        <a:xfrm xmlns:a="http://schemas.openxmlformats.org/drawingml/2006/main">
          <a:off x="1374731" y="-1478993"/>
          <a:ext cx="2017001" cy="2367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200" b="1" dirty="0">
              <a:solidFill>
                <a:schemeClr val="tx1"/>
              </a:solidFill>
              <a:latin typeface="Calibri" panose="020F0502020204030204" pitchFamily="34" charset="0"/>
              <a:cs typeface="Calibri" panose="020F0502020204030204" pitchFamily="34" charset="0"/>
            </a:rPr>
            <a:t>Πάγιες</a:t>
          </a:r>
          <a:r>
            <a:rPr lang="el-GR" sz="1200" b="1" baseline="0" dirty="0">
              <a:solidFill>
                <a:schemeClr val="tx1"/>
              </a:solidFill>
              <a:latin typeface="Calibri" panose="020F0502020204030204" pitchFamily="34" charset="0"/>
              <a:cs typeface="Calibri" panose="020F0502020204030204" pitchFamily="34" charset="0"/>
            </a:rPr>
            <a:t> επενδύσεις</a:t>
          </a:r>
          <a:endParaRPr lang="en-US" sz="1200" b="1" dirty="0">
            <a:solidFill>
              <a:schemeClr val="tx1"/>
            </a:solidFill>
            <a:latin typeface="Calibri" panose="020F0502020204030204" pitchFamily="34" charset="0"/>
            <a:cs typeface="Calibri" panose="020F0502020204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0.0406</cdr:x>
      <cdr:y>0.03405</cdr:y>
    </cdr:from>
    <cdr:to>
      <cdr:x>0.49985</cdr:x>
      <cdr:y>0.1248</cdr:y>
    </cdr:to>
    <cdr:sp macro="" textlink="">
      <cdr:nvSpPr>
        <cdr:cNvPr id="2" name="TextBox 1"/>
        <cdr:cNvSpPr txBox="1"/>
      </cdr:nvSpPr>
      <cdr:spPr>
        <a:xfrm xmlns:a="http://schemas.openxmlformats.org/drawingml/2006/main">
          <a:off x="157057" y="109856"/>
          <a:ext cx="1776717" cy="2927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900" dirty="0">
              <a:solidFill>
                <a:schemeClr val="accent1"/>
              </a:solidFill>
              <a:latin typeface="Calibri" panose="020F0502020204030204" pitchFamily="34" charset="0"/>
              <a:cs typeface="Calibri" panose="020F0502020204030204" pitchFamily="34" charset="0"/>
            </a:rPr>
            <a:t>Ετήσιες</a:t>
          </a:r>
          <a:r>
            <a:rPr lang="el-GR" sz="900" dirty="0">
              <a:solidFill>
                <a:schemeClr val="accent1"/>
              </a:solidFill>
            </a:rPr>
            <a:t> μεταβολές, %</a:t>
          </a:r>
          <a:endParaRPr lang="en-US" sz="900" dirty="0">
            <a:solidFill>
              <a:schemeClr val="accent1"/>
            </a:solidFill>
          </a:endParaRPr>
        </a:p>
      </cdr:txBody>
    </cdr:sp>
  </cdr:relSizeAnchor>
  <cdr:relSizeAnchor xmlns:cdr="http://schemas.openxmlformats.org/drawingml/2006/chartDrawing">
    <cdr:from>
      <cdr:x>0.73737</cdr:x>
      <cdr:y>0.51831</cdr:y>
    </cdr:from>
    <cdr:to>
      <cdr:x>1</cdr:x>
      <cdr:y>0.77313</cdr:y>
    </cdr:to>
    <cdr:sp macro="" textlink="">
      <cdr:nvSpPr>
        <cdr:cNvPr id="3" name="TextBox 2"/>
        <cdr:cNvSpPr txBox="1"/>
      </cdr:nvSpPr>
      <cdr:spPr>
        <a:xfrm xmlns:a="http://schemas.openxmlformats.org/drawingml/2006/main">
          <a:off x="4045507" y="2369713"/>
          <a:ext cx="1440893" cy="1165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400" dirty="0">
              <a:solidFill>
                <a:srgbClr val="79733A"/>
              </a:solidFill>
            </a:rPr>
            <a:t>Ένδειξη επιβράδυνσης νέων πιστώσεων στις αρχές του 2020</a:t>
          </a:r>
          <a:endParaRPr lang="en-US" sz="1400" dirty="0">
            <a:solidFill>
              <a:srgbClr val="79733A"/>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0.21554</cdr:x>
      <cdr:y>0.01606</cdr:y>
    </cdr:from>
    <cdr:to>
      <cdr:x>0.32622</cdr:x>
      <cdr:y>0.31175</cdr:y>
    </cdr:to>
    <cdr:pic>
      <cdr:nvPicPr>
        <cdr:cNvPr id="2" name="chart">
          <a:extLst xmlns:a="http://schemas.openxmlformats.org/drawingml/2006/main">
            <a:ext uri="{FF2B5EF4-FFF2-40B4-BE49-F238E27FC236}">
              <a16:creationId xmlns:a16="http://schemas.microsoft.com/office/drawing/2014/main" xmlns="" id="{BFF7DD9A-192C-4BAD-A701-E612C0B9572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330367" y="50800"/>
          <a:ext cx="683147" cy="935063"/>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0.06359</cdr:x>
      <cdr:y>0.0162</cdr:y>
    </cdr:from>
    <cdr:to>
      <cdr:x>0.14435</cdr:x>
      <cdr:y>0.09589</cdr:y>
    </cdr:to>
    <cdr:sp macro="" textlink="">
      <cdr:nvSpPr>
        <cdr:cNvPr id="2" name="Rounded Rectangular Callout 1"/>
        <cdr:cNvSpPr/>
      </cdr:nvSpPr>
      <cdr:spPr>
        <a:xfrm xmlns:a="http://schemas.openxmlformats.org/drawingml/2006/main">
          <a:off x="407028" y="67586"/>
          <a:ext cx="516898" cy="332464"/>
        </a:xfrm>
        <a:prstGeom xmlns:a="http://schemas.openxmlformats.org/drawingml/2006/main" prst="wedgeRoundRectCallout">
          <a:avLst>
            <a:gd name="adj1" fmla="val -14484"/>
            <a:gd name="adj2" fmla="val 103879"/>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dirty="0">
              <a:latin typeface="Calibri"/>
            </a:rPr>
            <a:t>€</a:t>
          </a:r>
          <a:r>
            <a:rPr lang="el-GR" sz="1600" b="1" i="1" dirty="0">
              <a:latin typeface="Calibri"/>
            </a:rPr>
            <a:t>1</a:t>
          </a:r>
          <a:r>
            <a:rPr lang="en-US" sz="1600" b="1" i="1" dirty="0">
              <a:latin typeface="Calibri"/>
            </a:rPr>
            <a:t>34</a:t>
          </a:r>
          <a:endParaRPr lang="el-GR" sz="1600" b="1" i="1" dirty="0"/>
        </a:p>
      </cdr:txBody>
    </cdr:sp>
  </cdr:relSizeAnchor>
  <cdr:relSizeAnchor xmlns:cdr="http://schemas.openxmlformats.org/drawingml/2006/chartDrawing">
    <cdr:from>
      <cdr:x>0.16225</cdr:x>
      <cdr:y>0.01626</cdr:y>
    </cdr:from>
    <cdr:to>
      <cdr:x>0.24405</cdr:x>
      <cdr:y>0.08904</cdr:y>
    </cdr:to>
    <cdr:sp macro="" textlink="">
      <cdr:nvSpPr>
        <cdr:cNvPr id="3" name="Rounded Rectangular Callout 2"/>
        <cdr:cNvSpPr/>
      </cdr:nvSpPr>
      <cdr:spPr>
        <a:xfrm xmlns:a="http://schemas.openxmlformats.org/drawingml/2006/main">
          <a:off x="1038529" y="67835"/>
          <a:ext cx="523571" cy="303640"/>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a:latin typeface="Calibri"/>
            </a:rPr>
            <a:t>€</a:t>
          </a:r>
          <a:r>
            <a:rPr lang="el-GR" sz="1600" b="1" i="1">
              <a:latin typeface="Calibri"/>
            </a:rPr>
            <a:t>1</a:t>
          </a:r>
          <a:r>
            <a:rPr lang="en-US" sz="1600" b="1" i="1">
              <a:latin typeface="Calibri"/>
            </a:rPr>
            <a:t>24</a:t>
          </a:r>
          <a:endParaRPr lang="el-GR" sz="1600" b="1" i="1"/>
        </a:p>
      </cdr:txBody>
    </cdr:sp>
  </cdr:relSizeAnchor>
  <cdr:relSizeAnchor xmlns:cdr="http://schemas.openxmlformats.org/drawingml/2006/chartDrawing">
    <cdr:from>
      <cdr:x>0.25362</cdr:x>
      <cdr:y>0.01633</cdr:y>
    </cdr:from>
    <cdr:to>
      <cdr:x>0.3384</cdr:x>
      <cdr:y>0.08819</cdr:y>
    </cdr:to>
    <cdr:sp macro="" textlink="">
      <cdr:nvSpPr>
        <cdr:cNvPr id="4" name="Rounded Rectangular Callout 3"/>
        <cdr:cNvSpPr/>
      </cdr:nvSpPr>
      <cdr:spPr>
        <a:xfrm xmlns:a="http://schemas.openxmlformats.org/drawingml/2006/main">
          <a:off x="1623380" y="68115"/>
          <a:ext cx="542660" cy="299796"/>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a:latin typeface="Calibri"/>
            </a:rPr>
            <a:t>€</a:t>
          </a:r>
          <a:r>
            <a:rPr lang="el-GR" sz="1600" b="1" i="1">
              <a:latin typeface="Calibri"/>
            </a:rPr>
            <a:t>1</a:t>
          </a:r>
          <a:r>
            <a:rPr lang="en-US" sz="1600" b="1" i="1">
              <a:latin typeface="Calibri"/>
            </a:rPr>
            <a:t>15</a:t>
          </a:r>
          <a:endParaRPr lang="el-GR" sz="1600" b="1" i="1"/>
        </a:p>
      </cdr:txBody>
    </cdr:sp>
  </cdr:relSizeAnchor>
  <cdr:relSizeAnchor xmlns:cdr="http://schemas.openxmlformats.org/drawingml/2006/chartDrawing">
    <cdr:from>
      <cdr:x>0.34626</cdr:x>
      <cdr:y>0.01835</cdr:y>
    </cdr:from>
    <cdr:to>
      <cdr:x>0.4321</cdr:x>
      <cdr:y>0.09021</cdr:y>
    </cdr:to>
    <cdr:sp macro="" textlink="">
      <cdr:nvSpPr>
        <cdr:cNvPr id="5" name="Rounded Rectangular Callout 4"/>
        <cdr:cNvSpPr/>
      </cdr:nvSpPr>
      <cdr:spPr>
        <a:xfrm xmlns:a="http://schemas.openxmlformats.org/drawingml/2006/main">
          <a:off x="2216350" y="76542"/>
          <a:ext cx="549445" cy="299797"/>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dirty="0">
              <a:latin typeface="Calibri"/>
            </a:rPr>
            <a:t>€</a:t>
          </a:r>
          <a:r>
            <a:rPr lang="el-GR" sz="1600" b="1" i="1" dirty="0">
              <a:latin typeface="Calibri"/>
            </a:rPr>
            <a:t>1</a:t>
          </a:r>
          <a:r>
            <a:rPr lang="en-US" sz="1600" b="1" i="1" dirty="0">
              <a:latin typeface="Calibri"/>
            </a:rPr>
            <a:t>05</a:t>
          </a:r>
          <a:endParaRPr lang="el-GR" sz="1600" b="1" i="1" dirty="0"/>
        </a:p>
      </cdr:txBody>
    </cdr:sp>
  </cdr:relSizeAnchor>
  <cdr:relSizeAnchor xmlns:cdr="http://schemas.openxmlformats.org/drawingml/2006/chartDrawing">
    <cdr:from>
      <cdr:x>0.43993</cdr:x>
      <cdr:y>0.02056</cdr:y>
    </cdr:from>
    <cdr:to>
      <cdr:x>0.53091</cdr:x>
      <cdr:y>0.09242</cdr:y>
    </cdr:to>
    <cdr:sp macro="" textlink="">
      <cdr:nvSpPr>
        <cdr:cNvPr id="6" name="Rounded Rectangular Callout 5"/>
        <cdr:cNvSpPr/>
      </cdr:nvSpPr>
      <cdr:spPr>
        <a:xfrm xmlns:a="http://schemas.openxmlformats.org/drawingml/2006/main">
          <a:off x="2815873" y="85775"/>
          <a:ext cx="582345" cy="299797"/>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a:latin typeface="Calibri"/>
            </a:rPr>
            <a:t>€</a:t>
          </a:r>
          <a:r>
            <a:rPr lang="el-GR" sz="1600" b="1" i="1">
              <a:latin typeface="Calibri"/>
            </a:rPr>
            <a:t>1</a:t>
          </a:r>
          <a:r>
            <a:rPr lang="en-US" sz="1600" b="1" i="1">
              <a:latin typeface="Calibri"/>
            </a:rPr>
            <a:t>04</a:t>
          </a:r>
          <a:endParaRPr lang="el-GR" sz="1600" b="1" i="1"/>
        </a:p>
      </cdr:txBody>
    </cdr:sp>
  </cdr:relSizeAnchor>
  <cdr:relSizeAnchor xmlns:cdr="http://schemas.openxmlformats.org/drawingml/2006/chartDrawing">
    <cdr:from>
      <cdr:x>0.53728</cdr:x>
      <cdr:y>0.01828</cdr:y>
    </cdr:from>
    <cdr:to>
      <cdr:x>0.62758</cdr:x>
      <cdr:y>0.09014</cdr:y>
    </cdr:to>
    <cdr:sp macro="" textlink="">
      <cdr:nvSpPr>
        <cdr:cNvPr id="7" name="Rounded Rectangular Callout 6"/>
        <cdr:cNvSpPr/>
      </cdr:nvSpPr>
      <cdr:spPr>
        <a:xfrm xmlns:a="http://schemas.openxmlformats.org/drawingml/2006/main">
          <a:off x="3439031" y="76250"/>
          <a:ext cx="577992" cy="299797"/>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a:latin typeface="Calibri"/>
            </a:rPr>
            <a:t>€</a:t>
          </a:r>
          <a:r>
            <a:rPr lang="el-GR" sz="1600" b="1" i="1">
              <a:latin typeface="Calibri"/>
            </a:rPr>
            <a:t>10</a:t>
          </a:r>
          <a:r>
            <a:rPr lang="en-US" sz="1600" b="1" i="1">
              <a:latin typeface="Calibri"/>
            </a:rPr>
            <a:t>6</a:t>
          </a:r>
          <a:endParaRPr lang="el-GR" sz="1600" b="1" i="1"/>
        </a:p>
      </cdr:txBody>
    </cdr:sp>
  </cdr:relSizeAnchor>
  <cdr:relSizeAnchor xmlns:cdr="http://schemas.openxmlformats.org/drawingml/2006/chartDrawing">
    <cdr:from>
      <cdr:x>0.63443</cdr:x>
      <cdr:y>0.01606</cdr:y>
    </cdr:from>
    <cdr:to>
      <cdr:x>0.72664</cdr:x>
      <cdr:y>0.08792</cdr:y>
    </cdr:to>
    <cdr:sp macro="" textlink="">
      <cdr:nvSpPr>
        <cdr:cNvPr id="8" name="Rounded Rectangular Callout 7"/>
        <cdr:cNvSpPr/>
      </cdr:nvSpPr>
      <cdr:spPr>
        <a:xfrm xmlns:a="http://schemas.openxmlformats.org/drawingml/2006/main">
          <a:off x="4060853" y="67017"/>
          <a:ext cx="590218" cy="299797"/>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a:latin typeface="Calibri"/>
            </a:rPr>
            <a:t>€</a:t>
          </a:r>
          <a:r>
            <a:rPr lang="el-GR" sz="1600" b="1" i="1">
              <a:latin typeface="Calibri"/>
            </a:rPr>
            <a:t>1</a:t>
          </a:r>
          <a:r>
            <a:rPr lang="en-US" sz="1600" b="1" i="1">
              <a:latin typeface="Calibri"/>
            </a:rPr>
            <a:t>07</a:t>
          </a:r>
          <a:endParaRPr lang="el-GR" sz="1600" b="1" i="1"/>
        </a:p>
      </cdr:txBody>
    </cdr:sp>
  </cdr:relSizeAnchor>
  <cdr:relSizeAnchor xmlns:cdr="http://schemas.openxmlformats.org/drawingml/2006/chartDrawing">
    <cdr:from>
      <cdr:x>0.73258</cdr:x>
      <cdr:y>0.02056</cdr:y>
    </cdr:from>
    <cdr:to>
      <cdr:x>0.81736</cdr:x>
      <cdr:y>0.09242</cdr:y>
    </cdr:to>
    <cdr:sp macro="" textlink="">
      <cdr:nvSpPr>
        <cdr:cNvPr id="9" name="Rounded Rectangular Callout 8"/>
        <cdr:cNvSpPr/>
      </cdr:nvSpPr>
      <cdr:spPr>
        <a:xfrm xmlns:a="http://schemas.openxmlformats.org/drawingml/2006/main">
          <a:off x="4689116" y="85791"/>
          <a:ext cx="542660" cy="299796"/>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a:latin typeface="Calibri"/>
            </a:rPr>
            <a:t>€</a:t>
          </a:r>
          <a:r>
            <a:rPr lang="el-GR" sz="1600" b="1" i="1">
              <a:latin typeface="Calibri"/>
            </a:rPr>
            <a:t>10</a:t>
          </a:r>
          <a:r>
            <a:rPr lang="en-US" sz="1600" b="1" i="1">
              <a:latin typeface="Calibri"/>
            </a:rPr>
            <a:t>4</a:t>
          </a:r>
          <a:endParaRPr lang="el-GR" sz="1600" b="1" i="1"/>
        </a:p>
      </cdr:txBody>
    </cdr:sp>
  </cdr:relSizeAnchor>
  <cdr:relSizeAnchor xmlns:cdr="http://schemas.openxmlformats.org/drawingml/2006/chartDrawing">
    <cdr:from>
      <cdr:x>0.82367</cdr:x>
      <cdr:y>0.02291</cdr:y>
    </cdr:from>
    <cdr:to>
      <cdr:x>0.90783</cdr:x>
      <cdr:y>0.09477</cdr:y>
    </cdr:to>
    <cdr:sp macro="" textlink="">
      <cdr:nvSpPr>
        <cdr:cNvPr id="10" name="Rounded Rectangular Callout 9"/>
        <cdr:cNvSpPr/>
      </cdr:nvSpPr>
      <cdr:spPr>
        <a:xfrm xmlns:a="http://schemas.openxmlformats.org/drawingml/2006/main">
          <a:off x="5272165" y="95566"/>
          <a:ext cx="538692" cy="299797"/>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a:latin typeface="Calibri"/>
            </a:rPr>
            <a:t>€</a:t>
          </a:r>
          <a:r>
            <a:rPr lang="el-GR" sz="1600" b="1" i="1">
              <a:latin typeface="Calibri"/>
            </a:rPr>
            <a:t>10</a:t>
          </a:r>
          <a:r>
            <a:rPr lang="en-US" sz="1600" b="1" i="1">
              <a:latin typeface="Calibri"/>
            </a:rPr>
            <a:t>3</a:t>
          </a:r>
          <a:endParaRPr lang="el-GR" sz="1600" b="1" i="1"/>
        </a:p>
      </cdr:txBody>
    </cdr:sp>
  </cdr:relSizeAnchor>
  <cdr:relSizeAnchor xmlns:cdr="http://schemas.openxmlformats.org/drawingml/2006/chartDrawing">
    <cdr:from>
      <cdr:x>0.91585</cdr:x>
      <cdr:y>0.02595</cdr:y>
    </cdr:from>
    <cdr:to>
      <cdr:x>1</cdr:x>
      <cdr:y>0.09781</cdr:y>
    </cdr:to>
    <cdr:sp macro="" textlink="">
      <cdr:nvSpPr>
        <cdr:cNvPr id="11" name="Rounded Rectangular Callout 10"/>
        <cdr:cNvSpPr/>
      </cdr:nvSpPr>
      <cdr:spPr>
        <a:xfrm xmlns:a="http://schemas.openxmlformats.org/drawingml/2006/main">
          <a:off x="5617892" y="108279"/>
          <a:ext cx="516208" cy="299797"/>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a:latin typeface="Calibri"/>
            </a:rPr>
            <a:t>€</a:t>
          </a:r>
          <a:r>
            <a:rPr lang="el-GR" sz="1600" b="1" i="1">
              <a:latin typeface="Calibri"/>
            </a:rPr>
            <a:t>10</a:t>
          </a:r>
          <a:r>
            <a:rPr lang="en-US" sz="1600" b="1" i="1">
              <a:latin typeface="Calibri"/>
            </a:rPr>
            <a:t>8</a:t>
          </a:r>
          <a:endParaRPr lang="el-GR" sz="1600" b="1" i="1"/>
        </a:p>
      </cdr:txBody>
    </cdr:sp>
  </cdr:relSizeAnchor>
</c:userShapes>
</file>

<file path=ppt/drawings/drawing8.xml><?xml version="1.0" encoding="utf-8"?>
<c:userShapes xmlns:c="http://schemas.openxmlformats.org/drawingml/2006/chart">
  <cdr:relSizeAnchor xmlns:cdr="http://schemas.openxmlformats.org/drawingml/2006/chartDrawing">
    <cdr:from>
      <cdr:x>0.47319</cdr:x>
      <cdr:y>0</cdr:y>
    </cdr:from>
    <cdr:to>
      <cdr:x>0.47321</cdr:x>
      <cdr:y>0.62018</cdr:y>
    </cdr:to>
    <cdr:cxnSp macro="">
      <cdr:nvCxnSpPr>
        <cdr:cNvPr id="3" name="Straight Connector 2">
          <a:extLst xmlns:a="http://schemas.openxmlformats.org/drawingml/2006/main">
            <a:ext uri="{FF2B5EF4-FFF2-40B4-BE49-F238E27FC236}">
              <a16:creationId xmlns:a16="http://schemas.microsoft.com/office/drawing/2014/main" xmlns="" id="{3447E129-5CDC-4B20-8562-DE07DF94037D}"/>
            </a:ext>
          </a:extLst>
        </cdr:cNvPr>
        <cdr:cNvCxnSpPr/>
      </cdr:nvCxnSpPr>
      <cdr:spPr>
        <a:xfrm xmlns:a="http://schemas.openxmlformats.org/drawingml/2006/main" flipH="1">
          <a:off x="5219274" y="0"/>
          <a:ext cx="232" cy="313898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0.59816</cdr:x>
      <cdr:y>0.00809</cdr:y>
    </cdr:from>
    <cdr:to>
      <cdr:x>0.93595</cdr:x>
      <cdr:y>0.07011</cdr:y>
    </cdr:to>
    <cdr:sp macro="" textlink="">
      <cdr:nvSpPr>
        <cdr:cNvPr id="6" name="Rectangle 5"/>
        <cdr:cNvSpPr/>
      </cdr:nvSpPr>
      <cdr:spPr>
        <a:xfrm xmlns:a="http://schemas.openxmlformats.org/drawingml/2006/main">
          <a:off x="6597697" y="40945"/>
          <a:ext cx="3725839" cy="313898"/>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just"/>
          <a:r>
            <a:rPr lang="en-US" sz="1600" b="1" dirty="0">
              <a:solidFill>
                <a:schemeClr val="tx1"/>
              </a:solidFill>
              <a:latin typeface="Calibri" panose="020F0502020204030204" pitchFamily="34" charset="0"/>
              <a:cs typeface="Calibri" panose="020F0502020204030204" pitchFamily="34" charset="0"/>
            </a:rPr>
            <a:t>Out of pocket</a:t>
          </a:r>
          <a:r>
            <a:rPr lang="el-GR" sz="1600" b="1" dirty="0">
              <a:solidFill>
                <a:schemeClr val="tx1"/>
              </a:solidFill>
              <a:latin typeface="Calibri" panose="020F0502020204030204" pitchFamily="34" charset="0"/>
              <a:cs typeface="Calibri" panose="020F0502020204030204" pitchFamily="34" charset="0"/>
            </a:rPr>
            <a:t> (άμεσες πληρωμές)</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7C25754-815E-4AB5-B59B-8F480BE21D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Date Placeholder 2">
            <a:extLst>
              <a:ext uri="{FF2B5EF4-FFF2-40B4-BE49-F238E27FC236}">
                <a16:creationId xmlns:a16="http://schemas.microsoft.com/office/drawing/2014/main" xmlns="" id="{C7C11747-286E-4242-858D-2363B3D9971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34E451F-03F5-40BE-9B6D-155E3B989538}" type="datetimeFigureOut">
              <a:rPr lang="el-GR"/>
              <a:pPr>
                <a:defRPr/>
              </a:pPr>
              <a:t>22/6/2020</a:t>
            </a:fld>
            <a:endParaRPr lang="el-GR"/>
          </a:p>
        </p:txBody>
      </p:sp>
      <p:sp>
        <p:nvSpPr>
          <p:cNvPr id="4" name="Slide Image Placeholder 3">
            <a:extLst>
              <a:ext uri="{FF2B5EF4-FFF2-40B4-BE49-F238E27FC236}">
                <a16:creationId xmlns:a16="http://schemas.microsoft.com/office/drawing/2014/main" xmlns="" id="{D08D2A1B-B75B-4551-AE6C-F0C81301231C}"/>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a:extLst>
              <a:ext uri="{FF2B5EF4-FFF2-40B4-BE49-F238E27FC236}">
                <a16:creationId xmlns:a16="http://schemas.microsoft.com/office/drawing/2014/main" xmlns="" id="{9BE9978D-EF2C-45E1-A044-09287A2E8FC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l-GR" noProof="0"/>
          </a:p>
        </p:txBody>
      </p:sp>
      <p:sp>
        <p:nvSpPr>
          <p:cNvPr id="6" name="Footer Placeholder 5">
            <a:extLst>
              <a:ext uri="{FF2B5EF4-FFF2-40B4-BE49-F238E27FC236}">
                <a16:creationId xmlns:a16="http://schemas.microsoft.com/office/drawing/2014/main" xmlns="" id="{62E6C895-5DA4-47C4-817A-3A56327E7F2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7" name="Slide Number Placeholder 6">
            <a:extLst>
              <a:ext uri="{FF2B5EF4-FFF2-40B4-BE49-F238E27FC236}">
                <a16:creationId xmlns:a16="http://schemas.microsoft.com/office/drawing/2014/main" xmlns="" id="{247380B5-4EEB-4165-8BB7-17A5E95A1D1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2695D1F-E53A-4729-99CB-A212FB678244}" type="slidenum">
              <a:rPr lang="el-GR" altLang="en-US"/>
              <a:pPr/>
              <a:t>‹#›</a:t>
            </a:fld>
            <a:endParaRPr lang="el-GR" altLang="en-US"/>
          </a:p>
        </p:txBody>
      </p:sp>
    </p:spTree>
    <p:extLst>
      <p:ext uri="{BB962C8B-B14F-4D97-AF65-F5344CB8AC3E}">
        <p14:creationId xmlns:p14="http://schemas.microsoft.com/office/powerpoint/2010/main" val="376913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xmlns="" id="{43AE32DA-6932-4A1F-ACF9-D16BCA843D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xmlns="" id="{C4D1B733-F719-43B7-9EAB-EDBE9D5D70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Οι γεννήσεις στην Ελλάδα ανήλθαν σε 86 χιλ. άτομα το 2018, παρουσιάζοντας μείωση κατά 2,4% σε σχέση με το 2017, ομοίως και οι θάνατοι οι οποίοι παρουσίασαν μείωση κατά 3,4% και ανήλθαν σε 120 χιλ. άτομα. Ωστόσο, η φυσική μεταβολή του πληθυσμού (γεννήσεις - θάνατοι) παρουσίασε αρνητική εξέλιξη, με μείωση κατά -34 χιλ. άτομα για το 2018..</a:t>
            </a:r>
          </a:p>
          <a:p>
            <a:pPr eaLnBrk="1" hangingPunct="1">
              <a:spcBef>
                <a:spcPct val="0"/>
              </a:spcBef>
            </a:pPr>
            <a:endParaRPr lang="el-GR" altLang="en-US"/>
          </a:p>
          <a:p>
            <a:r>
              <a:rPr lang="el-GR" altLang="en-US"/>
              <a:t>Η εξέλιξη της τεχνολογίας, η βελτίωση των παρεχόμενων υπηρεσιών υγείας, η συμβολή της Έρευνας &amp; Ανάπτυξης με την εισαγωγή νέων καινοτόμων θεραπειών, αποτελούν μερικούς από τους πιο σημαντικούς παράγοντες για την αύξηση του προσδόκιμου επιβίωσης</a:t>
            </a:r>
          </a:p>
          <a:p>
            <a:r>
              <a:rPr lang="el-GR" altLang="en-US"/>
              <a:t>Το προσδόκιμο επιβίωσης στην Ελλάδα το 2017 κυμάνθηκε στα 81,4 έτη, υψηλότερα από το μέσο όρο των χωρών της ΕΕ28 (80,9 έτη), και χαμηλότερα από τις χώρες του Νότου (83,0). Το υψηλότερο προσδόκιμο επιβίωσης παρουσιάζεται σε χώρες όπως η Ελβετία, η Ισπανία και η Ιταλία.</a:t>
            </a:r>
          </a:p>
          <a:p>
            <a:pPr eaLnBrk="1" hangingPunct="1">
              <a:spcBef>
                <a:spcPct val="0"/>
              </a:spcBef>
            </a:pPr>
            <a:endParaRPr lang="el-GR" altLang="en-US"/>
          </a:p>
        </p:txBody>
      </p:sp>
      <p:sp>
        <p:nvSpPr>
          <p:cNvPr id="25604" name="Slide Number Placeholder 3">
            <a:extLst>
              <a:ext uri="{FF2B5EF4-FFF2-40B4-BE49-F238E27FC236}">
                <a16:creationId xmlns:a16="http://schemas.microsoft.com/office/drawing/2014/main" xmlns="" id="{F06F7E46-8216-4E27-9FEC-5A007431F3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C107D581-1C68-4D6E-8B46-A767071ADBE3}" type="slidenum">
              <a:rPr lang="en-US" altLang="en-US">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320957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6E2E6962-292A-4950-B49E-857BE43C00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xmlns="" id="{E88BD5D8-F099-4B62-9FFC-EF1791A8BE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Την περίοδο 2008-2013 η κατά κεφαλήν δαπάνη υγείας στην Ελλάδα παρουσίασε μείωση κατά -9,4%, τη μεγαλύτερη μεταξύ των χωρών του ΟΟΣΑ, ενώ την περίοδο 2013-2018 σημείωσε αύξηση 0,2%.</a:t>
            </a:r>
          </a:p>
        </p:txBody>
      </p:sp>
      <p:sp>
        <p:nvSpPr>
          <p:cNvPr id="44036" name="Slide Number Placeholder 3">
            <a:extLst>
              <a:ext uri="{FF2B5EF4-FFF2-40B4-BE49-F238E27FC236}">
                <a16:creationId xmlns:a16="http://schemas.microsoft.com/office/drawing/2014/main" xmlns="" id="{7EEAE50D-5701-4F9B-A669-29BA441582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6832FA9-403D-4F97-BEB4-0F058EEC4700}" type="slidenum">
              <a:rPr lang="en-US" altLang="en-US">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113661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xmlns="" id="{6C51E573-DC67-4DDA-9CD8-F01E10878C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xmlns="" id="{94050B85-624F-42A2-9E87-FDF65286EA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Οι δαπάνες υγείας αποτελούν το 7,5% των συνολικών δαπανών των νοικοκυριών που διεξάγονται μέσα από συναλλαγές στην αγορά για το 2018, έναντι 6,5% το 2009. Αν και ο μέσος όρος μηνιαίας δαπάνης ανά νοικοκυριό για την υγεία το 2018 παρουσίασε μείωση κατά -19,6% σε απόλυτα μεγέθη σε σχέση με το 2009 (€108,0 το 2018 έναντι €134,3 το 2009), το ποσοστό των δαπανών αυτών είναι υψηλότερο από το 2009, φανερώνοντας τη μειωμένη αγοραστική αξία των νοικοκυριών, την αυξημένη συμμετοχή των ασθενών για δαπάνες υγείας και την ανελαστικότητα της δαπάνης για τις συγκεκριμένες κατηγορίες.</a:t>
            </a:r>
          </a:p>
        </p:txBody>
      </p:sp>
      <p:sp>
        <p:nvSpPr>
          <p:cNvPr id="46084" name="Slide Number Placeholder 3">
            <a:extLst>
              <a:ext uri="{FF2B5EF4-FFF2-40B4-BE49-F238E27FC236}">
                <a16:creationId xmlns:a16="http://schemas.microsoft.com/office/drawing/2014/main" xmlns="" id="{D55A86C8-1A11-4925-8030-5AC5918685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0EACCB37-3AC7-42C7-BD40-F668BD41A609}" type="slidenum">
              <a:rPr lang="en-US" altLang="en-US">
                <a:latin typeface="Calibri" panose="020F0502020204030204" pitchFamily="34" charset="0"/>
              </a:rPr>
              <a:pPr/>
              <a:t>25</a:t>
            </a:fld>
            <a:endParaRPr lang="en-US" altLang="en-US">
              <a:latin typeface="Calibri" panose="020F0502020204030204" pitchFamily="34" charset="0"/>
            </a:endParaRPr>
          </a:p>
        </p:txBody>
      </p:sp>
    </p:spTree>
    <p:extLst>
      <p:ext uri="{BB962C8B-B14F-4D97-AF65-F5344CB8AC3E}">
        <p14:creationId xmlns:p14="http://schemas.microsoft.com/office/powerpoint/2010/main" val="3771635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xmlns="" id="{C9349E63-45DA-4051-98C8-0DEFDF50E1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xmlns="" id="{53816644-9894-4F82-A8D0-F6FFAC9F13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Την περίοδο της κρίσης, η δαπάνη των νοικοκυριών για την υγεία μετατοπίστηκε κυρίως στην κάλυψη της φαρμακευτικής και νοσοκομειακής περίθαλψης. Συγκεκριμένα, από τα €108 μηνιαίας δαπάνης των νοικοκυριών για την υγεία, το 32,8% αφορά στη φαρμακευτική περίθαλψη και το 33,2% στην κάλυψη νοσοκομειακών αναγκών, έναντι 13,0% για οδοντιατρικές ή άλλες ιατρικές υπηρεσίες (11,8%) που κατείχαν μεγαλύτερο μερίδιο το 2009.</a:t>
            </a:r>
          </a:p>
        </p:txBody>
      </p:sp>
      <p:sp>
        <p:nvSpPr>
          <p:cNvPr id="48132" name="Slide Number Placeholder 3">
            <a:extLst>
              <a:ext uri="{FF2B5EF4-FFF2-40B4-BE49-F238E27FC236}">
                <a16:creationId xmlns:a16="http://schemas.microsoft.com/office/drawing/2014/main" xmlns="" id="{AE3DF138-5B1D-404D-A92A-98A1C8B5FE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6922E0AB-FC4F-4F01-BAAC-C6492D598A29}" type="slidenum">
              <a:rPr lang="en-US" altLang="en-US">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278140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xmlns="" id="{5DE7DB10-FA00-4B0E-8788-B37D948F5B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xmlns="" id="{E04B015C-0BA8-4A23-A612-2379A062EA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συνολική δαπάνη για φαρμακευτικά και άλλα υγειονομικά αναλώσιμα, διαμορφώθηκε στα €3,7 δισεκ. το 2018 σημειώνοντας μείωση -38,8% σε σύγκριση με το 2009 Αντίστοιχα, η δημόσια δαπάνη για φαρμακευτικά και άλλα υγειονομικά αναλώσιμα από €4,8 δισεκ. το 2009 διαμορφώθηκε στα €1,9 δισεκ. το 2018 σημειώνοντας ακόμα μεγαλύτερη μείωση-59,4%, ενώ αντίθετα η ιδιωτική δαπάνη για φαρμακευτικά και άλλα υγειονομικά αναλώσιμα σημείωσε άνοδο από €1,3 δισεκ. το 2009 στα €1,8 δισεκ. το 2018.</a:t>
            </a:r>
          </a:p>
        </p:txBody>
      </p:sp>
      <p:sp>
        <p:nvSpPr>
          <p:cNvPr id="50180" name="Slide Number Placeholder 3">
            <a:extLst>
              <a:ext uri="{FF2B5EF4-FFF2-40B4-BE49-F238E27FC236}">
                <a16:creationId xmlns:a16="http://schemas.microsoft.com/office/drawing/2014/main" xmlns="" id="{B3954D78-54E7-484F-AC03-917F4DE923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467050CE-31D3-4C17-BF24-A0419140E236}" type="slidenum">
              <a:rPr lang="en-US" altLang="en-US">
                <a:latin typeface="Calibri" panose="020F0502020204030204" pitchFamily="34" charset="0"/>
              </a:rPr>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4062782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xmlns="" id="{632EF42A-0BEA-4959-A407-37181764A1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xmlns="" id="{43821201-CC87-45CD-8F9B-94208CF1EC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δημόσια κατά κεφαλήν δαπάνη για φαρμακευτικά και άλλα υγειονομικά αναλώσιμα στην Ελλάδα ακολουθεί πτωτική πορεία, από €430 ανά κάτοικο το 2009 στα €198 το 2017. Η δημόσια κατά κεφαλήν δαπάνη για φαρμακευτικά και άλλα υγειονομικά αναλώσιμα στην ΕΕ22 από €289 το 2009 διαμορφώθηκε στα €310 το 2017, δηλαδή περίπου €112 υψηλότερα έναντι της Ελλάδας, ενώ στις Νότιες χώρες διαμορφώθηκε στα €248.</a:t>
            </a:r>
          </a:p>
        </p:txBody>
      </p:sp>
      <p:sp>
        <p:nvSpPr>
          <p:cNvPr id="52228" name="Slide Number Placeholder 3">
            <a:extLst>
              <a:ext uri="{FF2B5EF4-FFF2-40B4-BE49-F238E27FC236}">
                <a16:creationId xmlns:a16="http://schemas.microsoft.com/office/drawing/2014/main" xmlns="" id="{74831633-C95E-49DF-B4BF-EB745F9B82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8C6467BA-D00D-41AA-B1B4-1062FF7FEBF9}" type="slidenum">
              <a:rPr lang="en-US" altLang="en-US">
                <a:latin typeface="Calibri" panose="020F0502020204030204" pitchFamily="34" charset="0"/>
              </a:rPr>
              <a:pPr/>
              <a:t>28</a:t>
            </a:fld>
            <a:endParaRPr lang="en-US" altLang="en-US">
              <a:latin typeface="Calibri" panose="020F0502020204030204" pitchFamily="34" charset="0"/>
            </a:endParaRPr>
          </a:p>
        </p:txBody>
      </p:sp>
    </p:spTree>
    <p:extLst>
      <p:ext uri="{BB962C8B-B14F-4D97-AF65-F5344CB8AC3E}">
        <p14:creationId xmlns:p14="http://schemas.microsoft.com/office/powerpoint/2010/main" val="468488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xmlns="" id="{39C6C11D-704B-4284-B6E3-A35ACCAA7A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xmlns="" id="{2D7D4170-13DD-4EBE-8D79-EE3ED68215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Αναλυτικότερα, η υψηλότερη δημόσια κατά κεφαλή δαπάνη για φαρμακευτικά και άλλα υγειονομικά αναλώσιμα καταγράφεται το 2017 στη Γερμανία, στην Ιρλανδία και στη Γαλλία, ενώ η Ελλάδα (€198) βρίσκεται κάτω από το μέσο όρο της ΕΕ22 (€310). Αντίθετα, στην ιδιωτική κατά κεφαλήν δαπάνη για φαρμακευτικά και άλλα υγειονομικά αναλώσιμα, η Ελλάδα (€170) βρίσκεται σε υψηλότερη θέση από το μέσο όρο της ΕΕ22 (€132), καταλαμβάνοντας την 7η θέση.</a:t>
            </a:r>
          </a:p>
        </p:txBody>
      </p:sp>
      <p:sp>
        <p:nvSpPr>
          <p:cNvPr id="54276" name="Slide Number Placeholder 3">
            <a:extLst>
              <a:ext uri="{FF2B5EF4-FFF2-40B4-BE49-F238E27FC236}">
                <a16:creationId xmlns:a16="http://schemas.microsoft.com/office/drawing/2014/main" xmlns="" id="{572EF7EB-FE70-4581-B907-095500DDFD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54200E2F-631A-4995-BAD7-02FAD1DDDC5B}" type="slidenum">
              <a:rPr lang="en-US" altLang="en-US">
                <a:latin typeface="Calibri" panose="020F0502020204030204" pitchFamily="34" charset="0"/>
              </a:rPr>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3684064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C5133D31-04A1-4809-8140-12706DC86E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xmlns="" id="{5B31FC0D-76F0-4D81-AB43-EF0FDCBA84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δημόσια δαπάνη για φαρμακευτικά και άλλα υγειονομικά αναλώσιμα ως ποσοστό του ΑΕΠ διαμορφώθηκε στην Ελλάδα στο 1,2% του ΑΕΠ το 2017 έναντι 2% το 2009, έχοντας πλέον προσεγγίσει το μέσο όρο της ΕΕ22 και των Νοτίων Χωρών.</a:t>
            </a:r>
          </a:p>
        </p:txBody>
      </p:sp>
      <p:sp>
        <p:nvSpPr>
          <p:cNvPr id="56324" name="Slide Number Placeholder 3">
            <a:extLst>
              <a:ext uri="{FF2B5EF4-FFF2-40B4-BE49-F238E27FC236}">
                <a16:creationId xmlns:a16="http://schemas.microsoft.com/office/drawing/2014/main" xmlns="" id="{500C3D6C-93A5-4328-ABA5-1E985CA16A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EBAB960-274D-4EB6-9DA1-1363C7025450}" type="slidenum">
              <a:rPr lang="en-US" altLang="en-US">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2008128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xmlns="" id="{3611CD88-9C72-4C03-9E40-87CB791D6A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xmlns="" id="{8A6B0471-D389-455A-8A2D-2B2344F9EC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δημόσια εξωνοσοκομειακή φαρμακευτική δαπάνη διαμορφώθηκε στα €1,945 δισεκ. το 2019 (παραμένει σχεδόν στα ίδια επίπεδα την τελευταία 5ετία) έναντι €5,1 δισεκ. το 2009, καταγράφοντας συνολική μείωση -61,9%. Ταυτόχρονα, σημειώθηκε σημαντική αύξηση στη συμμετοχή της βιομηχανίας με τους μηχανισμούς υποχρεωτικών επιστροφών (clawback και rebate), όπου για το 2019 θα φτάσει στο €1,355 δισεκ. σημειώνοντας 32%% αύξηση σε σχέση με το προηγούμενο έτος.</a:t>
            </a:r>
          </a:p>
        </p:txBody>
      </p:sp>
      <p:sp>
        <p:nvSpPr>
          <p:cNvPr id="58372" name="Slide Number Placeholder 3">
            <a:extLst>
              <a:ext uri="{FF2B5EF4-FFF2-40B4-BE49-F238E27FC236}">
                <a16:creationId xmlns:a16="http://schemas.microsoft.com/office/drawing/2014/main" xmlns="" id="{981DD1CC-6F4D-4D5A-B099-2C0A9552B0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19731635-30B9-4B42-932D-95B21B7F98C3}" type="slidenum">
              <a:rPr lang="en-US" altLang="en-US">
                <a:latin typeface="Calibri" panose="020F0502020204030204" pitchFamily="34" charset="0"/>
              </a:rPr>
              <a:pPr/>
              <a:t>31</a:t>
            </a:fld>
            <a:endParaRPr lang="en-US" altLang="en-US">
              <a:latin typeface="Calibri" panose="020F0502020204030204" pitchFamily="34" charset="0"/>
            </a:endParaRPr>
          </a:p>
        </p:txBody>
      </p:sp>
    </p:spTree>
    <p:extLst>
      <p:ext uri="{BB962C8B-B14F-4D97-AF65-F5344CB8AC3E}">
        <p14:creationId xmlns:p14="http://schemas.microsoft.com/office/powerpoint/2010/main" val="3695344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xmlns="" id="{5A35FC1B-8909-4C1B-8212-BB58D6CCA3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xmlns="" id="{C0EE13F1-E7A1-4566-BB78-9007F7A693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συνολική εξωνοσοκομειακή δημόσια φαρμακευτική δαπάνη (συμπεριλαμβανομένης της εκτιμώμενης συμμετοχής των ασθενών και της φαρμακοβιομηχανίας) εκτιμάται ότι θα φτάσει στα €3,9 δισεκ. το 2019. Η ραγδαία μείωση της δημόσιας εξωνοσοκομειακής χρηματοδότησης την περίοδο 2009-2019 κατά περίπου 61% είχε ως αποτέλεσμα την σημαντική αύξηση στη συμμετοχή της βιομηχανίας την ίδια περίοδο κατά 264%. </a:t>
            </a:r>
          </a:p>
        </p:txBody>
      </p:sp>
      <p:sp>
        <p:nvSpPr>
          <p:cNvPr id="60420" name="Slide Number Placeholder 3">
            <a:extLst>
              <a:ext uri="{FF2B5EF4-FFF2-40B4-BE49-F238E27FC236}">
                <a16:creationId xmlns:a16="http://schemas.microsoft.com/office/drawing/2014/main" xmlns="" id="{8FC4CF77-89E8-4B42-A92F-5A91879BA7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661C8F6B-BDAD-4249-A227-AA016B958FC6}" type="slidenum">
              <a:rPr lang="en-US" altLang="en-US">
                <a:latin typeface="Calibri" panose="020F0502020204030204" pitchFamily="34" charset="0"/>
              </a:rPr>
              <a:pPr/>
              <a:t>32</a:t>
            </a:fld>
            <a:endParaRPr lang="en-US" altLang="en-US">
              <a:latin typeface="Calibri" panose="020F0502020204030204" pitchFamily="34" charset="0"/>
            </a:endParaRPr>
          </a:p>
        </p:txBody>
      </p:sp>
    </p:spTree>
    <p:extLst>
      <p:ext uri="{BB962C8B-B14F-4D97-AF65-F5344CB8AC3E}">
        <p14:creationId xmlns:p14="http://schemas.microsoft.com/office/powerpoint/2010/main" val="3486440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639126B5-0489-4268-B876-80C2F41E17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xmlns="" id="{69B5F78D-E89E-4DAC-ADEB-DB8F818E2E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δημόσια νοσοκομειακή φαρμακευτική δαπάνη για τα νοσοκομεία του ΕΣΥ καθορίστηκε στα €500 εκατ. για το 2019 μειωμένη κατά -44% σε σχέση με το 2015 (€764 εκατ.), πριν την επιβολή κλειστού προϋπολογισμού. Η συνεχόμενη μείωση της δημόσιας νοσοκομειακής φαρμακευτικής δαπάνης είχε ως αποτέλεσμα την αύξηση της επιβάρυνσης της φαρμακοβιομηχανίας (μέσω των μηχανισμών αυτόματης επιστροφής και εκπτώσεων), η οποία για το 2019 έφτασε τα €483 εκατ. </a:t>
            </a:r>
          </a:p>
        </p:txBody>
      </p:sp>
      <p:sp>
        <p:nvSpPr>
          <p:cNvPr id="62468" name="Slide Number Placeholder 3">
            <a:extLst>
              <a:ext uri="{FF2B5EF4-FFF2-40B4-BE49-F238E27FC236}">
                <a16:creationId xmlns:a16="http://schemas.microsoft.com/office/drawing/2014/main" xmlns="" id="{0D0005A1-385F-4C46-A740-432F765C2A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5387BAD1-7A5D-4566-94FB-753564E9A374}" type="slidenum">
              <a:rPr lang="en-US" altLang="en-US">
                <a:latin typeface="Calibri" panose="020F0502020204030204" pitchFamily="34" charset="0"/>
              </a:rPr>
              <a:pPr/>
              <a:t>33</a:t>
            </a:fld>
            <a:endParaRPr lang="en-US" altLang="en-US">
              <a:latin typeface="Calibri" panose="020F0502020204030204" pitchFamily="34" charset="0"/>
            </a:endParaRPr>
          </a:p>
        </p:txBody>
      </p:sp>
    </p:spTree>
    <p:extLst>
      <p:ext uri="{BB962C8B-B14F-4D97-AF65-F5344CB8AC3E}">
        <p14:creationId xmlns:p14="http://schemas.microsoft.com/office/powerpoint/2010/main" val="223347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80FC3999-B7C8-4DA1-A555-1C478F5233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xmlns="" id="{8A367EF2-A889-43FB-901B-C412E92F9F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Το αρνητικό πρόσημο της φυσικής μεταβολής των τελευταίων ετών εκτιμάται ότι θα συνεχιστεί και θα οδηγήσει σε σταδιακή μείωση του συνολικού πληθυσμού της Ελλάδας μέχρι το 2060 (-15,5% σε σύγκριση με τα σημερινά επίπεδα), όπως αποτυπώνεται στην τελευταία αναθεώρηση της Eurostat. Παράλληλα, αναμένεται αύξηση του ποσοστού του πληθυσμού ηλικίας άνω των 65 ετών, όπου από το 21,9% του πληθυσμού το 2019 (19,8% στην ΕΕ28) εκτιμάται ότι θα ανέλθει στο 33,0% το 2060.</a:t>
            </a:r>
          </a:p>
        </p:txBody>
      </p:sp>
      <p:sp>
        <p:nvSpPr>
          <p:cNvPr id="27652" name="Slide Number Placeholder 3">
            <a:extLst>
              <a:ext uri="{FF2B5EF4-FFF2-40B4-BE49-F238E27FC236}">
                <a16:creationId xmlns:a16="http://schemas.microsoft.com/office/drawing/2014/main" xmlns="" id="{1004087D-384D-44E1-B894-8B08324216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4E668369-118D-4DEA-AB85-5D7ADD3D7AF5}" type="slidenum">
              <a:rPr lang="en-US" altLang="en-US">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115547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xmlns="" id="{96A78E88-CDF5-4F8B-A808-821144D9EF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xmlns="" id="{6D57E727-1513-4C66-AB99-45656F27CA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64516" name="Slide Number Placeholder 3">
            <a:extLst>
              <a:ext uri="{FF2B5EF4-FFF2-40B4-BE49-F238E27FC236}">
                <a16:creationId xmlns:a16="http://schemas.microsoft.com/office/drawing/2014/main" xmlns="" id="{58D31F5C-840B-425A-B205-066C7E8DD1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4959F3E-B5A7-4502-8C9F-6115CD43F046}" type="slidenum">
              <a:rPr lang="el-GR" altLang="en-US">
                <a:latin typeface="Calibri" panose="020F0502020204030204" pitchFamily="34" charset="0"/>
              </a:rPr>
              <a:pPr/>
              <a:t>34</a:t>
            </a:fld>
            <a:endParaRPr lang="el-GR" altLang="en-US">
              <a:latin typeface="Calibri" panose="020F0502020204030204" pitchFamily="34" charset="0"/>
            </a:endParaRPr>
          </a:p>
        </p:txBody>
      </p:sp>
    </p:spTree>
    <p:extLst>
      <p:ext uri="{BB962C8B-B14F-4D97-AF65-F5344CB8AC3E}">
        <p14:creationId xmlns:p14="http://schemas.microsoft.com/office/powerpoint/2010/main" val="3178945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xmlns="" id="{83B9C991-8845-438C-89D3-0EC93EE128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xmlns="" id="{CCD3FAF5-B38F-4E72-BBBC-13EE9D3315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O αριθμός των κλινικών μελετών ανεξαρτήτως φάσης ή σταδίου, που διεξήχθησαν στην Ελλάδα μέχρι το 2019 ήταν 2.811 κλινικές μελέτες (1.604 ολοκληρωμένες) όσες περίπου και στην Φινλανδία.</a:t>
            </a:r>
          </a:p>
        </p:txBody>
      </p:sp>
      <p:sp>
        <p:nvSpPr>
          <p:cNvPr id="67588" name="Slide Number Placeholder 3">
            <a:extLst>
              <a:ext uri="{FF2B5EF4-FFF2-40B4-BE49-F238E27FC236}">
                <a16:creationId xmlns:a16="http://schemas.microsoft.com/office/drawing/2014/main" xmlns="" id="{BA179E03-2DA9-4CE6-89D9-BCD128EBAC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AFD1AB75-E419-4601-BD88-A37D495836C6}" type="slidenum">
              <a:rPr lang="en-US" altLang="en-US">
                <a:latin typeface="Calibri" panose="020F0502020204030204" pitchFamily="34" charset="0"/>
              </a:rPr>
              <a:pPr/>
              <a:t>36</a:t>
            </a:fld>
            <a:endParaRPr lang="en-US" altLang="en-US">
              <a:latin typeface="Calibri" panose="020F0502020204030204" pitchFamily="34" charset="0"/>
            </a:endParaRPr>
          </a:p>
        </p:txBody>
      </p:sp>
    </p:spTree>
    <p:extLst>
      <p:ext uri="{BB962C8B-B14F-4D97-AF65-F5344CB8AC3E}">
        <p14:creationId xmlns:p14="http://schemas.microsoft.com/office/powerpoint/2010/main" val="1629006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xmlns="" id="{F1BDFBAE-5FDD-4F47-8FC7-12418FEFD0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xmlns="" id="{D882432F-29CE-4C76-8F26-A3C27BF543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δαπάνη της φαρμακευτικής βιομηχανίας για Ε&amp;Α (€51 εκατ.) αντιστοιχεί στο 5% της συνολικής δαπάνης για Ε&amp;Α στην Ελλάδα ,ποσοστό χαμηλότερο από το 2015 (8%).</a:t>
            </a:r>
          </a:p>
        </p:txBody>
      </p:sp>
      <p:sp>
        <p:nvSpPr>
          <p:cNvPr id="69636" name="Slide Number Placeholder 3">
            <a:extLst>
              <a:ext uri="{FF2B5EF4-FFF2-40B4-BE49-F238E27FC236}">
                <a16:creationId xmlns:a16="http://schemas.microsoft.com/office/drawing/2014/main" xmlns="" id="{D0730E5C-B626-4327-A242-0B6DAFA09D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5D9A479-E761-4360-9061-A8798EBE7830}" type="slidenum">
              <a:rPr lang="en-US" altLang="en-US">
                <a:latin typeface="Calibri" panose="020F0502020204030204" pitchFamily="34" charset="0"/>
              </a:rPr>
              <a:pPr/>
              <a:t>37</a:t>
            </a:fld>
            <a:endParaRPr lang="en-US" altLang="en-US">
              <a:latin typeface="Calibri" panose="020F0502020204030204" pitchFamily="34" charset="0"/>
            </a:endParaRPr>
          </a:p>
        </p:txBody>
      </p:sp>
    </p:spTree>
    <p:extLst>
      <p:ext uri="{BB962C8B-B14F-4D97-AF65-F5344CB8AC3E}">
        <p14:creationId xmlns:p14="http://schemas.microsoft.com/office/powerpoint/2010/main" val="3176149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xmlns="" id="{BAAD61EA-A660-4FDE-A431-9C4D252A3D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xmlns="" id="{94AA6CB6-93C4-42A5-9F4F-36DB0A7C4B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Ο δείκτης βιομηχανικής παραγωγής φαρμακευτικών προϊόντων κατέγραψε σημαντική άνοδο το 2018 και το 2019, με εξασθένιση του ρυθμού στο τελευταίο τρίμηνο του τελευταίου έτους, με αποτέλεσμα ο δείκτης να διαμορφωθεί στις 160,8 μονάδες, δηλαδή 60,8% υψηλότερα από το 2015 που είναι το έτος βάσης. Στην ΕΕ28 ο κλάδος παρουσιάζει μικρότερης έντασης αύξηση από το 2015, λόγω της υψηλότερης αφετηρίας.</a:t>
            </a:r>
          </a:p>
        </p:txBody>
      </p:sp>
      <p:sp>
        <p:nvSpPr>
          <p:cNvPr id="71684" name="Slide Number Placeholder 3">
            <a:extLst>
              <a:ext uri="{FF2B5EF4-FFF2-40B4-BE49-F238E27FC236}">
                <a16:creationId xmlns:a16="http://schemas.microsoft.com/office/drawing/2014/main" xmlns="" id="{298309D9-8C16-40AE-AC70-BA9E880D17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ABF82DFB-76C6-40F3-9C6E-574940A76114}" type="slidenum">
              <a:rPr lang="en-US" altLang="en-US">
                <a:latin typeface="Calibri" panose="020F0502020204030204" pitchFamily="34" charset="0"/>
              </a:rPr>
              <a:pPr/>
              <a:t>38</a:t>
            </a:fld>
            <a:endParaRPr lang="en-US" altLang="en-US">
              <a:latin typeface="Calibri" panose="020F0502020204030204" pitchFamily="34" charset="0"/>
            </a:endParaRPr>
          </a:p>
        </p:txBody>
      </p:sp>
    </p:spTree>
    <p:extLst>
      <p:ext uri="{BB962C8B-B14F-4D97-AF65-F5344CB8AC3E}">
        <p14:creationId xmlns:p14="http://schemas.microsoft.com/office/powerpoint/2010/main" val="2898121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xmlns="" id="{66A57127-D289-4844-B65C-955CB389A0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xmlns="" id="{F00BBD68-610C-43A3-8E4F-B0117C7E77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Σύμφωνα με την έρευνα Prodcom (Eurostat), η παραγωγή φαρμάκου στην Ελλάδα σε αξία (ex-factory) προσέγγισε το €1,0 δισεκ. το 2018, αυξημένη κατά 4,5% σε σύγκριση με το 2017.</a:t>
            </a:r>
          </a:p>
        </p:txBody>
      </p:sp>
      <p:sp>
        <p:nvSpPr>
          <p:cNvPr id="73732" name="Slide Number Placeholder 3">
            <a:extLst>
              <a:ext uri="{FF2B5EF4-FFF2-40B4-BE49-F238E27FC236}">
                <a16:creationId xmlns:a16="http://schemas.microsoft.com/office/drawing/2014/main" xmlns="" id="{3E74554D-32B4-4898-B363-E89C67982E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5ECC976-DCAF-4923-9FD7-6C7A8554B32F}" type="slidenum">
              <a:rPr lang="en-US" altLang="en-US">
                <a:latin typeface="Calibri" panose="020F0502020204030204" pitchFamily="34" charset="0"/>
              </a:rPr>
              <a:pPr/>
              <a:t>39</a:t>
            </a:fld>
            <a:endParaRPr lang="en-US" altLang="en-US">
              <a:latin typeface="Calibri" panose="020F0502020204030204" pitchFamily="34" charset="0"/>
            </a:endParaRPr>
          </a:p>
        </p:txBody>
      </p:sp>
    </p:spTree>
    <p:extLst>
      <p:ext uri="{BB962C8B-B14F-4D97-AF65-F5344CB8AC3E}">
        <p14:creationId xmlns:p14="http://schemas.microsoft.com/office/powerpoint/2010/main" val="278896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xmlns="" id="{DB44BD18-8E99-445A-82BA-D5C4F8AEEA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xmlns="" id="{23A95D7A-9357-4D56-A76A-BF9BFE24DE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Ο κύκλος εργασιών της παραγωγής φαρμακευτικών προϊόντων, επίσης σημειώνει αύξηση το 2019, αύξηση περίπου κατά 50% σε σύγκριση με το 2015, ενώ σε συνδυασμό με τη μεγαλύτερη αύξηση του δείκτη παραγωγής εκτιμάται ότι οι τιμές υποχώρησαν. Στην ΕΕ28 οι μεταβολές είναι σαφώς ηπιότερες, με αύξηση του δείκτη στο τέταρτο τρίμηνο κατά 5% σε σύγκριση με το αντίστοιχο τρίμηνο του 2018.</a:t>
            </a:r>
          </a:p>
        </p:txBody>
      </p:sp>
      <p:sp>
        <p:nvSpPr>
          <p:cNvPr id="75780" name="Slide Number Placeholder 3">
            <a:extLst>
              <a:ext uri="{FF2B5EF4-FFF2-40B4-BE49-F238E27FC236}">
                <a16:creationId xmlns:a16="http://schemas.microsoft.com/office/drawing/2014/main" xmlns="" id="{2133BEC0-001C-429F-9523-80FE281A86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E6164929-25EF-46E6-B325-BB09E1FAAF25}" type="slidenum">
              <a:rPr lang="en-US" altLang="en-US">
                <a:latin typeface="Calibri" panose="020F0502020204030204" pitchFamily="34" charset="0"/>
              </a:rPr>
              <a:pPr/>
              <a:t>40</a:t>
            </a:fld>
            <a:endParaRPr lang="en-US" altLang="en-US">
              <a:latin typeface="Calibri" panose="020F0502020204030204" pitchFamily="34" charset="0"/>
            </a:endParaRPr>
          </a:p>
        </p:txBody>
      </p:sp>
    </p:spTree>
    <p:extLst>
      <p:ext uri="{BB962C8B-B14F-4D97-AF65-F5344CB8AC3E}">
        <p14:creationId xmlns:p14="http://schemas.microsoft.com/office/powerpoint/2010/main" val="1791192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xmlns="" id="{CA57FAA3-21F5-4C8B-A862-E286688AF3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xmlns="" id="{15809681-F5A5-40EE-AB21-5B9A5260EC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προστιθέμενη αξία του κλάδου παραγωγής φαρμάκου στα €559 εκατ. το 2017, υψηλότερη κατά 9,7% σε σύγκριση με το 2016, αποτελώντας το 3,0% της συνολικής προστιθέμενης αξίας του κλάδου της μεταποίησης.</a:t>
            </a:r>
          </a:p>
        </p:txBody>
      </p:sp>
      <p:sp>
        <p:nvSpPr>
          <p:cNvPr id="77828" name="Slide Number Placeholder 3">
            <a:extLst>
              <a:ext uri="{FF2B5EF4-FFF2-40B4-BE49-F238E27FC236}">
                <a16:creationId xmlns:a16="http://schemas.microsoft.com/office/drawing/2014/main" xmlns="" id="{E0F45C4F-B6F9-4A28-A384-EA9CEBAF12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0055A52B-CD3C-411B-A156-E2E40627256B}" type="slidenum">
              <a:rPr lang="en-US" altLang="en-US">
                <a:latin typeface="Calibri" panose="020F0502020204030204" pitchFamily="34" charset="0"/>
              </a:rPr>
              <a:pPr/>
              <a:t>41</a:t>
            </a:fld>
            <a:endParaRPr lang="en-US" altLang="en-US">
              <a:latin typeface="Calibri" panose="020F0502020204030204" pitchFamily="34" charset="0"/>
            </a:endParaRPr>
          </a:p>
        </p:txBody>
      </p:sp>
    </p:spTree>
    <p:extLst>
      <p:ext uri="{BB962C8B-B14F-4D97-AF65-F5344CB8AC3E}">
        <p14:creationId xmlns:p14="http://schemas.microsoft.com/office/powerpoint/2010/main" val="1306310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xmlns="" id="{0C59155D-2B73-4C8D-8DE9-D97159F99F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xmlns="" id="{BDDED807-AD5A-4781-AEE1-536B62CE1C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Στην Ελλάδα, η απασχόληση στο στενό πυρήνα της παραγωγής φαρμακευτικών προϊόντων, διαμορφώθηκε στα 21,2 χιλ. άτομα το 2019, αυξημένη κατά 24,5% σε σχέση με το 2018.</a:t>
            </a:r>
          </a:p>
        </p:txBody>
      </p:sp>
      <p:sp>
        <p:nvSpPr>
          <p:cNvPr id="80900" name="Slide Number Placeholder 3">
            <a:extLst>
              <a:ext uri="{FF2B5EF4-FFF2-40B4-BE49-F238E27FC236}">
                <a16:creationId xmlns:a16="http://schemas.microsoft.com/office/drawing/2014/main" xmlns="" id="{C1B595F7-2FB3-497C-83CA-5C6B85634A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B23792B-8D86-4BD5-8123-F899FF99EA9A}" type="slidenum">
              <a:rPr lang="en-US" altLang="en-US">
                <a:latin typeface="Calibri" panose="020F0502020204030204" pitchFamily="34" charset="0"/>
              </a:rPr>
              <a:pPr/>
              <a:t>43</a:t>
            </a:fld>
            <a:endParaRPr lang="en-US" altLang="en-US">
              <a:latin typeface="Calibri" panose="020F0502020204030204" pitchFamily="34" charset="0"/>
            </a:endParaRPr>
          </a:p>
        </p:txBody>
      </p:sp>
    </p:spTree>
    <p:extLst>
      <p:ext uri="{BB962C8B-B14F-4D97-AF65-F5344CB8AC3E}">
        <p14:creationId xmlns:p14="http://schemas.microsoft.com/office/powerpoint/2010/main" val="476492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xmlns="" id="{A6E36D65-5DBD-4C75-8D8D-DC5E811531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xmlns="" id="{86A5E5B1-8962-494E-8819-6290814AB6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Ταυτόχρονα, σύμφωνα με την Διεθνή Τυποποιημένη Ταξινόμηση της Εκπαίδευσης (ISCED) για το 2018 το εκπαιδευτικό υπόβαθρο των εργαζομένων στον κλάδο παραγωγής φαρμακευτικών προϊόντων ήταν πολύ υψηλό, με το 60,6% να είναι πανεπιστημιακής εκπαίδευσης, όταν στον κλάδο της μεταποίησης το ποσοστό ήταν 36,6% και στο σύνολο της οικονομίας 22,8%, γεγονός που αναδεικνύει την υψηλή εκπαιδευτική κατάρτιση των εργαζομένων στον κλάδο παραγωγής φαρμακευτικών προϊόντων. Η διαφορά αυτή δείχνει τη σημασία της παραγωγής φαρμακευτικών προϊόντων ως ανασχετικό κλάδο στο brain drain της ελληνικής οικονομίας. </a:t>
            </a:r>
          </a:p>
        </p:txBody>
      </p:sp>
      <p:sp>
        <p:nvSpPr>
          <p:cNvPr id="82948" name="Slide Number Placeholder 3">
            <a:extLst>
              <a:ext uri="{FF2B5EF4-FFF2-40B4-BE49-F238E27FC236}">
                <a16:creationId xmlns:a16="http://schemas.microsoft.com/office/drawing/2014/main" xmlns="" id="{6AA42A84-0DDD-46E1-895C-C6EE9185AA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29D51184-4EB0-446A-B259-42546CA760DE}" type="slidenum">
              <a:rPr lang="en-US" altLang="en-US">
                <a:latin typeface="Calibri" panose="020F0502020204030204" pitchFamily="34" charset="0"/>
              </a:rPr>
              <a:pPr/>
              <a:t>44</a:t>
            </a:fld>
            <a:endParaRPr lang="en-US" altLang="en-US">
              <a:latin typeface="Calibri" panose="020F0502020204030204" pitchFamily="34" charset="0"/>
            </a:endParaRPr>
          </a:p>
        </p:txBody>
      </p:sp>
    </p:spTree>
    <p:extLst>
      <p:ext uri="{BB962C8B-B14F-4D97-AF65-F5344CB8AC3E}">
        <p14:creationId xmlns:p14="http://schemas.microsoft.com/office/powerpoint/2010/main" val="4214877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xmlns="" id="{27852957-3D12-40B5-9269-350D61DE61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xmlns="" id="{2C6FA514-8D6B-45A1-93F7-6F3724D749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Το 2018, οι απασχολούμενοι στον κλάδο παραγωγής φαρμακευτικών προϊόντων αντιστοιχούν στο 0,4% της συνολικής απασχόλησης στην ελληνική οικονομία, ενώ αποτελεί το 4,8% της συνολικής απασχόλησης στον κλάδο της μεταποίησης, ποσοστό υψηλότερο από το μέσο όρο της ΕΕ28 (2,4%). </a:t>
            </a:r>
          </a:p>
        </p:txBody>
      </p:sp>
      <p:sp>
        <p:nvSpPr>
          <p:cNvPr id="84996" name="Slide Number Placeholder 3">
            <a:extLst>
              <a:ext uri="{FF2B5EF4-FFF2-40B4-BE49-F238E27FC236}">
                <a16:creationId xmlns:a16="http://schemas.microsoft.com/office/drawing/2014/main" xmlns="" id="{1726B265-313E-44B0-9396-11F9DA1560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3DF5E8F4-8155-4B87-9610-91BE526A0B8D}" type="slidenum">
              <a:rPr lang="en-US" altLang="en-US">
                <a:latin typeface="Calibri" panose="020F0502020204030204" pitchFamily="34" charset="0"/>
              </a:rPr>
              <a:pPr/>
              <a:t>45</a:t>
            </a:fld>
            <a:endParaRPr lang="en-US" altLang="en-US">
              <a:latin typeface="Calibri" panose="020F0502020204030204" pitchFamily="34" charset="0"/>
            </a:endParaRPr>
          </a:p>
        </p:txBody>
      </p:sp>
    </p:spTree>
    <p:extLst>
      <p:ext uri="{BB962C8B-B14F-4D97-AF65-F5344CB8AC3E}">
        <p14:creationId xmlns:p14="http://schemas.microsoft.com/office/powerpoint/2010/main" val="2932405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93C9AB59-DA72-46C8-9439-DD0E7B7AA5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xmlns="" id="{B4160F1A-1EDA-4BEB-8A70-1C12571E81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Οι δημογραφικές αλλαγές επηρεάζουν άμεσα το δείκτη εξάρτησης του πληθυσμού, με τον μισό πληθυσμό στην Ελλάδα να συντηρείται από τον υπόλοιπο και την αναλογία αυτή να εμφανίζει αυξητικές τάσεις, προμηνύοντας επιδείνωση και εντονότερες πιέσεις στα ασφαλιστικά συστήματα. Το 2018, η Ελλάδα με δείκτη εξάρτησης στο 53%, δηλαδή για κάθε 2 άτομα ενεργού πληθυσμού αντιστοιχεί 1 άτομο ανενεργού πληθυσμού, ήταν κοντά στο μέσο όρο των χωρών της ΕΕ28 (55%) και χαμηλότερα από το μέσο όρο των χωρών του Νότου (55%).</a:t>
            </a:r>
          </a:p>
        </p:txBody>
      </p:sp>
      <p:sp>
        <p:nvSpPr>
          <p:cNvPr id="29700" name="Slide Number Placeholder 3">
            <a:extLst>
              <a:ext uri="{FF2B5EF4-FFF2-40B4-BE49-F238E27FC236}">
                <a16:creationId xmlns:a16="http://schemas.microsoft.com/office/drawing/2014/main" xmlns="" id="{2E73840B-1709-409B-B155-60CA45BF82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F36F56BD-FBE3-4DD0-B9CD-D24148D464B1}" type="slidenum">
              <a:rPr lang="en-US" altLang="en-US">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331065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xmlns="" id="{7DF60C55-BCC1-419D-8B02-2B372087F7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xmlns="" id="{62B5DDC8-9557-4D58-9519-5A999824CE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Το 2018 οι πωλήσεις φαρμάκων σε φαρμακεία &amp; φαρμακαποθήκες (σε αξία) διαμορφώθηκαν στα €4,1 δισεκ., αυξημένες κατά 2,5% σε σχέση με το 2017, ενώ οι πωλήσεις στα νοσοκομεία και τα φαρμακεία του ΕΟΠΥΥ διαμορφώθηκαν στα €2,1 δισεκ σημειώνοντας ακόμα μεγαλύτερη αύξηση της τάξης του 16,7%. Από το σύνολο των πωλήσεων, το 66,1% διοχετεύθηκε στις φαρμακαποθήκες και τα φαρμακεία, ενώ το υπόλοιπο 33,9% στα νοσοκομεία και τα φαρμακεία του ΕΟΠΥΥ. </a:t>
            </a:r>
          </a:p>
        </p:txBody>
      </p:sp>
      <p:sp>
        <p:nvSpPr>
          <p:cNvPr id="87044" name="Slide Number Placeholder 3">
            <a:extLst>
              <a:ext uri="{FF2B5EF4-FFF2-40B4-BE49-F238E27FC236}">
                <a16:creationId xmlns:a16="http://schemas.microsoft.com/office/drawing/2014/main" xmlns="" id="{C2A92142-FFD0-48F5-98B7-6BD08F7560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803B659-5B96-43D7-9DB5-2FE68239ECF0}" type="slidenum">
              <a:rPr lang="en-US" altLang="en-US">
                <a:latin typeface="Calibri" panose="020F0502020204030204" pitchFamily="34" charset="0"/>
              </a:rPr>
              <a:pPr/>
              <a:t>46</a:t>
            </a:fld>
            <a:endParaRPr lang="en-US" altLang="en-US">
              <a:latin typeface="Calibri" panose="020F0502020204030204" pitchFamily="34" charset="0"/>
            </a:endParaRPr>
          </a:p>
        </p:txBody>
      </p:sp>
    </p:spTree>
    <p:extLst>
      <p:ext uri="{BB962C8B-B14F-4D97-AF65-F5344CB8AC3E}">
        <p14:creationId xmlns:p14="http://schemas.microsoft.com/office/powerpoint/2010/main" val="3821926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xmlns="" id="{0DC4646A-1B61-4B5A-9C0F-7111DE0EC9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xmlns="" id="{73B3A1E0-1482-4AC5-8827-1186C4A7FC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Τα φάρμακα διακρίνονται με κριτήριο την προστασία τους ή μη από διπλώματα ευρεσιτεχνίας. Στην Ελλάδα, με βάση στοιχεία από την IQVIA (ΜΑΤ08/2019), η διείσδυση σε όγκο των προστατευμένων φαρμάκων (on-patent) αντιπροσωπεύει το 9,3% της αγοράς, ποσοστό υψηλότερο από το μέσο όρο της ΕΕ18 (6,3%) όπως δικαιολογείται από τις σημαντικά χαμηλότερες τιμές αυτών των προϊόντων έναντι των χωρών της ΕΕ18 (€0,87 ανά μονάδα έναντι €1,92). </a:t>
            </a:r>
          </a:p>
          <a:p>
            <a:pPr eaLnBrk="1" hangingPunct="1">
              <a:spcBef>
                <a:spcPct val="0"/>
              </a:spcBef>
            </a:pPr>
            <a:r>
              <a:rPr lang="el-GR" altLang="en-US"/>
              <a:t>H διείσδυση σε όγκο των μη προστατευμένων φαρμακευτικών προϊόντων (off-patent &amp; generics) ανέρχεται συνολικά στο 67,9% (33,7% και 34,3%, αντίστοιχα). Αξίζει να σημειωθεί ότι η διείσδυση σε όγκο των off patent στην Ελλάδα είναι υψηλότερη από το μέσο όρο των χωρών της ΕΕ18 (20,5%), ενώ αντίθετα για τα γενόσημα είναι πολύ χαμηλότερη από το μέσο όρο των χωρών της ΕΕ18 (61,5%). </a:t>
            </a:r>
          </a:p>
        </p:txBody>
      </p:sp>
      <p:sp>
        <p:nvSpPr>
          <p:cNvPr id="89092" name="Slide Number Placeholder 3">
            <a:extLst>
              <a:ext uri="{FF2B5EF4-FFF2-40B4-BE49-F238E27FC236}">
                <a16:creationId xmlns:a16="http://schemas.microsoft.com/office/drawing/2014/main" xmlns="" id="{9E504377-76BE-45EA-874D-968E54B577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B8877A46-FABA-486C-8599-F81892237E34}" type="slidenum">
              <a:rPr lang="en-US" altLang="en-US">
                <a:latin typeface="Calibri" panose="020F0502020204030204" pitchFamily="34" charset="0"/>
              </a:rPr>
              <a:pPr/>
              <a:t>47</a:t>
            </a:fld>
            <a:endParaRPr lang="en-US" altLang="en-US">
              <a:latin typeface="Calibri" panose="020F0502020204030204" pitchFamily="34" charset="0"/>
            </a:endParaRPr>
          </a:p>
        </p:txBody>
      </p:sp>
    </p:spTree>
    <p:extLst>
      <p:ext uri="{BB962C8B-B14F-4D97-AF65-F5344CB8AC3E}">
        <p14:creationId xmlns:p14="http://schemas.microsoft.com/office/powerpoint/2010/main" val="3306535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xmlns="" id="{91027CE4-3778-4B69-9EFD-1D9FD35679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xmlns="" id="{8F32CBCD-E557-4DDD-8835-3E299EF993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Με βάση στοιχεία από την IQVIA (ΜΑΤ08/2019), η διείσδυση σε όγκο των μη προστατευμένων φαρμάκων (off-patent &amp; generics) δικαιολογείται για τα μεν off-patent από τις σημαντικά χαμηλότερες τιμές τους έναντι των χωρών της ΕΕ18 (€0,25 ανά μονάδα έναντι €0,36) και για τα γενόσημα από τις σχετικά υψηλότερες τιμές τους έναντι των χωρών της ΕΕ18 (€0,17 ανά μονάδα έναντι €0,13). </a:t>
            </a:r>
          </a:p>
        </p:txBody>
      </p:sp>
      <p:sp>
        <p:nvSpPr>
          <p:cNvPr id="91140" name="Slide Number Placeholder 3">
            <a:extLst>
              <a:ext uri="{FF2B5EF4-FFF2-40B4-BE49-F238E27FC236}">
                <a16:creationId xmlns:a16="http://schemas.microsoft.com/office/drawing/2014/main" xmlns="" id="{D5995BCF-0CD1-4293-8579-74DF3AEB1A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9F25D4B-3BCB-42F9-B792-4D27647F4958}" type="slidenum">
              <a:rPr lang="en-US" altLang="en-US">
                <a:latin typeface="Calibri" panose="020F0502020204030204" pitchFamily="34" charset="0"/>
              </a:rPr>
              <a:pPr/>
              <a:t>48</a:t>
            </a:fld>
            <a:endParaRPr lang="en-US" altLang="en-US">
              <a:latin typeface="Calibri" panose="020F0502020204030204" pitchFamily="34" charset="0"/>
            </a:endParaRPr>
          </a:p>
        </p:txBody>
      </p:sp>
    </p:spTree>
    <p:extLst>
      <p:ext uri="{BB962C8B-B14F-4D97-AF65-F5344CB8AC3E}">
        <p14:creationId xmlns:p14="http://schemas.microsoft.com/office/powerpoint/2010/main" val="3728928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xmlns="" id="{2652DF7A-59B1-47FA-8229-646D219E3E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xmlns="" id="{346926DD-D4A3-4C3D-A0DC-BEF67DF885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Ανοδικά κινείται η αγορά των ΜΗ.ΣΥ.ΦΑ. από το 2013 και μετά, σε αξία, καθώς από €122 εκατ. το 2013 διαμορφώθηκε στα €165 εκατ. το 2017, σημειώνοντας αύξηση 35,2%.</a:t>
            </a:r>
          </a:p>
        </p:txBody>
      </p:sp>
      <p:sp>
        <p:nvSpPr>
          <p:cNvPr id="93188" name="Slide Number Placeholder 3">
            <a:extLst>
              <a:ext uri="{FF2B5EF4-FFF2-40B4-BE49-F238E27FC236}">
                <a16:creationId xmlns:a16="http://schemas.microsoft.com/office/drawing/2014/main" xmlns="" id="{6A3B3689-BEC7-4545-AD67-21B9D8E58D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C77F0EC-6B6E-46CE-96AE-87970B4FDC91}" type="slidenum">
              <a:rPr lang="en-US" altLang="en-US">
                <a:latin typeface="Calibri" panose="020F0502020204030204" pitchFamily="34" charset="0"/>
              </a:rPr>
              <a:pPr/>
              <a:t>49</a:t>
            </a:fld>
            <a:endParaRPr lang="en-US" altLang="en-US">
              <a:latin typeface="Calibri" panose="020F0502020204030204" pitchFamily="34" charset="0"/>
            </a:endParaRPr>
          </a:p>
        </p:txBody>
      </p:sp>
    </p:spTree>
    <p:extLst>
      <p:ext uri="{BB962C8B-B14F-4D97-AF65-F5344CB8AC3E}">
        <p14:creationId xmlns:p14="http://schemas.microsoft.com/office/powerpoint/2010/main" val="971202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xmlns="" id="{AFAB7020-CA1E-4FBF-BC2A-477A4495EC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xmlns="" id="{AA8E5F18-483C-4E3C-AEC5-400F453956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Οι εισαγωγές φαρμακευτικών προϊόντων ανήλθαν το 2019 σε €2,4 δισεκ. μειωμένες κατά 11,7%, ενώ οι εξαγωγές κατέγραψαν θεαματική άνοδο κατά 32,5%, στα €1,9 δισεκ., με αποτέλεσμα το έλλειμμα να υποχωρήσει στα €554 εκατ. </a:t>
            </a:r>
          </a:p>
        </p:txBody>
      </p:sp>
      <p:sp>
        <p:nvSpPr>
          <p:cNvPr id="95236" name="Slide Number Placeholder 3">
            <a:extLst>
              <a:ext uri="{FF2B5EF4-FFF2-40B4-BE49-F238E27FC236}">
                <a16:creationId xmlns:a16="http://schemas.microsoft.com/office/drawing/2014/main" xmlns="" id="{126423B0-0335-4B2A-AFCD-986A6D8C1D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3041F53A-AD07-46F9-8FF8-F813D67B8ED9}" type="slidenum">
              <a:rPr lang="en-US" altLang="en-US">
                <a:latin typeface="Calibri" panose="020F0502020204030204" pitchFamily="34" charset="0"/>
              </a:rPr>
              <a:pPr/>
              <a:t>50</a:t>
            </a:fld>
            <a:endParaRPr lang="en-US" altLang="en-US">
              <a:latin typeface="Calibri" panose="020F0502020204030204" pitchFamily="34" charset="0"/>
            </a:endParaRPr>
          </a:p>
        </p:txBody>
      </p:sp>
    </p:spTree>
    <p:extLst>
      <p:ext uri="{BB962C8B-B14F-4D97-AF65-F5344CB8AC3E}">
        <p14:creationId xmlns:p14="http://schemas.microsoft.com/office/powerpoint/2010/main" val="2473009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xmlns="" id="{2D210C70-B6A4-404B-A11D-6C2318CB7C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xmlns="" id="{D67CF833-3A91-49A0-8190-65BFA29029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Αναφορικά με τους βασικότερους εμπορικούς εταίρους στην κατηγορία των φαρμακευτικών προϊόντων, για το 2019, στο σκέλος των εισαγωγών το μεγαλύτερο όγκο καλύπτουν η Γερμανία (28,9%, των συνολικών εισαγωγών φαρμάκου), η Ιταλία (10,5%) και η Γαλλία (10,2%). Στο σκέλος των εξαγωγών πρώτη χώρα προορισμός των προϊόντων βρίσκεται η Γαλλία (21,3%), η Γερμανία (15,3%) και το Ηνωμένο Βασίλειο (9,0%). </a:t>
            </a:r>
          </a:p>
        </p:txBody>
      </p:sp>
      <p:sp>
        <p:nvSpPr>
          <p:cNvPr id="97284" name="Slide Number Placeholder 3">
            <a:extLst>
              <a:ext uri="{FF2B5EF4-FFF2-40B4-BE49-F238E27FC236}">
                <a16:creationId xmlns:a16="http://schemas.microsoft.com/office/drawing/2014/main" xmlns="" id="{502FF18E-CBD0-48A8-BD30-496635322A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6A859282-F610-40E0-BAA1-BD605B9FFCF6}" type="slidenum">
              <a:rPr lang="en-US" altLang="en-US">
                <a:latin typeface="Calibri" panose="020F0502020204030204" pitchFamily="34" charset="0"/>
              </a:rPr>
              <a:pPr/>
              <a:t>51</a:t>
            </a:fld>
            <a:endParaRPr lang="en-US" altLang="en-US">
              <a:latin typeface="Calibri" panose="020F0502020204030204" pitchFamily="34" charset="0"/>
            </a:endParaRPr>
          </a:p>
        </p:txBody>
      </p:sp>
    </p:spTree>
    <p:extLst>
      <p:ext uri="{BB962C8B-B14F-4D97-AF65-F5344CB8AC3E}">
        <p14:creationId xmlns:p14="http://schemas.microsoft.com/office/powerpoint/2010/main" val="3159915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xmlns="" id="{D1D98DB0-A989-4F19-9B67-534310C904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xmlns="" id="{3EFCEFEE-1145-4D04-8DE0-D2BC9578DB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Την περίοδο μεταξύ 2002 και 2008, οι τιμές των φαρμάκων αυξήθηκαν κατά 5,1% παρουσιάζοντας τη χαμηλότερη ενίσχυση σε σύγκριση με τον δείκτη τιμών υγείας (+26,8%) και τον γενικό δείκτη τιμών (22,3%), ενώ μεταξύ 2009 και 2018 ο δείκτης τιμών φαρμάκων υποχωρεί με τη μεγαλύτερη ένταση (μείωση 14,9%). Στο 10μηνο Ιαν-Οκτ του 2019 οι τιμές των φαρμάκων είναι αυξημένες κατά 3,8%, έναντι 1,2% στον τομέα της υγείας.</a:t>
            </a:r>
          </a:p>
        </p:txBody>
      </p:sp>
      <p:sp>
        <p:nvSpPr>
          <p:cNvPr id="99332" name="Slide Number Placeholder 3">
            <a:extLst>
              <a:ext uri="{FF2B5EF4-FFF2-40B4-BE49-F238E27FC236}">
                <a16:creationId xmlns:a16="http://schemas.microsoft.com/office/drawing/2014/main" xmlns="" id="{8F8D1AF4-C759-478E-A6F9-3511EC6F82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AB77E1CF-D543-443F-AA79-63AFDE3119AF}" type="slidenum">
              <a:rPr lang="en-US" altLang="en-US">
                <a:latin typeface="Calibri" panose="020F0502020204030204" pitchFamily="34" charset="0"/>
              </a:rPr>
              <a:pPr/>
              <a:t>52</a:t>
            </a:fld>
            <a:endParaRPr lang="en-US" altLang="en-US">
              <a:latin typeface="Calibri" panose="020F0502020204030204" pitchFamily="34" charset="0"/>
            </a:endParaRPr>
          </a:p>
        </p:txBody>
      </p:sp>
    </p:spTree>
    <p:extLst>
      <p:ext uri="{BB962C8B-B14F-4D97-AF65-F5344CB8AC3E}">
        <p14:creationId xmlns:p14="http://schemas.microsoft.com/office/powerpoint/2010/main" val="2477238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Θέση εικόνας διαφάνειας 1">
            <a:extLst>
              <a:ext uri="{FF2B5EF4-FFF2-40B4-BE49-F238E27FC236}">
                <a16:creationId xmlns:a16="http://schemas.microsoft.com/office/drawing/2014/main" xmlns="" id="{A9EC3553-422E-4797-BDA9-2BAF9CC67E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Θέση σημειώσεων 2">
            <a:extLst>
              <a:ext uri="{FF2B5EF4-FFF2-40B4-BE49-F238E27FC236}">
                <a16:creationId xmlns:a16="http://schemas.microsoft.com/office/drawing/2014/main" xmlns="" id="{6D4511FD-8DB6-449F-BF24-3857025EEF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101380" name="Θέση αριθμού διαφάνειας 3">
            <a:extLst>
              <a:ext uri="{FF2B5EF4-FFF2-40B4-BE49-F238E27FC236}">
                <a16:creationId xmlns:a16="http://schemas.microsoft.com/office/drawing/2014/main" xmlns="" id="{20A597D0-4B2E-43EE-9FD8-CC591F88BB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3AB9B49-6728-4036-A427-34130DCC67A1}" type="slidenum">
              <a:rPr lang="el-GR" altLang="en-US">
                <a:latin typeface="Calibri" panose="020F0502020204030204" pitchFamily="34" charset="0"/>
              </a:rPr>
              <a:pPr/>
              <a:t>53</a:t>
            </a:fld>
            <a:endParaRPr lang="el-GR" altLang="en-US">
              <a:latin typeface="Calibri" panose="020F0502020204030204" pitchFamily="34" charset="0"/>
            </a:endParaRPr>
          </a:p>
        </p:txBody>
      </p:sp>
    </p:spTree>
    <p:extLst>
      <p:ext uri="{BB962C8B-B14F-4D97-AF65-F5344CB8AC3E}">
        <p14:creationId xmlns:p14="http://schemas.microsoft.com/office/powerpoint/2010/main" val="371846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xmlns="" id="{814E56CF-188E-4CB5-904A-5BB0E9FF34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xmlns="" id="{59D09F37-243C-411D-BBAB-7A32FA70CC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Διαχρονικά καταγράφεται ισχυρή άνοδος στον αριθμό των θανάτων από νοσήματα του κυκλοφορικού συστήματος, καθώς πλέον ευθύνονται για το 37,7% των συνολικών θανάτων, παρά την κάμψη των τελευταίων ετών, ενώ συνεχή άνοδο καταγράφουν οι νεοπλασίες που ευθύνονται για το 24,6% των συνολικών θανάτων. Ενδιαφέρον παρουσιάζει η αύξηση των συνολικών θανάτων από νοσήματα του αναπνευστικού συστήματος μετά το 2009, έπειτα από μια περίοδο σταθεροποίησης, ενώ τέλος οι βίαιοι θάνατοι και τα λοιμώδη και παρασιτικά νοσήματα αποτελούν μικρό μέρος των συνολικών θανάτων</a:t>
            </a:r>
          </a:p>
        </p:txBody>
      </p:sp>
      <p:sp>
        <p:nvSpPr>
          <p:cNvPr id="31748" name="Slide Number Placeholder 3">
            <a:extLst>
              <a:ext uri="{FF2B5EF4-FFF2-40B4-BE49-F238E27FC236}">
                <a16:creationId xmlns:a16="http://schemas.microsoft.com/office/drawing/2014/main" xmlns="" id="{67C0697E-62E7-4522-9CF0-43EC5CCC6A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E8224283-2F9C-4B87-8C81-7F79B85F4855}" type="slidenum">
              <a:rPr lang="en-US" altLang="en-US">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3193971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E6DAD511-1A63-481F-BE59-9064B7BC04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xmlns="" id="{FBB7314C-4F5E-472A-8802-BDD5B98C84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Το 2018, η συνολική χρηματοδότηση για δαπάνες υγείας στην Ελλάδα διαμορφώθηκε στα €14,3 δισεκ., από τα οποία τα €8,4 δισεκ. αποτελούν δημόσια χρηματοδότηση και τα €5,8 την ιδιωτική. </a:t>
            </a:r>
          </a:p>
        </p:txBody>
      </p:sp>
      <p:sp>
        <p:nvSpPr>
          <p:cNvPr id="33796" name="Slide Number Placeholder 3">
            <a:extLst>
              <a:ext uri="{FF2B5EF4-FFF2-40B4-BE49-F238E27FC236}">
                <a16:creationId xmlns:a16="http://schemas.microsoft.com/office/drawing/2014/main" xmlns="" id="{2518C148-A1E0-448B-8DC3-3B87D9DB16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5077D747-35EF-4CB0-84D4-25E0CED7F2FA}" type="slidenum">
              <a:rPr lang="en-US" altLang="en-US">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2434512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xmlns="" id="{07657FB7-88E5-4791-8C63-F638FBF8A5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xmlns="" id="{948295BD-2553-4C5C-BD03-74EC735F8E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Ο δείκτης σωρευτικής μεταβολής στη συνολική χρηματοδότηση για δαπάνες υγείας παρουσίασε κάμψη -0,1% στις Νότιες χώρες, ενώ αντίθετα αύξηση 15,2% καταγράφηκε στην ΕΕ23 (μείωση -34,2% στην Ελλάδα την ίδια περίοδο). Παρομοίως, ο δείκτης σωρευτικής μεταβολής στη δημόσια χρηματοδότηση για δαπάνες υγείας παρουσίασε μείωση -5,8% στις Νότιες χώρες, ενώ αντίθετα αύξηση 15,0% για την ΕΕ23 (μείωση -42,1% στην Ελλάδα την ίδια περίοδο).</a:t>
            </a:r>
          </a:p>
        </p:txBody>
      </p:sp>
      <p:sp>
        <p:nvSpPr>
          <p:cNvPr id="35844" name="Slide Number Placeholder 3">
            <a:extLst>
              <a:ext uri="{FF2B5EF4-FFF2-40B4-BE49-F238E27FC236}">
                <a16:creationId xmlns:a16="http://schemas.microsoft.com/office/drawing/2014/main" xmlns="" id="{4C4394BF-948D-4AC7-ADFE-D8F13BE71A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E8B206F1-2B28-4B30-8DC0-FBAF8D71DE65}" type="slidenum">
              <a:rPr lang="en-US" altLang="en-US">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3547569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xmlns="" id="{3190CA03-6424-4543-A359-E4E74BB210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xmlns="" id="{8DD85859-2ED7-4921-87C5-8A9E99D490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Το 2009 η συνολική χρηματοδότηση για δαπάνες υγείας στην Ελλάδα αντιστοιχούσε στο 9,5% του ΑΕΠ, ενώ το 2018 μειώθηκε στο 7,7%, ενδεικτικό της ταχύτερης μείωσης των δαπανών για την υγεία έναντι της κάμψης του ΑΕΠ την ίδια περίοδο.. </a:t>
            </a:r>
            <a:endParaRPr lang="en-US" altLang="en-US"/>
          </a:p>
          <a:p>
            <a:r>
              <a:rPr lang="el-GR" altLang="en-US"/>
              <a:t>Αναφορικά με τη δημόσια χρηματοδότηση για δαπάνες υγείας ως ποσοστό του ΑΕΠ στην Ελλάδα έφτασε στο 4,7% το 2018, έναντι 6,5% το 2009. Η εξέλιξη αυτή έχει διαμορφώσει το ποσοστό της Ελλάδας σε σαφώς χαμηλότερο επίπεδο το 2018 έναντι της ΕΕ23 (7,9%), ενώ στις Νότιες χώρες, όπου Ισπανία και Πορτογαλία εφάρμοσαν προγράμματα δημοσιονομικής προσαρμογής, το αντίστοιχο ποσοστό ήταν στο 6,4% το ίδιο έτος.</a:t>
            </a:r>
          </a:p>
        </p:txBody>
      </p:sp>
      <p:sp>
        <p:nvSpPr>
          <p:cNvPr id="37892" name="Slide Number Placeholder 3">
            <a:extLst>
              <a:ext uri="{FF2B5EF4-FFF2-40B4-BE49-F238E27FC236}">
                <a16:creationId xmlns:a16="http://schemas.microsoft.com/office/drawing/2014/main" xmlns="" id="{D2BD9EEF-B4C3-4130-8938-6CD50C79F7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8ACE43BC-623A-43D8-9276-205E0F7B1950}" type="slidenum">
              <a:rPr lang="en-US" altLang="en-US">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977340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C4E6F5F-6854-46D3-B4B8-9C3681F382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8E2BE583-95C8-4361-B23A-72841AAB65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δημόσια χρηματοδότηση αντιστοιχεί στο 60% της συνολικής χρηματοδότησης για δαπάνες υγείας το 2018, έναντι 69% το 2009, παραμένοντας χαμηλότερα από το μέσο όρο της ΕΕ23 και των Νοτίων χωρών.</a:t>
            </a:r>
            <a:endParaRPr lang="en-US" altLang="en-US"/>
          </a:p>
        </p:txBody>
      </p:sp>
      <p:sp>
        <p:nvSpPr>
          <p:cNvPr id="39940" name="Slide Number Placeholder 3">
            <a:extLst>
              <a:ext uri="{FF2B5EF4-FFF2-40B4-BE49-F238E27FC236}">
                <a16:creationId xmlns:a16="http://schemas.microsoft.com/office/drawing/2014/main" xmlns="" id="{EDB391F9-70EE-4BB8-B131-242CC24626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98A123C-A6D7-4A7B-83F2-75702AF302B4}" type="slidenum">
              <a:rPr lang="en-US" altLang="en-US">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2205975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xmlns="" id="{76C93DAE-CCC8-49F7-9BD1-3F5617FC2E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xmlns="" id="{F048676E-1026-48E5-85B4-673589FC50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συνολική κατά κεφαλήν δαπάνη υγείας στην Ελλάδα διαμορφώθηκε στα €1.327 το 2018 έναντι €2.027 το 2009, ενώ πλέον υπολείπεται κατά €1.059 από το μέσο όρο των Νοτίων Χωρών. Η δημόσια κατά κεφαλήν δαπάνη υγείας υποχώρησε στην Ελλάδα κατά -43,9% μεταξύ 2009 και 2018, όπου και διαμορφώθηκε στα €779, έναντι αύξησης κατά 27,2% στην ΕΕ23 και μικρής αύξησης στις Νότιες Χώρες κατά 2,0% την ίδια περίοδο.</a:t>
            </a:r>
          </a:p>
        </p:txBody>
      </p:sp>
      <p:sp>
        <p:nvSpPr>
          <p:cNvPr id="41988" name="Slide Number Placeholder 3">
            <a:extLst>
              <a:ext uri="{FF2B5EF4-FFF2-40B4-BE49-F238E27FC236}">
                <a16:creationId xmlns:a16="http://schemas.microsoft.com/office/drawing/2014/main" xmlns="" id="{6E423BAF-14EA-4553-B2E5-D153C4D16F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AA2DC7EB-746D-4652-BDB6-221DD0828E10}" type="slidenum">
              <a:rPr lang="en-US" altLang="en-US">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4097709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5E80C99-4B67-4D3C-9168-C8CA4BA91DF9}"/>
              </a:ext>
            </a:extLst>
          </p:cNvPr>
          <p:cNvSpPr/>
          <p:nvPr/>
        </p:nvSpPr>
        <p:spPr>
          <a:xfrm>
            <a:off x="446088" y="3086100"/>
            <a:ext cx="11299825" cy="3338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7">
            <a:extLst>
              <a:ext uri="{FF2B5EF4-FFF2-40B4-BE49-F238E27FC236}">
                <a16:creationId xmlns:a16="http://schemas.microsoft.com/office/drawing/2014/main" xmlns="" id="{07D6F47A-8670-4E34-BDB4-841610AD8AA6}"/>
              </a:ext>
            </a:extLst>
          </p:cNvPr>
          <p:cNvSpPr>
            <a:spLocks noGrp="1"/>
          </p:cNvSpPr>
          <p:nvPr>
            <p:ph type="dt" sz="half" idx="10"/>
          </p:nvPr>
        </p:nvSpPr>
        <p:spPr/>
        <p:txBody>
          <a:bodyPr/>
          <a:lstStyle>
            <a:lvl1pPr>
              <a:defRPr/>
            </a:lvl1pPr>
          </a:lstStyle>
          <a:p>
            <a:pPr>
              <a:defRPr/>
            </a:pPr>
            <a:fld id="{93FA0156-1C9D-44A1-8BC8-CA401EDE1F8E}" type="datetime1">
              <a:rPr lang="en-US"/>
              <a:pPr>
                <a:defRPr/>
              </a:pPr>
              <a:t>6/22/2020</a:t>
            </a:fld>
            <a:endParaRPr lang="en-US" dirty="0"/>
          </a:p>
        </p:txBody>
      </p:sp>
      <p:sp>
        <p:nvSpPr>
          <p:cNvPr id="6" name="Footer Placeholder 8">
            <a:extLst>
              <a:ext uri="{FF2B5EF4-FFF2-40B4-BE49-F238E27FC236}">
                <a16:creationId xmlns:a16="http://schemas.microsoft.com/office/drawing/2014/main" xmlns="" id="{5F80DBCC-BB78-44F2-83A5-469F37244AF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9">
            <a:extLst>
              <a:ext uri="{FF2B5EF4-FFF2-40B4-BE49-F238E27FC236}">
                <a16:creationId xmlns:a16="http://schemas.microsoft.com/office/drawing/2014/main" xmlns="" id="{9B7DE703-5F10-431B-86FD-A254B820CC0C}"/>
              </a:ext>
            </a:extLst>
          </p:cNvPr>
          <p:cNvSpPr>
            <a:spLocks noGrp="1"/>
          </p:cNvSpPr>
          <p:nvPr>
            <p:ph type="sldNum" sz="quarter" idx="12"/>
          </p:nvPr>
        </p:nvSpPr>
        <p:spPr/>
        <p:txBody>
          <a:bodyPr/>
          <a:lstStyle>
            <a:lvl1pPr>
              <a:defRPr/>
            </a:lvl1pPr>
          </a:lstStyle>
          <a:p>
            <a:fld id="{1810E642-F78A-4D9A-8E52-4D8B256003D6}" type="slidenum">
              <a:rPr lang="en-US" altLang="en-US"/>
              <a:pPr/>
              <a:t>‹#›</a:t>
            </a:fld>
            <a:endParaRPr lang="en-US" altLang="en-US"/>
          </a:p>
        </p:txBody>
      </p:sp>
    </p:spTree>
    <p:extLst>
      <p:ext uri="{BB962C8B-B14F-4D97-AF65-F5344CB8AC3E}">
        <p14:creationId xmlns:p14="http://schemas.microsoft.com/office/powerpoint/2010/main" val="144636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Τίτλος και Κείμενο">
    <p:spTree>
      <p:nvGrpSpPr>
        <p:cNvPr id="1" name=""/>
        <p:cNvGrpSpPr/>
        <p:nvPr/>
      </p:nvGrpSpPr>
      <p:grpSpPr>
        <a:xfrm>
          <a:off x="0" y="0"/>
          <a:ext cx="0" cy="0"/>
          <a:chOff x="0" y="0"/>
          <a:chExt cx="0" cy="0"/>
        </a:xfrm>
      </p:grpSpPr>
      <p:sp>
        <p:nvSpPr>
          <p:cNvPr id="24" name="Rectangle 2"/>
          <p:cNvSpPr>
            <a:spLocks noGrp="1"/>
          </p:cNvSpPr>
          <p:nvPr>
            <p:ph type="title"/>
          </p:nvPr>
        </p:nvSpPr>
        <p:spPr>
          <a:xfrm>
            <a:off x="0" y="0"/>
            <a:ext cx="10992544" cy="908720"/>
          </a:xfrm>
        </p:spPr>
        <p:txBody>
          <a:bodyPr/>
          <a:lstStyle>
            <a:lvl1pPr>
              <a:defRPr b="0">
                <a:latin typeface="Calibri" pitchFamily="34" charset="0"/>
                <a:cs typeface="Arial" pitchFamily="34" charset="0"/>
              </a:defRPr>
            </a:lvl1pPr>
          </a:lstStyle>
          <a:p>
            <a:r>
              <a:rPr lang="en-US" noProof="1"/>
              <a:t>Click to edit Master title style</a:t>
            </a:r>
            <a:endParaRPr lang="en-US" dirty="0"/>
          </a:p>
        </p:txBody>
      </p:sp>
      <p:sp>
        <p:nvSpPr>
          <p:cNvPr id="12" name="Rectangle 3"/>
          <p:cNvSpPr>
            <a:spLocks noGrp="1"/>
          </p:cNvSpPr>
          <p:nvPr>
            <p:ph type="body" idx="1"/>
          </p:nvPr>
        </p:nvSpPr>
        <p:spPr/>
        <p:txBody>
          <a:bodyPr>
            <a:normAutofit/>
          </a:bodyPr>
          <a:lstStyle>
            <a:lvl1pPr>
              <a:defRPr sz="2400">
                <a:latin typeface="Calibri" pitchFamily="34" charset="0"/>
                <a:cs typeface="Arial" pitchFamily="34" charset="0"/>
              </a:defRPr>
            </a:lvl1pPr>
            <a:lvl2pPr>
              <a:defRPr sz="2000">
                <a:latin typeface="Calibri" pitchFamily="34" charset="0"/>
                <a:cs typeface="Arial" pitchFamily="34" charset="0"/>
              </a:defRPr>
            </a:lvl2pPr>
            <a:lvl3pPr>
              <a:defRPr sz="1800">
                <a:latin typeface="Calibri" pitchFamily="34" charset="0"/>
                <a:cs typeface="Arial" pitchFamily="34" charset="0"/>
              </a:defRPr>
            </a:lvl3pPr>
            <a:lvl4pPr>
              <a:defRPr sz="1600">
                <a:latin typeface="Calibri" pitchFamily="34" charset="0"/>
                <a:cs typeface="Arial" pitchFamily="34" charset="0"/>
              </a:defRPr>
            </a:lvl4pPr>
            <a:lvl5pPr>
              <a:defRPr sz="1600">
                <a:latin typeface="Calibri" pitchFamily="34" charset="0"/>
                <a:cs typeface="Arial" pitchFamily="34" charset="0"/>
              </a:defRPr>
            </a:lvl5pPr>
          </a:lstStyle>
          <a:p>
            <a:pPr lvl="0"/>
            <a:r>
              <a:rPr lang="el-GR" noProof="1"/>
              <a:t>Στυλ υποδείγματος κειμένου</a:t>
            </a:r>
          </a:p>
          <a:p>
            <a:pPr lvl="1"/>
            <a:r>
              <a:rPr lang="el-GR" noProof="1"/>
              <a:t>Δεύτερου επιπέδου</a:t>
            </a:r>
          </a:p>
          <a:p>
            <a:pPr lvl="2"/>
            <a:r>
              <a:rPr lang="el-GR" noProof="1"/>
              <a:t>Τρίτου επιπέδου</a:t>
            </a:r>
          </a:p>
          <a:p>
            <a:pPr lvl="3"/>
            <a:r>
              <a:rPr lang="el-GR" noProof="1"/>
              <a:t>Τέταρτου επιπέδου</a:t>
            </a:r>
          </a:p>
          <a:p>
            <a:pPr lvl="4"/>
            <a:r>
              <a:rPr lang="el-GR" noProof="1"/>
              <a:t>Πέμπτου επιπέδου</a:t>
            </a:r>
            <a:endParaRPr lang="en-US" dirty="0"/>
          </a:p>
        </p:txBody>
      </p:sp>
      <p:sp>
        <p:nvSpPr>
          <p:cNvPr id="4" name="Rectangle 4">
            <a:extLst>
              <a:ext uri="{FF2B5EF4-FFF2-40B4-BE49-F238E27FC236}">
                <a16:creationId xmlns:a16="http://schemas.microsoft.com/office/drawing/2014/main" xmlns="" id="{CB334572-62F1-4EF1-B324-78E8BD29A4EF}"/>
              </a:ext>
            </a:extLst>
          </p:cNvPr>
          <p:cNvSpPr>
            <a:spLocks noGrp="1"/>
          </p:cNvSpPr>
          <p:nvPr>
            <p:ph type="dt" sz="half" idx="10"/>
          </p:nvPr>
        </p:nvSpPr>
        <p:spPr/>
        <p:txBody>
          <a:bodyPr/>
          <a:lstStyle>
            <a:lvl1pPr>
              <a:defRPr/>
            </a:lvl1pPr>
          </a:lstStyle>
          <a:p>
            <a:pPr>
              <a:defRPr/>
            </a:pPr>
            <a:fld id="{F6E2837D-E3AE-416D-B69A-66F2F064FBAF}" type="datetime1">
              <a:rPr lang="en-US"/>
              <a:pPr>
                <a:defRPr/>
              </a:pPr>
              <a:t>6/22/2020</a:t>
            </a:fld>
            <a:endParaRPr lang="en-US" dirty="0"/>
          </a:p>
        </p:txBody>
      </p:sp>
      <p:sp>
        <p:nvSpPr>
          <p:cNvPr id="5" name="Rectangle 5">
            <a:extLst>
              <a:ext uri="{FF2B5EF4-FFF2-40B4-BE49-F238E27FC236}">
                <a16:creationId xmlns:a16="http://schemas.microsoft.com/office/drawing/2014/main" xmlns="" id="{3B9A18C1-F603-4AAE-9CA8-354CB11DE10C}"/>
              </a:ext>
            </a:extLst>
          </p:cNvPr>
          <p:cNvSpPr>
            <a:spLocks noGrp="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09B05A1-078B-42B4-AD28-7A89BBDBE129}"/>
              </a:ext>
            </a:extLst>
          </p:cNvPr>
          <p:cNvSpPr>
            <a:spLocks noGrp="1"/>
          </p:cNvSpPr>
          <p:nvPr>
            <p:ph type="sldNum" sz="quarter" idx="12"/>
          </p:nvPr>
        </p:nvSpPr>
        <p:spPr/>
        <p:txBody>
          <a:bodyPr>
            <a:noAutofit/>
          </a:bodyPr>
          <a:lstStyle>
            <a:lvl1pPr>
              <a:defRPr sz="1200">
                <a:solidFill>
                  <a:schemeClr val="tx1"/>
                </a:solidFill>
                <a:latin typeface="Calibri" panose="020F0502020204030204" pitchFamily="34" charset="0"/>
              </a:defRPr>
            </a:lvl1pPr>
          </a:lstStyle>
          <a:p>
            <a:fld id="{3F2CFE31-D01D-4943-8B25-918DA3908629}" type="slidenum">
              <a:rPr lang="en-US" altLang="en-US"/>
              <a:pPr/>
              <a:t>‹#›</a:t>
            </a:fld>
            <a:endParaRPr lang="en-US" altLang="en-US"/>
          </a:p>
        </p:txBody>
      </p:sp>
    </p:spTree>
    <p:extLst>
      <p:ext uri="{BB962C8B-B14F-4D97-AF65-F5344CB8AC3E}">
        <p14:creationId xmlns:p14="http://schemas.microsoft.com/office/powerpoint/2010/main" val="377263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92544" cy="908720"/>
          </a:xfrm>
        </p:spPr>
        <p:txBody>
          <a:bodyPr/>
          <a:lstStyle>
            <a:lvl1pPr>
              <a:defRPr sz="2800">
                <a:latin typeface="Calibri" panose="020F0502020204030204" pitchFamily="34" charset="0"/>
                <a:cs typeface="Calibri" panose="020F0502020204030204" pitchFamily="34" charset="0"/>
              </a:defRPr>
            </a:lvl1pPr>
          </a:lstStyle>
          <a:p>
            <a:r>
              <a:rPr lang="el-GR" dirty="0"/>
              <a:t>Στυλ κύριου τίτλου</a:t>
            </a:r>
            <a:endParaRPr lang="en-US" dirty="0"/>
          </a:p>
        </p:txBody>
      </p:sp>
      <p:sp>
        <p:nvSpPr>
          <p:cNvPr id="8" name="Content Placeholder 7"/>
          <p:cNvSpPr>
            <a:spLocks noGrp="1"/>
          </p:cNvSpPr>
          <p:nvPr>
            <p:ph sz="quarter" idx="13"/>
          </p:nvPr>
        </p:nvSpPr>
        <p:spPr>
          <a:xfrm>
            <a:off x="143339" y="1268760"/>
            <a:ext cx="11905323" cy="511256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Date Placeholder 3">
            <a:extLst>
              <a:ext uri="{FF2B5EF4-FFF2-40B4-BE49-F238E27FC236}">
                <a16:creationId xmlns:a16="http://schemas.microsoft.com/office/drawing/2014/main" xmlns="" id="{EB08BF43-6110-4AA0-A449-149D09266301}"/>
              </a:ext>
            </a:extLst>
          </p:cNvPr>
          <p:cNvSpPr>
            <a:spLocks noGrp="1"/>
          </p:cNvSpPr>
          <p:nvPr>
            <p:ph type="dt" sz="half" idx="14"/>
          </p:nvPr>
        </p:nvSpPr>
        <p:spPr/>
        <p:txBody>
          <a:bodyPr/>
          <a:lstStyle>
            <a:lvl1pPr>
              <a:defRPr/>
            </a:lvl1pPr>
          </a:lstStyle>
          <a:p>
            <a:pPr>
              <a:defRPr/>
            </a:pPr>
            <a:fld id="{9409BAAC-20F3-41C4-AEFD-F9B8C36C178A}" type="datetime1">
              <a:rPr lang="en-US"/>
              <a:pPr>
                <a:defRPr/>
              </a:pPr>
              <a:t>6/22/2020</a:t>
            </a:fld>
            <a:endParaRPr lang="en-US" dirty="0"/>
          </a:p>
        </p:txBody>
      </p:sp>
      <p:sp>
        <p:nvSpPr>
          <p:cNvPr id="5" name="Footer Placeholder 4">
            <a:extLst>
              <a:ext uri="{FF2B5EF4-FFF2-40B4-BE49-F238E27FC236}">
                <a16:creationId xmlns:a16="http://schemas.microsoft.com/office/drawing/2014/main" xmlns="" id="{06AF9135-6C70-4CCE-90AD-67B2A54B42BF}"/>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FE2BBED-18B7-44D7-962C-754ACCD1079A}"/>
              </a:ext>
            </a:extLst>
          </p:cNvPr>
          <p:cNvSpPr>
            <a:spLocks noGrp="1"/>
          </p:cNvSpPr>
          <p:nvPr>
            <p:ph type="sldNum" sz="quarter" idx="16"/>
          </p:nvPr>
        </p:nvSpPr>
        <p:spPr>
          <a:xfrm>
            <a:off x="11485563" y="6619875"/>
            <a:ext cx="711200" cy="244475"/>
          </a:xfrm>
        </p:spPr>
        <p:txBody>
          <a:bodyPr>
            <a:noAutofit/>
          </a:bodyPr>
          <a:lstStyle>
            <a:lvl1pPr>
              <a:defRPr sz="1200">
                <a:solidFill>
                  <a:schemeClr val="tx1"/>
                </a:solidFill>
                <a:latin typeface="Calibri" panose="020F0502020204030204" pitchFamily="34" charset="0"/>
                <a:cs typeface="Calibri" panose="020F0502020204030204" pitchFamily="34" charset="0"/>
              </a:defRPr>
            </a:lvl1pPr>
          </a:lstStyle>
          <a:p>
            <a:fld id="{A575EE61-5C78-4E20-BDB5-5972CC5F0B49}" type="slidenum">
              <a:rPr lang="en-US" altLang="en-US"/>
              <a:pPr/>
              <a:t>‹#›</a:t>
            </a:fld>
            <a:endParaRPr lang="en-US" altLang="en-US"/>
          </a:p>
        </p:txBody>
      </p:sp>
    </p:spTree>
    <p:extLst>
      <p:ext uri="{BB962C8B-B14F-4D97-AF65-F5344CB8AC3E}">
        <p14:creationId xmlns:p14="http://schemas.microsoft.com/office/powerpoint/2010/main" val="141102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a:extLst>
              <a:ext uri="{FF2B5EF4-FFF2-40B4-BE49-F238E27FC236}">
                <a16:creationId xmlns:a16="http://schemas.microsoft.com/office/drawing/2014/main" xmlns="" id="{B94456FB-11EB-4DB3-8353-C0B380C96F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54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1192" y="702156"/>
            <a:ext cx="11029616" cy="756000"/>
          </a:xfrm>
        </p:spPr>
        <p:txBody>
          <a:bodyPr/>
          <a:lstStyle>
            <a:lvl1pPr>
              <a:defRPr cap="none" baseline="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81192" y="1630392"/>
            <a:ext cx="11029615" cy="472727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7">
            <a:extLst>
              <a:ext uri="{FF2B5EF4-FFF2-40B4-BE49-F238E27FC236}">
                <a16:creationId xmlns:a16="http://schemas.microsoft.com/office/drawing/2014/main" xmlns="" id="{365C7D90-F307-4071-98FB-92F27A9CB4C4}"/>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pPr>
              <a:defRPr/>
            </a:pPr>
            <a:fld id="{4180718E-E784-49AA-9285-DCBD3C0B6E0E}" type="datetime1">
              <a:rPr lang="en-US"/>
              <a:pPr>
                <a:defRPr/>
              </a:pPr>
              <a:t>6/22/2020</a:t>
            </a:fld>
            <a:endParaRPr lang="en-US" dirty="0"/>
          </a:p>
        </p:txBody>
      </p:sp>
      <p:sp>
        <p:nvSpPr>
          <p:cNvPr id="6" name="Footer Placeholder 8">
            <a:extLst>
              <a:ext uri="{FF2B5EF4-FFF2-40B4-BE49-F238E27FC236}">
                <a16:creationId xmlns:a16="http://schemas.microsoft.com/office/drawing/2014/main" xmlns="" id="{844875D5-399F-417F-9CF4-85D7E418B6D2}"/>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7" name="Slide Number Placeholder 9">
            <a:extLst>
              <a:ext uri="{FF2B5EF4-FFF2-40B4-BE49-F238E27FC236}">
                <a16:creationId xmlns:a16="http://schemas.microsoft.com/office/drawing/2014/main" xmlns="" id="{3AB10A4D-9FC6-4D4D-97FE-04991792ECB0}"/>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30B9BAD8-30FE-428B-9BFA-439C70FB9E4D}" type="slidenum">
              <a:rPr lang="en-US" altLang="en-US"/>
              <a:pPr/>
              <a:t>‹#›</a:t>
            </a:fld>
            <a:endParaRPr lang="en-US" altLang="en-US"/>
          </a:p>
        </p:txBody>
      </p:sp>
    </p:spTree>
    <p:extLst>
      <p:ext uri="{BB962C8B-B14F-4D97-AF65-F5344CB8AC3E}">
        <p14:creationId xmlns:p14="http://schemas.microsoft.com/office/powerpoint/2010/main" val="41138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4C5E710-ACCD-48D1-B4DE-0343BA64BC50}"/>
              </a:ext>
            </a:extLst>
          </p:cNvPr>
          <p:cNvSpPr>
            <a:spLocks noChangeAspect="1"/>
          </p:cNvSpPr>
          <p:nvPr/>
        </p:nvSpPr>
        <p:spPr>
          <a:xfrm>
            <a:off x="447675" y="5141913"/>
            <a:ext cx="11290300" cy="125888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ormAutofit/>
          </a:bodyPr>
          <a:lstStyle>
            <a:lvl1pPr algn="l">
              <a:defRPr sz="3600" b="0" cap="none" baseline="0">
                <a:solidFill>
                  <a:schemeClr val="tx1">
                    <a:lumMod val="75000"/>
                    <a:lumOff val="25000"/>
                  </a:schemeClr>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none"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6">
            <a:extLst>
              <a:ext uri="{FF2B5EF4-FFF2-40B4-BE49-F238E27FC236}">
                <a16:creationId xmlns:a16="http://schemas.microsoft.com/office/drawing/2014/main" xmlns="" id="{A6891A2B-5D4F-49C0-8777-9F40445E3E79}"/>
              </a:ext>
            </a:extLst>
          </p:cNvPr>
          <p:cNvSpPr>
            <a:spLocks noGrp="1"/>
          </p:cNvSpPr>
          <p:nvPr>
            <p:ph type="dt" sz="half" idx="10"/>
          </p:nvPr>
        </p:nvSpPr>
        <p:spPr/>
        <p:txBody>
          <a:bodyPr/>
          <a:lstStyle>
            <a:lvl1pPr>
              <a:defRPr/>
            </a:lvl1pPr>
          </a:lstStyle>
          <a:p>
            <a:pPr>
              <a:defRPr/>
            </a:pPr>
            <a:fld id="{39225598-D534-4576-934C-B209C8EF4DAE}" type="datetime1">
              <a:rPr lang="en-US"/>
              <a:pPr>
                <a:defRPr/>
              </a:pPr>
              <a:t>6/22/2020</a:t>
            </a:fld>
            <a:endParaRPr lang="en-US" dirty="0"/>
          </a:p>
        </p:txBody>
      </p:sp>
      <p:sp>
        <p:nvSpPr>
          <p:cNvPr id="6" name="Footer Placeholder 8">
            <a:extLst>
              <a:ext uri="{FF2B5EF4-FFF2-40B4-BE49-F238E27FC236}">
                <a16:creationId xmlns:a16="http://schemas.microsoft.com/office/drawing/2014/main" xmlns="" id="{428FF8CF-25DB-4737-A510-0449470F92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9">
            <a:extLst>
              <a:ext uri="{FF2B5EF4-FFF2-40B4-BE49-F238E27FC236}">
                <a16:creationId xmlns:a16="http://schemas.microsoft.com/office/drawing/2014/main" xmlns="" id="{5DF74593-84A5-415A-ABBE-39E1A9D0F998}"/>
              </a:ext>
            </a:extLst>
          </p:cNvPr>
          <p:cNvSpPr>
            <a:spLocks noGrp="1"/>
          </p:cNvSpPr>
          <p:nvPr>
            <p:ph type="sldNum" sz="quarter" idx="12"/>
          </p:nvPr>
        </p:nvSpPr>
        <p:spPr/>
        <p:txBody>
          <a:bodyPr/>
          <a:lstStyle>
            <a:lvl1pPr>
              <a:defRPr/>
            </a:lvl1pPr>
          </a:lstStyle>
          <a:p>
            <a:fld id="{08E59C16-BBC0-420C-A403-87733613DC61}" type="slidenum">
              <a:rPr lang="en-US" altLang="en-US"/>
              <a:pPr/>
              <a:t>‹#›</a:t>
            </a:fld>
            <a:endParaRPr lang="en-US" altLang="en-US"/>
          </a:p>
        </p:txBody>
      </p:sp>
    </p:spTree>
    <p:extLst>
      <p:ext uri="{BB962C8B-B14F-4D97-AF65-F5344CB8AC3E}">
        <p14:creationId xmlns:p14="http://schemas.microsoft.com/office/powerpoint/2010/main" val="119597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2">
            <a:extLst>
              <a:ext uri="{FF2B5EF4-FFF2-40B4-BE49-F238E27FC236}">
                <a16:creationId xmlns:a16="http://schemas.microsoft.com/office/drawing/2014/main" xmlns="" id="{55A10FCF-6090-4952-98D1-F727707FCA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54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1193" y="729658"/>
            <a:ext cx="11029616" cy="756000"/>
          </a:xfrm>
        </p:spPr>
        <p:txBody>
          <a:bodyPr/>
          <a:lstStyle>
            <a:lvl1pPr>
              <a:defRPr cap="none" baseline="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581193" y="1664898"/>
            <a:ext cx="5194767" cy="4692769"/>
          </a:xfrm>
        </p:spPr>
        <p:txBody>
          <a:bodyPr>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6039" y="1664899"/>
            <a:ext cx="5194769" cy="4692768"/>
          </a:xfrm>
        </p:spPr>
        <p:txBody>
          <a:bodyPr>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xmlns="" id="{1E025FF1-0BDC-4A5A-87C2-9F89B9CD5925}"/>
              </a:ext>
            </a:extLst>
          </p:cNvPr>
          <p:cNvSpPr>
            <a:spLocks noGrp="1"/>
          </p:cNvSpPr>
          <p:nvPr>
            <p:ph type="dt" sz="half" idx="10"/>
          </p:nvPr>
        </p:nvSpPr>
        <p:spPr/>
        <p:txBody>
          <a:bodyPr/>
          <a:lstStyle>
            <a:lvl1pPr>
              <a:defRPr/>
            </a:lvl1pPr>
          </a:lstStyle>
          <a:p>
            <a:pPr>
              <a:defRPr/>
            </a:pPr>
            <a:fld id="{5A2A2447-3736-474F-B65A-E2992C3CB601}" type="datetime1">
              <a:rPr lang="en-US"/>
              <a:pPr>
                <a:defRPr/>
              </a:pPr>
              <a:t>6/22/2020</a:t>
            </a:fld>
            <a:endParaRPr lang="en-US" dirty="0"/>
          </a:p>
        </p:txBody>
      </p:sp>
      <p:sp>
        <p:nvSpPr>
          <p:cNvPr id="7" name="Footer Placeholder 5">
            <a:extLst>
              <a:ext uri="{FF2B5EF4-FFF2-40B4-BE49-F238E27FC236}">
                <a16:creationId xmlns:a16="http://schemas.microsoft.com/office/drawing/2014/main" xmlns="" id="{6E46A6CA-9102-4C7A-B32E-94BC82D815E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xmlns="" id="{E9E4F687-03F0-4F60-A7C1-E43D90B0F93F}"/>
              </a:ext>
            </a:extLst>
          </p:cNvPr>
          <p:cNvSpPr>
            <a:spLocks noGrp="1"/>
          </p:cNvSpPr>
          <p:nvPr>
            <p:ph type="sldNum" sz="quarter" idx="12"/>
          </p:nvPr>
        </p:nvSpPr>
        <p:spPr/>
        <p:txBody>
          <a:bodyPr/>
          <a:lstStyle>
            <a:lvl1pPr>
              <a:defRPr/>
            </a:lvl1pPr>
          </a:lstStyle>
          <a:p>
            <a:fld id="{D6F1A112-3625-463F-85FF-6643C4A293CC}" type="slidenum">
              <a:rPr lang="en-US" altLang="en-US"/>
              <a:pPr/>
              <a:t>‹#›</a:t>
            </a:fld>
            <a:endParaRPr lang="en-US" altLang="en-US"/>
          </a:p>
        </p:txBody>
      </p:sp>
    </p:spTree>
    <p:extLst>
      <p:ext uri="{BB962C8B-B14F-4D97-AF65-F5344CB8AC3E}">
        <p14:creationId xmlns:p14="http://schemas.microsoft.com/office/powerpoint/2010/main" val="2744581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Text Placeholder 2"/>
          <p:cNvSpPr>
            <a:spLocks noGrp="1"/>
          </p:cNvSpPr>
          <p:nvPr>
            <p:ph type="body" idx="1"/>
          </p:nvPr>
        </p:nvSpPr>
        <p:spPr>
          <a:xfrm>
            <a:off x="581191" y="2250891"/>
            <a:ext cx="5194769" cy="557784"/>
          </a:xfrm>
        </p:spPr>
        <p:txBody>
          <a:bodyP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4EC794C4-9501-4638-BE88-9046C296A210}"/>
              </a:ext>
            </a:extLst>
          </p:cNvPr>
          <p:cNvSpPr>
            <a:spLocks noGrp="1"/>
          </p:cNvSpPr>
          <p:nvPr>
            <p:ph type="dt" sz="half" idx="10"/>
          </p:nvPr>
        </p:nvSpPr>
        <p:spPr/>
        <p:txBody>
          <a:bodyPr/>
          <a:lstStyle>
            <a:lvl1pPr>
              <a:defRPr/>
            </a:lvl1pPr>
          </a:lstStyle>
          <a:p>
            <a:pPr>
              <a:defRPr/>
            </a:pPr>
            <a:fld id="{A686EFD1-445A-44CF-922E-6B70E432AC82}" type="datetime1">
              <a:rPr lang="en-US"/>
              <a:pPr>
                <a:defRPr/>
              </a:pPr>
              <a:t>6/22/2020</a:t>
            </a:fld>
            <a:endParaRPr lang="en-US" dirty="0"/>
          </a:p>
        </p:txBody>
      </p:sp>
      <p:sp>
        <p:nvSpPr>
          <p:cNvPr id="8" name="Footer Placeholder 4">
            <a:extLst>
              <a:ext uri="{FF2B5EF4-FFF2-40B4-BE49-F238E27FC236}">
                <a16:creationId xmlns:a16="http://schemas.microsoft.com/office/drawing/2014/main" xmlns="" id="{7FD3247C-6FB1-4733-B79D-83D18CD4C4C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31AB1E90-72EA-4E8B-9AAD-84D01E269278}"/>
              </a:ext>
            </a:extLst>
          </p:cNvPr>
          <p:cNvSpPr>
            <a:spLocks noGrp="1"/>
          </p:cNvSpPr>
          <p:nvPr>
            <p:ph type="sldNum" sz="quarter" idx="12"/>
          </p:nvPr>
        </p:nvSpPr>
        <p:spPr/>
        <p:txBody>
          <a:bodyPr/>
          <a:lstStyle>
            <a:lvl1pPr>
              <a:defRPr/>
            </a:lvl1pPr>
          </a:lstStyle>
          <a:p>
            <a:fld id="{C5D62E51-039F-46CA-83F1-819B2E0DB44A}" type="slidenum">
              <a:rPr lang="en-US" altLang="en-US"/>
              <a:pPr/>
              <a:t>‹#›</a:t>
            </a:fld>
            <a:endParaRPr lang="en-US" altLang="en-US"/>
          </a:p>
        </p:txBody>
      </p:sp>
    </p:spTree>
    <p:extLst>
      <p:ext uri="{BB962C8B-B14F-4D97-AF65-F5344CB8AC3E}">
        <p14:creationId xmlns:p14="http://schemas.microsoft.com/office/powerpoint/2010/main" val="2597610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dirty="0"/>
              <a:t>Click to edit Master title style</a:t>
            </a:r>
          </a:p>
        </p:txBody>
      </p:sp>
      <p:sp>
        <p:nvSpPr>
          <p:cNvPr id="3" name="Date Placeholder 3">
            <a:extLst>
              <a:ext uri="{FF2B5EF4-FFF2-40B4-BE49-F238E27FC236}">
                <a16:creationId xmlns:a16="http://schemas.microsoft.com/office/drawing/2014/main" xmlns="" id="{6020C9E4-CE49-423E-A984-2C01F3DCD739}"/>
              </a:ext>
            </a:extLst>
          </p:cNvPr>
          <p:cNvSpPr>
            <a:spLocks noGrp="1"/>
          </p:cNvSpPr>
          <p:nvPr>
            <p:ph type="dt" sz="half" idx="10"/>
          </p:nvPr>
        </p:nvSpPr>
        <p:spPr/>
        <p:txBody>
          <a:bodyPr/>
          <a:lstStyle>
            <a:lvl1pPr>
              <a:defRPr/>
            </a:lvl1pPr>
          </a:lstStyle>
          <a:p>
            <a:pPr>
              <a:defRPr/>
            </a:pPr>
            <a:fld id="{3B442123-50EF-4AAC-BFAF-DD6302E9B7B9}" type="datetime1">
              <a:rPr lang="en-US"/>
              <a:pPr>
                <a:defRPr/>
              </a:pPr>
              <a:t>6/22/2020</a:t>
            </a:fld>
            <a:endParaRPr lang="en-US" dirty="0"/>
          </a:p>
        </p:txBody>
      </p:sp>
      <p:sp>
        <p:nvSpPr>
          <p:cNvPr id="4" name="Footer Placeholder 4">
            <a:extLst>
              <a:ext uri="{FF2B5EF4-FFF2-40B4-BE49-F238E27FC236}">
                <a16:creationId xmlns:a16="http://schemas.microsoft.com/office/drawing/2014/main" xmlns="" id="{3FE09BED-C071-4C11-86F2-BF027813672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1BAE3660-7735-4D0E-8D9D-EAD376A7B8A2}"/>
              </a:ext>
            </a:extLst>
          </p:cNvPr>
          <p:cNvSpPr>
            <a:spLocks noGrp="1"/>
          </p:cNvSpPr>
          <p:nvPr>
            <p:ph type="sldNum" sz="quarter" idx="12"/>
          </p:nvPr>
        </p:nvSpPr>
        <p:spPr/>
        <p:txBody>
          <a:bodyPr/>
          <a:lstStyle>
            <a:lvl1pPr>
              <a:defRPr/>
            </a:lvl1pPr>
          </a:lstStyle>
          <a:p>
            <a:fld id="{2BED9A9A-148D-4D33-AEDC-4420A266E3A9}" type="slidenum">
              <a:rPr lang="en-US" altLang="en-US"/>
              <a:pPr/>
              <a:t>‹#›</a:t>
            </a:fld>
            <a:endParaRPr lang="en-US" altLang="en-US"/>
          </a:p>
        </p:txBody>
      </p:sp>
    </p:spTree>
    <p:extLst>
      <p:ext uri="{BB962C8B-B14F-4D97-AF65-F5344CB8AC3E}">
        <p14:creationId xmlns:p14="http://schemas.microsoft.com/office/powerpoint/2010/main" val="2910329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1879A2B-A100-4984-9355-F986E60252B1}"/>
              </a:ext>
            </a:extLst>
          </p:cNvPr>
          <p:cNvSpPr>
            <a:spLocks noGrp="1"/>
          </p:cNvSpPr>
          <p:nvPr>
            <p:ph type="dt" sz="half" idx="10"/>
          </p:nvPr>
        </p:nvSpPr>
        <p:spPr/>
        <p:txBody>
          <a:bodyPr/>
          <a:lstStyle>
            <a:lvl1pPr>
              <a:defRPr/>
            </a:lvl1pPr>
          </a:lstStyle>
          <a:p>
            <a:pPr>
              <a:defRPr/>
            </a:pPr>
            <a:fld id="{2D8A7C71-0DD3-4F34-818E-8E18DFE7BE06}" type="datetime1">
              <a:rPr lang="en-US"/>
              <a:pPr>
                <a:defRPr/>
              </a:pPr>
              <a:t>6/22/2020</a:t>
            </a:fld>
            <a:endParaRPr lang="en-US" dirty="0"/>
          </a:p>
        </p:txBody>
      </p:sp>
      <p:sp>
        <p:nvSpPr>
          <p:cNvPr id="3" name="Footer Placeholder 4">
            <a:extLst>
              <a:ext uri="{FF2B5EF4-FFF2-40B4-BE49-F238E27FC236}">
                <a16:creationId xmlns:a16="http://schemas.microsoft.com/office/drawing/2014/main" xmlns="" id="{D48DAABE-CAF4-49F5-AED7-8883EB2FE24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A38EF7FF-F79B-4914-B70B-74A0DB50E7FA}"/>
              </a:ext>
            </a:extLst>
          </p:cNvPr>
          <p:cNvSpPr>
            <a:spLocks noGrp="1"/>
          </p:cNvSpPr>
          <p:nvPr>
            <p:ph type="sldNum" sz="quarter" idx="12"/>
          </p:nvPr>
        </p:nvSpPr>
        <p:spPr/>
        <p:txBody>
          <a:bodyPr/>
          <a:lstStyle>
            <a:lvl1pPr>
              <a:defRPr/>
            </a:lvl1pPr>
          </a:lstStyle>
          <a:p>
            <a:fld id="{B2B7BFB5-A36D-454F-A732-30EC24B62445}" type="slidenum">
              <a:rPr lang="en-US" altLang="en-US"/>
              <a:pPr/>
              <a:t>‹#›</a:t>
            </a:fld>
            <a:endParaRPr lang="en-US" altLang="en-US"/>
          </a:p>
        </p:txBody>
      </p:sp>
    </p:spTree>
    <p:extLst>
      <p:ext uri="{BB962C8B-B14F-4D97-AF65-F5344CB8AC3E}">
        <p14:creationId xmlns:p14="http://schemas.microsoft.com/office/powerpoint/2010/main" val="239433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D824BA2-682B-4B11-8561-FE8CB42FF89C}"/>
              </a:ext>
            </a:extLst>
          </p:cNvPr>
          <p:cNvSpPr>
            <a:spLocks noChangeAspect="1"/>
          </p:cNvSpPr>
          <p:nvPr/>
        </p:nvSpPr>
        <p:spPr>
          <a:xfrm>
            <a:off x="447675" y="601663"/>
            <a:ext cx="3683000" cy="581501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ormAutofit/>
          </a:bodyPr>
          <a:lstStyle>
            <a:lvl1pPr algn="l">
              <a:defRPr sz="2400" b="0">
                <a:solidFill>
                  <a:srgbClr val="FF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900928" y="1179829"/>
            <a:ext cx="6650991" cy="4658216"/>
          </a:xfrm>
        </p:spPr>
        <p:txBody>
          <a:bodyPr>
            <a:normAutofit/>
          </a:bodyPr>
          <a:lstStyle>
            <a:lvl1pPr>
              <a:defRPr sz="2000">
                <a:solidFill>
                  <a:schemeClr val="tx2"/>
                </a:solidFill>
                <a:latin typeface="Calibri" panose="020F0502020204030204" pitchFamily="34" charset="0"/>
                <a:cs typeface="Calibri" panose="020F0502020204030204" pitchFamily="34" charset="0"/>
              </a:defRPr>
            </a:lvl1pPr>
            <a:lvl2pPr>
              <a:defRPr sz="1800">
                <a:solidFill>
                  <a:schemeClr val="tx2"/>
                </a:solidFill>
                <a:latin typeface="Calibri" panose="020F0502020204030204" pitchFamily="34" charset="0"/>
                <a:cs typeface="Calibri" panose="020F0502020204030204" pitchFamily="34" charset="0"/>
              </a:defRPr>
            </a:lvl2pPr>
            <a:lvl3pPr>
              <a:defRPr sz="1600">
                <a:solidFill>
                  <a:schemeClr val="tx2"/>
                </a:solidFill>
                <a:latin typeface="Calibri" panose="020F0502020204030204" pitchFamily="34" charset="0"/>
                <a:cs typeface="Calibri" panose="020F0502020204030204" pitchFamily="34" charset="0"/>
              </a:defRPr>
            </a:lvl3pPr>
            <a:lvl4pPr>
              <a:defRPr sz="1400">
                <a:solidFill>
                  <a:schemeClr val="tx2"/>
                </a:solidFill>
                <a:latin typeface="Calibri" panose="020F0502020204030204" pitchFamily="34" charset="0"/>
                <a:cs typeface="Calibri" panose="020F0502020204030204" pitchFamily="34" charset="0"/>
              </a:defRPr>
            </a:lvl4pPr>
            <a:lvl5pPr>
              <a:defRPr sz="1400">
                <a:solidFill>
                  <a:schemeClr val="tx2"/>
                </a:solidFill>
                <a:latin typeface="Calibri" panose="020F0502020204030204" pitchFamily="34" charset="0"/>
                <a:cs typeface="Calibri" panose="020F0502020204030204" pitchFamily="34" charset="0"/>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7">
            <a:extLst>
              <a:ext uri="{FF2B5EF4-FFF2-40B4-BE49-F238E27FC236}">
                <a16:creationId xmlns:a16="http://schemas.microsoft.com/office/drawing/2014/main" xmlns="" id="{B3C3E1C0-031F-41DE-A77F-AFF34D140DDF}"/>
              </a:ext>
            </a:extLst>
          </p:cNvPr>
          <p:cNvSpPr>
            <a:spLocks noGrp="1"/>
          </p:cNvSpPr>
          <p:nvPr>
            <p:ph type="dt" sz="half" idx="10"/>
          </p:nvPr>
        </p:nvSpPr>
        <p:spPr>
          <a:xfrm>
            <a:off x="7605713" y="6456363"/>
            <a:ext cx="2844800" cy="365125"/>
          </a:xfrm>
        </p:spPr>
        <p:txBody>
          <a:bodyPr/>
          <a:lstStyle>
            <a:lvl1pPr>
              <a:defRPr/>
            </a:lvl1pPr>
          </a:lstStyle>
          <a:p>
            <a:pPr>
              <a:defRPr/>
            </a:pPr>
            <a:fld id="{04652DBF-3E03-4DAE-AA32-19747786DFD1}" type="datetime1">
              <a:rPr lang="en-US"/>
              <a:pPr>
                <a:defRPr/>
              </a:pPr>
              <a:t>6/22/2020</a:t>
            </a:fld>
            <a:endParaRPr lang="en-US" dirty="0"/>
          </a:p>
        </p:txBody>
      </p:sp>
      <p:sp>
        <p:nvSpPr>
          <p:cNvPr id="7" name="Footer Placeholder 9">
            <a:extLst>
              <a:ext uri="{FF2B5EF4-FFF2-40B4-BE49-F238E27FC236}">
                <a16:creationId xmlns:a16="http://schemas.microsoft.com/office/drawing/2014/main" xmlns="" id="{168F3F87-525C-465E-A639-CECA42F5C7A8}"/>
              </a:ext>
            </a:extLst>
          </p:cNvPr>
          <p:cNvSpPr>
            <a:spLocks noGrp="1"/>
          </p:cNvSpPr>
          <p:nvPr>
            <p:ph type="ftr" sz="quarter" idx="11"/>
          </p:nvPr>
        </p:nvSpPr>
        <p:spPr>
          <a:xfrm>
            <a:off x="581025" y="6453188"/>
            <a:ext cx="6916738" cy="365125"/>
          </a:xfrm>
        </p:spPr>
        <p:txBody>
          <a:bodyPr/>
          <a:lstStyle>
            <a:lvl1pPr>
              <a:defRPr/>
            </a:lvl1pPr>
          </a:lstStyle>
          <a:p>
            <a:pPr>
              <a:defRPr/>
            </a:pPr>
            <a:endParaRPr lang="en-US"/>
          </a:p>
        </p:txBody>
      </p:sp>
      <p:sp>
        <p:nvSpPr>
          <p:cNvPr id="8" name="Slide Number Placeholder 10">
            <a:extLst>
              <a:ext uri="{FF2B5EF4-FFF2-40B4-BE49-F238E27FC236}">
                <a16:creationId xmlns:a16="http://schemas.microsoft.com/office/drawing/2014/main" xmlns="" id="{D72BC879-B117-4D75-B411-BD743DC3AD80}"/>
              </a:ext>
            </a:extLst>
          </p:cNvPr>
          <p:cNvSpPr>
            <a:spLocks noGrp="1"/>
          </p:cNvSpPr>
          <p:nvPr>
            <p:ph type="sldNum" sz="quarter" idx="12"/>
          </p:nvPr>
        </p:nvSpPr>
        <p:spPr>
          <a:xfrm>
            <a:off x="10558463" y="6456363"/>
            <a:ext cx="1052512" cy="365125"/>
          </a:xfrm>
        </p:spPr>
        <p:txBody>
          <a:bodyPr/>
          <a:lstStyle>
            <a:lvl1pPr>
              <a:defRPr/>
            </a:lvl1pPr>
          </a:lstStyle>
          <a:p>
            <a:fld id="{42E4FDB1-8340-4793-A3AF-52B8FB6699E5}" type="slidenum">
              <a:rPr lang="en-US" altLang="en-US"/>
              <a:pPr/>
              <a:t>‹#›</a:t>
            </a:fld>
            <a:endParaRPr lang="en-US" altLang="en-US"/>
          </a:p>
        </p:txBody>
      </p:sp>
    </p:spTree>
    <p:extLst>
      <p:ext uri="{BB962C8B-B14F-4D97-AF65-F5344CB8AC3E}">
        <p14:creationId xmlns:p14="http://schemas.microsoft.com/office/powerpoint/2010/main" val="1992161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ormAutofit/>
          </a:bodyPr>
          <a:lstStyle>
            <a:lvl1pPr algn="l">
              <a:defRPr sz="2400" b="0">
                <a:solidFill>
                  <a:schemeClr val="tx1">
                    <a:lumMod val="75000"/>
                    <a:lumOff val="25000"/>
                  </a:schemeClr>
                </a:solidFill>
              </a:defRPr>
            </a:lvl1pPr>
          </a:lstStyle>
          <a:p>
            <a:r>
              <a:rPr lang="en-US" dirty="0"/>
              <a:t>Click to edit Master title style</a:t>
            </a:r>
          </a:p>
        </p:txBody>
      </p:sp>
      <p:sp>
        <p:nvSpPr>
          <p:cNvPr id="3" name="Picture Placeholder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atin typeface="Calibri" panose="020F0502020204030204" pitchFamily="34" charset="0"/>
                <a:cs typeface="Calibri" panose="020F050202020403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29B558C8-6313-4BEF-805A-94C27F2A7C27}"/>
              </a:ext>
            </a:extLst>
          </p:cNvPr>
          <p:cNvSpPr>
            <a:spLocks noGrp="1"/>
          </p:cNvSpPr>
          <p:nvPr>
            <p:ph type="dt" sz="half" idx="10"/>
          </p:nvPr>
        </p:nvSpPr>
        <p:spPr/>
        <p:txBody>
          <a:bodyPr/>
          <a:lstStyle>
            <a:lvl1pPr>
              <a:defRPr/>
            </a:lvl1pPr>
          </a:lstStyle>
          <a:p>
            <a:pPr>
              <a:defRPr/>
            </a:pPr>
            <a:fld id="{EB776FC7-CCD6-42F1-BBEE-FB28737C530C}" type="datetime1">
              <a:rPr lang="en-US"/>
              <a:pPr>
                <a:defRPr/>
              </a:pPr>
              <a:t>6/22/2020</a:t>
            </a:fld>
            <a:endParaRPr lang="en-US" dirty="0"/>
          </a:p>
        </p:txBody>
      </p:sp>
      <p:sp>
        <p:nvSpPr>
          <p:cNvPr id="6" name="Footer Placeholder 4">
            <a:extLst>
              <a:ext uri="{FF2B5EF4-FFF2-40B4-BE49-F238E27FC236}">
                <a16:creationId xmlns:a16="http://schemas.microsoft.com/office/drawing/2014/main" xmlns="" id="{38B18530-ED6C-4D51-AE77-B0C0D18A47D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13D7C2A-1B74-407F-85C0-CE4E91EFD948}"/>
              </a:ext>
            </a:extLst>
          </p:cNvPr>
          <p:cNvSpPr>
            <a:spLocks noGrp="1"/>
          </p:cNvSpPr>
          <p:nvPr>
            <p:ph type="sldNum" sz="quarter" idx="12"/>
          </p:nvPr>
        </p:nvSpPr>
        <p:spPr/>
        <p:txBody>
          <a:bodyPr/>
          <a:lstStyle>
            <a:lvl1pPr>
              <a:defRPr/>
            </a:lvl1pPr>
          </a:lstStyle>
          <a:p>
            <a:fld id="{06F295C3-D5EA-47AF-A21F-A4255B891BCC}" type="slidenum">
              <a:rPr lang="en-US" altLang="en-US"/>
              <a:pPr/>
              <a:t>‹#›</a:t>
            </a:fld>
            <a:endParaRPr lang="en-US" altLang="en-US"/>
          </a:p>
        </p:txBody>
      </p:sp>
    </p:spTree>
    <p:extLst>
      <p:ext uri="{BB962C8B-B14F-4D97-AF65-F5344CB8AC3E}">
        <p14:creationId xmlns:p14="http://schemas.microsoft.com/office/powerpoint/2010/main" val="3756543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EDD94620-0097-41CC-A699-99B27A4A77A7}"/>
              </a:ext>
            </a:extLst>
          </p:cNvPr>
          <p:cNvSpPr>
            <a:spLocks noGrp="1"/>
          </p:cNvSpPr>
          <p:nvPr>
            <p:ph type="title"/>
          </p:nvPr>
        </p:nvSpPr>
        <p:spPr bwMode="auto">
          <a:xfrm>
            <a:off x="581025" y="704850"/>
            <a:ext cx="110299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52C60F37-3F7A-410B-BE10-09C01F9E88E5}"/>
              </a:ext>
            </a:extLst>
          </p:cNvPr>
          <p:cNvSpPr>
            <a:spLocks noGrp="1"/>
          </p:cNvSpPr>
          <p:nvPr>
            <p:ph type="body" idx="1"/>
          </p:nvPr>
        </p:nvSpPr>
        <p:spPr bwMode="auto">
          <a:xfrm>
            <a:off x="581025" y="2335213"/>
            <a:ext cx="1102995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014878AE-0528-4087-95AF-2A635C2F83D1}"/>
              </a:ext>
            </a:extLst>
          </p:cNvPr>
          <p:cNvSpPr>
            <a:spLocks noGrp="1"/>
          </p:cNvSpPr>
          <p:nvPr>
            <p:ph type="dt" sz="half" idx="2"/>
          </p:nvPr>
        </p:nvSpPr>
        <p:spPr>
          <a:xfrm>
            <a:off x="7605713" y="6424613"/>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lumMod val="75000"/>
                    <a:lumOff val="25000"/>
                  </a:schemeClr>
                </a:solidFill>
                <a:latin typeface="+mn-lt"/>
                <a:cs typeface="+mn-cs"/>
              </a:defRPr>
            </a:lvl1pPr>
          </a:lstStyle>
          <a:p>
            <a:pPr>
              <a:defRPr/>
            </a:pPr>
            <a:fld id="{452EA32E-C12F-4FDC-A58B-0C684D96F0D4}" type="datetime1">
              <a:rPr lang="en-US"/>
              <a:pPr>
                <a:defRPr/>
              </a:pPr>
              <a:t>6/22/2020</a:t>
            </a:fld>
            <a:endParaRPr lang="en-US" dirty="0"/>
          </a:p>
        </p:txBody>
      </p:sp>
      <p:sp>
        <p:nvSpPr>
          <p:cNvPr id="5" name="Footer Placeholder 4">
            <a:extLst>
              <a:ext uri="{FF2B5EF4-FFF2-40B4-BE49-F238E27FC236}">
                <a16:creationId xmlns:a16="http://schemas.microsoft.com/office/drawing/2014/main" xmlns="" id="{E098C419-700B-450F-A6A3-1F27771B568F}"/>
              </a:ext>
            </a:extLst>
          </p:cNvPr>
          <p:cNvSpPr>
            <a:spLocks noGrp="1"/>
          </p:cNvSpPr>
          <p:nvPr>
            <p:ph type="ftr" sz="quarter" idx="3"/>
          </p:nvPr>
        </p:nvSpPr>
        <p:spPr>
          <a:xfrm>
            <a:off x="581025" y="6424613"/>
            <a:ext cx="6916738"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tx1">
                    <a:lumMod val="75000"/>
                    <a:lumOff val="2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AE8EB14C-8A90-43E8-B0C1-5FECE9AFC51C}"/>
              </a:ext>
            </a:extLst>
          </p:cNvPr>
          <p:cNvSpPr>
            <a:spLocks noGrp="1"/>
          </p:cNvSpPr>
          <p:nvPr>
            <p:ph type="sldNum" sz="quarter" idx="4"/>
          </p:nvPr>
        </p:nvSpPr>
        <p:spPr>
          <a:xfrm>
            <a:off x="10558463" y="6424613"/>
            <a:ext cx="10525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404040"/>
                </a:solidFill>
              </a:defRPr>
            </a:lvl1pPr>
          </a:lstStyle>
          <a:p>
            <a:fld id="{15BE596F-471E-48FC-B894-E1FB46EB3859}" type="slidenum">
              <a:rPr lang="en-US" altLang="en-US"/>
              <a:pPr/>
              <a:t>‹#›</a:t>
            </a:fld>
            <a:endParaRPr lang="en-US" altLang="en-US"/>
          </a:p>
        </p:txBody>
      </p:sp>
      <p:sp>
        <p:nvSpPr>
          <p:cNvPr id="9" name="Rectangle 8">
            <a:extLst>
              <a:ext uri="{FF2B5EF4-FFF2-40B4-BE49-F238E27FC236}">
                <a16:creationId xmlns:a16="http://schemas.microsoft.com/office/drawing/2014/main" xmlns="" id="{A9C27FFE-04DF-470E-A8B3-9623ADBF9E21}"/>
              </a:ext>
            </a:extLst>
          </p:cNvPr>
          <p:cNvSpPr/>
          <p:nvPr/>
        </p:nvSpPr>
        <p:spPr>
          <a:xfrm>
            <a:off x="446088" y="457200"/>
            <a:ext cx="3703637" cy="952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D6DF3E5D-1D8F-4F28-A62F-3849598C3CD7}"/>
              </a:ext>
            </a:extLst>
          </p:cNvPr>
          <p:cNvSpPr/>
          <p:nvPr/>
        </p:nvSpPr>
        <p:spPr>
          <a:xfrm>
            <a:off x="8042275" y="454025"/>
            <a:ext cx="3703638" cy="98425"/>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xmlns="" id="{0A3311DA-42F2-4EC1-8F41-0B343862BC7A}"/>
              </a:ext>
            </a:extLst>
          </p:cNvPr>
          <p:cNvSpPr/>
          <p:nvPr/>
        </p:nvSpPr>
        <p:spPr>
          <a:xfrm>
            <a:off x="4241800" y="457200"/>
            <a:ext cx="3703638" cy="9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034" name="Picture 11">
            <a:extLst>
              <a:ext uri="{FF2B5EF4-FFF2-40B4-BE49-F238E27FC236}">
                <a16:creationId xmlns:a16="http://schemas.microsoft.com/office/drawing/2014/main" xmlns="" id="{70E3FA26-A6F8-432E-879F-322FDBAEA15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454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698" r:id="rId5"/>
    <p:sldLayoutId id="2147483699" r:id="rId6"/>
    <p:sldLayoutId id="2147483700" r:id="rId7"/>
    <p:sldLayoutId id="2147483706" r:id="rId8"/>
    <p:sldLayoutId id="2147483701" r:id="rId9"/>
    <p:sldLayoutId id="2147483707" r:id="rId10"/>
    <p:sldLayoutId id="2147483708" r:id="rId11"/>
  </p:sldLayoutIdLst>
  <p:hf sldNum="0" hdr="0" ftr="0" dt="0"/>
  <p:txStyles>
    <p:titleStyle>
      <a:lvl1pPr algn="l" defTabSz="457200" rtl="0" eaLnBrk="0" fontAlgn="base" hangingPunct="0">
        <a:spcBef>
          <a:spcPct val="0"/>
        </a:spcBef>
        <a:spcAft>
          <a:spcPct val="0"/>
        </a:spcAft>
        <a:defRPr sz="2800" kern="1200">
          <a:solidFill>
            <a:srgbClr val="404040"/>
          </a:solidFill>
          <a:latin typeface="Calibri" panose="020F0502020204030204" pitchFamily="34" charset="0"/>
          <a:ea typeface="+mj-ea"/>
          <a:cs typeface="Calibri" panose="020F0502020204030204" pitchFamily="34" charset="0"/>
        </a:defRPr>
      </a:lvl1pPr>
      <a:lvl2pPr algn="l" defTabSz="457200" rtl="0" eaLnBrk="0" fontAlgn="base" hangingPunct="0">
        <a:spcBef>
          <a:spcPct val="0"/>
        </a:spcBef>
        <a:spcAft>
          <a:spcPct val="0"/>
        </a:spcAft>
        <a:defRPr sz="2800">
          <a:solidFill>
            <a:srgbClr val="404040"/>
          </a:solidFill>
          <a:latin typeface="Calibri" panose="020F0502020204030204" pitchFamily="34" charset="0"/>
          <a:cs typeface="Calibri" panose="020F0502020204030204" pitchFamily="34" charset="0"/>
        </a:defRPr>
      </a:lvl2pPr>
      <a:lvl3pPr algn="l" defTabSz="457200" rtl="0" eaLnBrk="0" fontAlgn="base" hangingPunct="0">
        <a:spcBef>
          <a:spcPct val="0"/>
        </a:spcBef>
        <a:spcAft>
          <a:spcPct val="0"/>
        </a:spcAft>
        <a:defRPr sz="2800">
          <a:solidFill>
            <a:srgbClr val="404040"/>
          </a:solidFill>
          <a:latin typeface="Calibri" panose="020F0502020204030204" pitchFamily="34" charset="0"/>
          <a:cs typeface="Calibri" panose="020F0502020204030204" pitchFamily="34" charset="0"/>
        </a:defRPr>
      </a:lvl3pPr>
      <a:lvl4pPr algn="l" defTabSz="457200" rtl="0" eaLnBrk="0" fontAlgn="base" hangingPunct="0">
        <a:spcBef>
          <a:spcPct val="0"/>
        </a:spcBef>
        <a:spcAft>
          <a:spcPct val="0"/>
        </a:spcAft>
        <a:defRPr sz="2800">
          <a:solidFill>
            <a:srgbClr val="404040"/>
          </a:solidFill>
          <a:latin typeface="Calibri" panose="020F0502020204030204" pitchFamily="34" charset="0"/>
          <a:cs typeface="Calibri" panose="020F0502020204030204" pitchFamily="34" charset="0"/>
        </a:defRPr>
      </a:lvl4pPr>
      <a:lvl5pPr algn="l" defTabSz="457200" rtl="0" eaLnBrk="0" fontAlgn="base" hangingPunct="0">
        <a:spcBef>
          <a:spcPct val="0"/>
        </a:spcBef>
        <a:spcAft>
          <a:spcPct val="0"/>
        </a:spcAft>
        <a:defRPr sz="2800">
          <a:solidFill>
            <a:srgbClr val="404040"/>
          </a:solidFill>
          <a:latin typeface="Calibri" panose="020F0502020204030204" pitchFamily="34" charset="0"/>
          <a:cs typeface="Calibri" panose="020F05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lnSpc>
          <a:spcPct val="110000"/>
        </a:lnSpc>
        <a:spcBef>
          <a:spcPct val="20000"/>
        </a:spcBef>
        <a:spcAft>
          <a:spcPts val="600"/>
        </a:spcAft>
        <a:buClr>
          <a:schemeClr val="accent1"/>
        </a:buClr>
        <a:buSzPct val="92000"/>
        <a:buFont typeface="Wingdings 2" panose="05020102010507070707" pitchFamily="18" charset="2"/>
        <a:buChar char=""/>
        <a:defRPr sz="1700" kern="1200">
          <a:solidFill>
            <a:srgbClr val="404040"/>
          </a:solidFill>
          <a:latin typeface="+mn-lt"/>
          <a:ea typeface="+mn-ea"/>
          <a:cs typeface="+mn-cs"/>
        </a:defRPr>
      </a:lvl1pPr>
      <a:lvl2pPr marL="628650" indent="-304800"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sz="1400" kern="1200">
          <a:solidFill>
            <a:srgbClr val="404040"/>
          </a:solidFill>
          <a:latin typeface="+mn-lt"/>
          <a:ea typeface="+mn-ea"/>
          <a:cs typeface="+mn-cs"/>
        </a:defRPr>
      </a:lvl2pPr>
      <a:lvl3pPr marL="898525" indent="-269875"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sz="1300" kern="1200">
          <a:solidFill>
            <a:srgbClr val="404040"/>
          </a:solidFill>
          <a:latin typeface="+mn-lt"/>
          <a:ea typeface="+mn-ea"/>
          <a:cs typeface="+mn-cs"/>
        </a:defRPr>
      </a:lvl3pPr>
      <a:lvl4pPr marL="1241425" indent="-233363"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sz="1100" kern="1200">
          <a:solidFill>
            <a:srgbClr val="404040"/>
          </a:solidFill>
          <a:latin typeface="+mn-lt"/>
          <a:ea typeface="+mn-ea"/>
          <a:cs typeface="+mn-cs"/>
        </a:defRPr>
      </a:lvl4pPr>
      <a:lvl5pPr marL="1601788" indent="-233363"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sz="1100" kern="1200">
          <a:solidFill>
            <a:srgbClr val="404040"/>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2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36.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1.xml"/><Relationship Id="rId5" Type="http://schemas.openxmlformats.org/officeDocument/2006/relationships/chart" Target="../charts/chart4.xml"/><Relationship Id="rId4" Type="http://schemas.openxmlformats.org/officeDocument/2006/relationships/chart" Target="../charts/chart3.xml"/></Relationships>
</file>

<file path=ppt/slides/_rels/slide3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47.xml"/></Relationships>
</file>

<file path=ppt/slides/_rels/slide3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chart" Target="../charts/chart50.xml"/></Relationships>
</file>

<file path=ppt/slides/_rels/slide4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0.xm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chart" Target="../charts/chart9.x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oleObject3.bin"/><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1.xml"/><Relationship Id="rId4" Type="http://schemas.openxmlformats.org/officeDocument/2006/relationships/chart" Target="../charts/char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xmlns="" id="{C58EDC20-E358-4DDF-A87B-0189E497D46D}"/>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ffectLst>
                <a:outerShdw blurRad="38100" dist="38100" dir="2700000" algn="tl">
                  <a:srgbClr val="000000">
                    <a:alpha val="43137"/>
                  </a:srgbClr>
                </a:outerShdw>
              </a:effectLst>
              <a:latin typeface="Gill Sans MT" panose="020B0502020104020203"/>
            </a:endParaRPr>
          </a:p>
        </p:txBody>
      </p:sp>
      <p:pic>
        <p:nvPicPr>
          <p:cNvPr id="10243" name="Picture 5" descr="pipette dripping into a petri dish">
            <a:extLst>
              <a:ext uri="{FF2B5EF4-FFF2-40B4-BE49-F238E27FC236}">
                <a16:creationId xmlns:a16="http://schemas.microsoft.com/office/drawing/2014/main" xmlns="" id="{05A26D10-8F9A-45AE-8229-3AE69AB3C4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6713" y="457200"/>
            <a:ext cx="7589837"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a:extLst>
              <a:ext uri="{FF2B5EF4-FFF2-40B4-BE49-F238E27FC236}">
                <a16:creationId xmlns:a16="http://schemas.microsoft.com/office/drawing/2014/main" xmlns="" id="{F93688D5-96E5-455D-B3FE-12B59A94229D}"/>
              </a:ext>
            </a:extLst>
          </p:cNvPr>
          <p:cNvSpPr>
            <a:spLocks noGrp="1" noRot="1" noChangeAspect="1" noMove="1" noResize="1" noEditPoints="1" noAdjustHandles="1" noChangeArrowheads="1" noChangeShapeType="1" noTextEdit="1"/>
          </p:cNvSpPr>
          <p:nvPr/>
        </p:nvSpPr>
        <p:spPr>
          <a:xfrm>
            <a:off x="8120063" y="457200"/>
            <a:ext cx="3617912" cy="48228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245" name="Title 1">
            <a:extLst>
              <a:ext uri="{FF2B5EF4-FFF2-40B4-BE49-F238E27FC236}">
                <a16:creationId xmlns:a16="http://schemas.microsoft.com/office/drawing/2014/main" xmlns="" id="{E9E57313-6B6B-46B3-A83C-81F5B04945D7}"/>
              </a:ext>
            </a:extLst>
          </p:cNvPr>
          <p:cNvSpPr>
            <a:spLocks noGrp="1"/>
          </p:cNvSpPr>
          <p:nvPr>
            <p:ph type="ctrTitle"/>
          </p:nvPr>
        </p:nvSpPr>
        <p:spPr>
          <a:xfrm>
            <a:off x="8372475" y="850900"/>
            <a:ext cx="3201988" cy="4198938"/>
          </a:xfrm>
        </p:spPr>
        <p:txBody>
          <a:bodyPr anchor="ctr"/>
          <a:lstStyle/>
          <a:p>
            <a:pPr algn="ctr" eaLnBrk="1" hangingPunct="1"/>
            <a:r>
              <a:rPr lang="el-GR" altLang="en-US" sz="2800" b="1">
                <a:solidFill>
                  <a:srgbClr val="404040"/>
                </a:solidFill>
              </a:rPr>
              <a:t>Φαρμακευτική αγορά στην Ελλάδα: </a:t>
            </a:r>
            <a:r>
              <a:rPr lang="en-US" altLang="en-US" sz="2800" b="1">
                <a:solidFill>
                  <a:srgbClr val="404040"/>
                </a:solidFill>
              </a:rPr>
              <a:t/>
            </a:r>
            <a:br>
              <a:rPr lang="en-US" altLang="en-US" sz="2800" b="1">
                <a:solidFill>
                  <a:srgbClr val="404040"/>
                </a:solidFill>
              </a:rPr>
            </a:br>
            <a:r>
              <a:rPr lang="el-GR" altLang="en-US" sz="2800" b="1">
                <a:solidFill>
                  <a:srgbClr val="404040"/>
                </a:solidFill>
              </a:rPr>
              <a:t>Γεγονότα και Στοιχεία 201</a:t>
            </a:r>
            <a:r>
              <a:rPr lang="en-GB" altLang="en-US" sz="2800" b="1">
                <a:solidFill>
                  <a:srgbClr val="404040"/>
                </a:solidFill>
              </a:rPr>
              <a:t>9</a:t>
            </a:r>
            <a:r>
              <a:rPr lang="el-GR" altLang="en-US" sz="2800" b="1">
                <a:solidFill>
                  <a:srgbClr val="404040"/>
                </a:solidFill>
              </a:rPr>
              <a:t> &amp;</a:t>
            </a:r>
            <a:r>
              <a:rPr lang="en-US" altLang="en-US" sz="2800" b="1">
                <a:solidFill>
                  <a:srgbClr val="404040"/>
                </a:solidFill>
              </a:rPr>
              <a:t> </a:t>
            </a:r>
            <a:r>
              <a:rPr lang="el-GR" altLang="en-US" sz="2800" b="1">
                <a:solidFill>
                  <a:srgbClr val="404040"/>
                </a:solidFill>
              </a:rPr>
              <a:t/>
            </a:r>
            <a:br>
              <a:rPr lang="el-GR" altLang="en-US" sz="2800" b="1">
                <a:solidFill>
                  <a:srgbClr val="404040"/>
                </a:solidFill>
              </a:rPr>
            </a:br>
            <a:r>
              <a:rPr lang="el-GR" altLang="en-US" sz="2800" b="1">
                <a:solidFill>
                  <a:srgbClr val="404040"/>
                </a:solidFill>
              </a:rPr>
              <a:t>Η συμβολή του κλάδου φαρμάκου στην οικονομία</a:t>
            </a:r>
            <a:endParaRPr lang="en-GB" altLang="en-US" sz="2800" b="1">
              <a:solidFill>
                <a:srgbClr val="404040"/>
              </a:solidFill>
            </a:endParaRPr>
          </a:p>
        </p:txBody>
      </p:sp>
      <p:sp>
        <p:nvSpPr>
          <p:cNvPr id="42" name="Rectangle 41">
            <a:extLst>
              <a:ext uri="{FF2B5EF4-FFF2-40B4-BE49-F238E27FC236}">
                <a16:creationId xmlns:a16="http://schemas.microsoft.com/office/drawing/2014/main" xmlns="" id="{0321FD0D-A01F-42A4-AE97-988D52EF5F41}"/>
              </a:ext>
            </a:extLst>
          </p:cNvPr>
          <p:cNvSpPr>
            <a:spLocks noGrp="1" noRot="1" noChangeAspect="1" noMove="1" noResize="1" noEditPoints="1" noAdjustHandles="1" noChangeArrowheads="1" noChangeShapeType="1" noTextEdit="1"/>
          </p:cNvSpPr>
          <p:nvPr/>
        </p:nvSpPr>
        <p:spPr>
          <a:xfrm>
            <a:off x="8120063" y="5367338"/>
            <a:ext cx="3617912" cy="98901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247" name="Subtitle 2">
            <a:extLst>
              <a:ext uri="{FF2B5EF4-FFF2-40B4-BE49-F238E27FC236}">
                <a16:creationId xmlns:a16="http://schemas.microsoft.com/office/drawing/2014/main" xmlns="" id="{802CDF04-3F00-4158-82F2-EE7929852086}"/>
              </a:ext>
            </a:extLst>
          </p:cNvPr>
          <p:cNvSpPr>
            <a:spLocks noGrp="1"/>
          </p:cNvSpPr>
          <p:nvPr>
            <p:ph type="subTitle" idx="1"/>
          </p:nvPr>
        </p:nvSpPr>
        <p:spPr>
          <a:xfrm>
            <a:off x="8372475" y="5545138"/>
            <a:ext cx="3201988" cy="649287"/>
          </a:xfrm>
        </p:spPr>
        <p:txBody>
          <a:bodyPr anchor="ctr"/>
          <a:lstStyle/>
          <a:p>
            <a:pPr algn="ctr" eaLnBrk="1" hangingPunct="1"/>
            <a:r>
              <a:rPr lang="el-GR" altLang="en-US" sz="1800" b="1" cap="none">
                <a:solidFill>
                  <a:schemeClr val="bg1"/>
                </a:solidFill>
                <a:latin typeface="Calibri" panose="020F0502020204030204" pitchFamily="34" charset="0"/>
              </a:rPr>
              <a:t>Δευτέρα, 22</a:t>
            </a:r>
            <a:r>
              <a:rPr lang="en-US" altLang="en-US" sz="1800" b="1" cap="none">
                <a:solidFill>
                  <a:schemeClr val="bg1"/>
                </a:solidFill>
                <a:latin typeface="Calibri" panose="020F0502020204030204" pitchFamily="34" charset="0"/>
              </a:rPr>
              <a:t> </a:t>
            </a:r>
            <a:r>
              <a:rPr lang="el-GR" altLang="en-US" sz="1800" b="1" cap="none">
                <a:solidFill>
                  <a:schemeClr val="bg1"/>
                </a:solidFill>
                <a:latin typeface="Calibri" panose="020F0502020204030204" pitchFamily="34" charset="0"/>
              </a:rPr>
              <a:t>Ιουνίου</a:t>
            </a:r>
            <a:r>
              <a:rPr lang="en-US" altLang="en-US" sz="1800" b="1" cap="none">
                <a:solidFill>
                  <a:schemeClr val="bg1"/>
                </a:solidFill>
                <a:latin typeface="Calibri" panose="020F0502020204030204" pitchFamily="34" charset="0"/>
              </a:rPr>
              <a:t> 20</a:t>
            </a:r>
            <a:r>
              <a:rPr lang="el-GR" altLang="en-US" sz="1800" b="1" cap="none">
                <a:solidFill>
                  <a:schemeClr val="bg1"/>
                </a:solidFill>
                <a:latin typeface="Calibri" panose="020F0502020204030204" pitchFamily="34" charset="0"/>
              </a:rPr>
              <a:t>20</a:t>
            </a:r>
            <a:endParaRPr lang="en-US" altLang="en-US" sz="1800" b="1" cap="none">
              <a:solidFill>
                <a:schemeClr val="bg1"/>
              </a:solidFill>
              <a:latin typeface="Calibri" panose="020F0502020204030204" pitchFamily="34" charset="0"/>
            </a:endParaRPr>
          </a:p>
        </p:txBody>
      </p:sp>
      <p:sp>
        <p:nvSpPr>
          <p:cNvPr id="10248" name="Rectangle 3">
            <a:extLst>
              <a:ext uri="{FF2B5EF4-FFF2-40B4-BE49-F238E27FC236}">
                <a16:creationId xmlns:a16="http://schemas.microsoft.com/office/drawing/2014/main" xmlns="" id="{975E73B6-FE58-45B5-A8BB-95B4382EB6C9}"/>
              </a:ext>
            </a:extLst>
          </p:cNvPr>
          <p:cNvSpPr>
            <a:spLocks noChangeArrowheads="1"/>
          </p:cNvSpPr>
          <p:nvPr/>
        </p:nvSpPr>
        <p:spPr bwMode="auto">
          <a:xfrm>
            <a:off x="354013" y="5694363"/>
            <a:ext cx="75882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lnSpc>
                <a:spcPct val="120000"/>
              </a:lnSpc>
            </a:pPr>
            <a:r>
              <a:rPr lang="el-GR" altLang="en-US" sz="1600" b="1">
                <a:latin typeface="Calibri" panose="020F0502020204030204" pitchFamily="34" charset="0"/>
                <a:cs typeface="Calibri" panose="020F0502020204030204" pitchFamily="34" charset="0"/>
              </a:rPr>
              <a:t>Νίκος Βέττας, Γενικός Διευθυντής ΙΟΒΕ, Καθηγητής ΟΠΑ</a:t>
            </a:r>
          </a:p>
          <a:p>
            <a:pPr algn="ctr" eaLnBrk="1" hangingPunct="1">
              <a:lnSpc>
                <a:spcPct val="120000"/>
              </a:lnSpc>
            </a:pPr>
            <a:r>
              <a:rPr lang="el-GR" altLang="en-US" sz="1600" b="1">
                <a:latin typeface="Calibri" panose="020F0502020204030204" pitchFamily="34" charset="0"/>
                <a:cs typeface="Calibri" panose="020F0502020204030204" pitchFamily="34" charset="0"/>
              </a:rPr>
              <a:t>Άγγελος Τσακανίκας, Αναπληρωτής Καθηγητής ΕΜΠ, Επιστημονικός Σύμβουλος IOBE</a:t>
            </a:r>
            <a:endParaRPr lang="en-US" altLang="en-US" sz="1600" b="1">
              <a:latin typeface="Calibri" panose="020F0502020204030204" pitchFamily="34" charset="0"/>
              <a:cs typeface="Calibri" panose="020F0502020204030204" pitchFamily="34" charset="0"/>
            </a:endParaRPr>
          </a:p>
        </p:txBody>
      </p:sp>
      <p:pic>
        <p:nvPicPr>
          <p:cNvPr id="10249" name="Picture 8">
            <a:extLst>
              <a:ext uri="{FF2B5EF4-FFF2-40B4-BE49-F238E27FC236}">
                <a16:creationId xmlns:a16="http://schemas.microsoft.com/office/drawing/2014/main" xmlns="" id="{FD041031-48F7-44A9-B93C-00C1A87F54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013" y="457200"/>
            <a:ext cx="9048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A60AAC-8CEA-4D84-8286-FEC39B4989B5}"/>
              </a:ext>
            </a:extLst>
          </p:cNvPr>
          <p:cNvSpPr>
            <a:spLocks noGrp="1"/>
          </p:cNvSpPr>
          <p:nvPr>
            <p:ph type="title"/>
          </p:nvPr>
        </p:nvSpPr>
        <p:spPr>
          <a:xfrm>
            <a:off x="485775" y="558800"/>
            <a:ext cx="11291888" cy="458788"/>
          </a:xfrm>
        </p:spPr>
        <p:txBody>
          <a:bodyPr rtlCol="0">
            <a:normAutofit fontScale="90000"/>
          </a:bodyPr>
          <a:lstStyle/>
          <a:p>
            <a:pPr eaLnBrk="1" fontAlgn="auto" hangingPunct="1">
              <a:spcAft>
                <a:spcPts val="0"/>
              </a:spcAft>
              <a:defRPr/>
            </a:pPr>
            <a:r>
              <a:rPr lang="el-GR" dirty="0">
                <a:solidFill>
                  <a:schemeClr val="tx1">
                    <a:lumMod val="75000"/>
                    <a:lumOff val="25000"/>
                  </a:schemeClr>
                </a:solidFill>
              </a:rPr>
              <a:t>Σημαντική μείωση εσόδων και αύξηση εξόδων σε σχέση με το α’ τρίμηνο 2019 </a:t>
            </a:r>
          </a:p>
        </p:txBody>
      </p:sp>
      <p:sp>
        <p:nvSpPr>
          <p:cNvPr id="19459" name="Slide Number Placeholder 3">
            <a:extLst>
              <a:ext uri="{FF2B5EF4-FFF2-40B4-BE49-F238E27FC236}">
                <a16:creationId xmlns:a16="http://schemas.microsoft.com/office/drawing/2014/main" xmlns="" id="{0FE999BD-8849-45EA-A8C4-23F5BE757C30}"/>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345B9B63-E509-4F5B-82E5-19FC6A678A72}" type="slidenum">
              <a:rPr lang="en-US" altLang="en-US">
                <a:latin typeface="Calibri" panose="020F0502020204030204" pitchFamily="34" charset="0"/>
                <a:cs typeface="Calibri" panose="020F0502020204030204" pitchFamily="34" charset="0"/>
              </a:rPr>
              <a:pPr/>
              <a:t>10</a:t>
            </a:fld>
            <a:endParaRPr lang="en-US" altLang="en-US">
              <a:latin typeface="Calibri" panose="020F0502020204030204" pitchFamily="34" charset="0"/>
              <a:cs typeface="Calibri" panose="020F0502020204030204" pitchFamily="34" charset="0"/>
            </a:endParaRPr>
          </a:p>
        </p:txBody>
      </p:sp>
      <p:sp>
        <p:nvSpPr>
          <p:cNvPr id="19460" name="Text Placeholder 9">
            <a:extLst>
              <a:ext uri="{FF2B5EF4-FFF2-40B4-BE49-F238E27FC236}">
                <a16:creationId xmlns:a16="http://schemas.microsoft.com/office/drawing/2014/main" xmlns="" id="{FDA892A4-C962-4D65-B585-7A8558589724}"/>
              </a:ext>
            </a:extLst>
          </p:cNvPr>
          <p:cNvSpPr txBox="1">
            <a:spLocks/>
          </p:cNvSpPr>
          <p:nvPr/>
        </p:nvSpPr>
        <p:spPr bwMode="auto">
          <a:xfrm>
            <a:off x="2981325" y="984250"/>
            <a:ext cx="56165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84213" indent="-227013" defTabSz="912813">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1141413" indent="-227013" defTabSz="912813">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598613" indent="-22701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2055813" indent="-22701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5130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9702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34274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8846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90000"/>
              </a:lnSpc>
              <a:spcBef>
                <a:spcPts val="1000"/>
              </a:spcBef>
              <a:spcAft>
                <a:spcPct val="0"/>
              </a:spcAft>
              <a:buClrTx/>
              <a:buSzTx/>
              <a:buFont typeface="Arial" panose="020B0604020202020204" pitchFamily="34" charset="0"/>
              <a:buNone/>
            </a:pPr>
            <a:r>
              <a:rPr lang="el-GR" altLang="en-US" sz="2400" b="1">
                <a:solidFill>
                  <a:srgbClr val="000000"/>
                </a:solidFill>
                <a:latin typeface="Calibri" panose="020F0502020204030204" pitchFamily="34" charset="0"/>
              </a:rPr>
              <a:t>Έσοδα – Δαπάνες Γενικής Κυβέρνησης*</a:t>
            </a:r>
            <a:endParaRPr lang="en-US" altLang="en-US" sz="2400" b="1">
              <a:solidFill>
                <a:srgbClr val="000000"/>
              </a:solidFill>
              <a:latin typeface="Calibri" panose="020F0502020204030204" pitchFamily="34" charset="0"/>
            </a:endParaRPr>
          </a:p>
        </p:txBody>
      </p:sp>
      <p:graphicFrame>
        <p:nvGraphicFramePr>
          <p:cNvPr id="6" name="Chart 1">
            <a:extLst>
              <a:ext uri="{FF2B5EF4-FFF2-40B4-BE49-F238E27FC236}">
                <a16:creationId xmlns:a16="http://schemas.microsoft.com/office/drawing/2014/main" xmlns="" id="{EA9A0A84-68E0-4956-B10F-22644326C839}"/>
              </a:ext>
            </a:extLst>
          </p:cNvPr>
          <p:cNvGraphicFramePr>
            <a:graphicFrameLocks/>
          </p:cNvGraphicFramePr>
          <p:nvPr/>
        </p:nvGraphicFramePr>
        <p:xfrm>
          <a:off x="529803" y="1488329"/>
          <a:ext cx="5259307" cy="45030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Θέση γραφήματος 19">
            <a:extLst>
              <a:ext uri="{FF2B5EF4-FFF2-40B4-BE49-F238E27FC236}">
                <a16:creationId xmlns:a16="http://schemas.microsoft.com/office/drawing/2014/main" xmlns="" id="{B12B2FD5-8FF7-4131-9594-434B6048574D}"/>
              </a:ext>
            </a:extLst>
          </p:cNvPr>
          <p:cNvGraphicFramePr>
            <a:graphicFrameLocks/>
          </p:cNvGraphicFramePr>
          <p:nvPr/>
        </p:nvGraphicFramePr>
        <p:xfrm>
          <a:off x="6216556" y="1488330"/>
          <a:ext cx="5641075" cy="460639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9">
            <a:extLst>
              <a:ext uri="{FF2B5EF4-FFF2-40B4-BE49-F238E27FC236}">
                <a16:creationId xmlns:a16="http://schemas.microsoft.com/office/drawing/2014/main" xmlns="" id="{5B9D603D-986C-4A78-BD7A-4DEDBA996685}"/>
              </a:ext>
            </a:extLst>
          </p:cNvPr>
          <p:cNvSpPr txBox="1">
            <a:spLocks/>
          </p:cNvSpPr>
          <p:nvPr/>
        </p:nvSpPr>
        <p:spPr>
          <a:xfrm>
            <a:off x="0" y="6394450"/>
            <a:ext cx="11914188" cy="457200"/>
          </a:xfrm>
          <a:prstGeom prst="rect">
            <a:avLst/>
          </a:prstGeom>
        </p:spPr>
        <p:txBody>
          <a:bodyPr>
            <a:normAutofit fontScale="92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Font typeface="Arial" panose="020B0604020202020204" pitchFamily="34" charset="0"/>
              <a:buNone/>
              <a:defRPr/>
            </a:pPr>
            <a:r>
              <a:rPr lang="el-GR" sz="1100" b="1" dirty="0">
                <a:solidFill>
                  <a:prstClr val="black"/>
                </a:solidFill>
                <a:latin typeface="Calibri" panose="020F0502020204030204"/>
              </a:rPr>
              <a:t>Πηγή</a:t>
            </a:r>
            <a:r>
              <a:rPr lang="en-US" sz="1100" b="1" dirty="0">
                <a:solidFill>
                  <a:prstClr val="black"/>
                </a:solidFill>
                <a:latin typeface="Calibri" panose="020F0502020204030204"/>
              </a:rPr>
              <a:t>:</a:t>
            </a:r>
            <a:r>
              <a:rPr lang="en-US" sz="1100" dirty="0">
                <a:solidFill>
                  <a:prstClr val="black"/>
                </a:solidFill>
                <a:latin typeface="Calibri" panose="020F0502020204030204"/>
              </a:rPr>
              <a:t> </a:t>
            </a:r>
            <a:r>
              <a:rPr lang="el-GR" sz="1100" dirty="0">
                <a:solidFill>
                  <a:prstClr val="black"/>
                </a:solidFill>
                <a:latin typeface="Calibri" panose="020F0502020204030204"/>
              </a:rPr>
              <a:t>Υπουργείο Οικονομικών</a:t>
            </a:r>
          </a:p>
          <a:p>
            <a:pPr marL="0" indent="0" fontAlgn="auto">
              <a:lnSpc>
                <a:spcPct val="100000"/>
              </a:lnSpc>
              <a:spcBef>
                <a:spcPts val="0"/>
              </a:spcBef>
              <a:spcAft>
                <a:spcPts val="0"/>
              </a:spcAft>
              <a:buFont typeface="Arial" panose="020B0604020202020204" pitchFamily="34" charset="0"/>
              <a:buNone/>
              <a:defRPr/>
            </a:pPr>
            <a:r>
              <a:rPr lang="el-GR" sz="1000" dirty="0">
                <a:solidFill>
                  <a:prstClr val="black"/>
                </a:solidFill>
                <a:latin typeface="Calibri" panose="020F0502020204030204"/>
              </a:rPr>
              <a:t>*</a:t>
            </a:r>
            <a:r>
              <a:rPr lang="en-US" sz="1000" dirty="0">
                <a:solidFill>
                  <a:prstClr val="black"/>
                </a:solidFill>
                <a:latin typeface="Calibri" panose="020F0502020204030204"/>
              </a:rPr>
              <a:t> </a:t>
            </a:r>
            <a:r>
              <a:rPr lang="el-GR" sz="1000" dirty="0">
                <a:solidFill>
                  <a:prstClr val="black"/>
                </a:solidFill>
                <a:latin typeface="Calibri" panose="020F0502020204030204"/>
              </a:rPr>
              <a:t>Σε ταμειακή και ενοποιημένη βάση. Η Γενική Κυβέρνηση περιλαμβάνει τον Κρατικό Προϋπολογισμό, την Κεντρική Κυβέρνηση (ΔΕΚΟ, λοιπά νομικά πρόσωπα Δημοσίου, Νοσοκομεία), τους προϋπολογισμούς της Τοπικής Αυτοδιοίκησης (ΟΤΑ) και των Ασφαλιστικών Ταμείων (ΟΚΑ)</a:t>
            </a:r>
            <a:r>
              <a:rPr lang="en-US" sz="1000" dirty="0">
                <a:solidFill>
                  <a:prstClr val="black"/>
                </a:solidFill>
                <a:latin typeface="Calibri" panose="020F0502020204030204"/>
              </a:rPr>
              <a:t> </a:t>
            </a:r>
          </a:p>
        </p:txBody>
      </p:sp>
      <p:sp>
        <p:nvSpPr>
          <p:cNvPr id="10" name="Content Placeholder 6">
            <a:extLst>
              <a:ext uri="{FF2B5EF4-FFF2-40B4-BE49-F238E27FC236}">
                <a16:creationId xmlns:a16="http://schemas.microsoft.com/office/drawing/2014/main" xmlns="" id="{3023E270-00B6-43FC-AFE9-F5B0CA13D997}"/>
              </a:ext>
            </a:extLst>
          </p:cNvPr>
          <p:cNvSpPr txBox="1">
            <a:spLocks/>
          </p:cNvSpPr>
          <p:nvPr/>
        </p:nvSpPr>
        <p:spPr>
          <a:xfrm>
            <a:off x="641350" y="6094413"/>
            <a:ext cx="11150600" cy="288925"/>
          </a:xfrm>
          <a:prstGeom prst="rect">
            <a:avLst/>
          </a:prstGeom>
          <a:solidFill>
            <a:schemeClr val="bg1">
              <a:lumMod val="85000"/>
            </a:schemeClr>
          </a:solidFill>
          <a:ln>
            <a:noFill/>
          </a:ln>
        </p:spPr>
        <p:txBody>
          <a:bodyPr/>
          <a:lstStyle>
            <a:lvl1pPr marL="0" indent="0" algn="ctr" defTabSz="457200" rtl="0" eaLnBrk="1" latinLnBrk="0" hangingPunct="1">
              <a:spcBef>
                <a:spcPct val="20000"/>
              </a:spcBef>
              <a:buFont typeface="Arial"/>
              <a:buNone/>
              <a:defRPr sz="18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defTabSz="914377" fontAlgn="auto">
              <a:spcBef>
                <a:spcPts val="0"/>
              </a:spcBef>
              <a:spcAft>
                <a:spcPts val="0"/>
              </a:spcAft>
              <a:defRPr/>
            </a:pPr>
            <a:r>
              <a:rPr lang="el-GR" sz="1400" dirty="0">
                <a:solidFill>
                  <a:prstClr val="black"/>
                </a:solidFill>
                <a:latin typeface="Calibri"/>
              </a:rPr>
              <a:t>Στο πρώτο τρίμηνο φέτος τα έσοδα ήταν €740,5 εκατ. λιγότερα (-8,9%), ενώ οι δαπάνες διευρυμένες κατά €491,6 εκατ. (+1,2%)</a:t>
            </a:r>
            <a:endParaRPr lang="en-US" sz="1400" dirty="0">
              <a:solidFill>
                <a:prstClr val="black"/>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44E6DF-6B7E-45BE-BDA7-12D6E9E02C95}"/>
              </a:ext>
            </a:extLst>
          </p:cNvPr>
          <p:cNvSpPr>
            <a:spLocks noGrp="1"/>
          </p:cNvSpPr>
          <p:nvPr>
            <p:ph type="title"/>
          </p:nvPr>
        </p:nvSpPr>
        <p:spPr>
          <a:xfrm>
            <a:off x="490538" y="531813"/>
            <a:ext cx="11260137" cy="376237"/>
          </a:xfrm>
        </p:spPr>
        <p:txBody>
          <a:bodyPr rtlCol="0">
            <a:normAutofit fontScale="90000"/>
          </a:bodyPr>
          <a:lstStyle/>
          <a:p>
            <a:pPr eaLnBrk="1" fontAlgn="auto" hangingPunct="1">
              <a:spcAft>
                <a:spcPts val="0"/>
              </a:spcAft>
              <a:defRPr/>
            </a:pPr>
            <a:r>
              <a:rPr lang="el-GR" sz="2400" b="1" dirty="0">
                <a:solidFill>
                  <a:schemeClr val="tx1">
                    <a:lumMod val="75000"/>
                    <a:lumOff val="25000"/>
                  </a:schemeClr>
                </a:solidFill>
              </a:rPr>
              <a:t>Μακροοικονομικά σενάρια για το 2020</a:t>
            </a:r>
          </a:p>
        </p:txBody>
      </p:sp>
      <p:sp>
        <p:nvSpPr>
          <p:cNvPr id="3" name="Content Placeholder 2">
            <a:extLst>
              <a:ext uri="{FF2B5EF4-FFF2-40B4-BE49-F238E27FC236}">
                <a16:creationId xmlns:a16="http://schemas.microsoft.com/office/drawing/2014/main" xmlns="" id="{A1F38079-ED42-468A-A4FE-DC493C0D702A}"/>
              </a:ext>
            </a:extLst>
          </p:cNvPr>
          <p:cNvSpPr>
            <a:spLocks noGrp="1"/>
          </p:cNvSpPr>
          <p:nvPr>
            <p:ph sz="quarter" idx="13"/>
          </p:nvPr>
        </p:nvSpPr>
        <p:spPr>
          <a:xfrm>
            <a:off x="546100" y="1162050"/>
            <a:ext cx="11218863" cy="2481263"/>
          </a:xfrm>
        </p:spPr>
        <p:txBody>
          <a:bodyPr rtlCol="0">
            <a:normAutofit/>
          </a:bodyPr>
          <a:lstStyle/>
          <a:p>
            <a:pPr marL="196850" lvl="1" indent="0" eaLnBrk="1" fontAlgn="auto" hangingPunct="1">
              <a:lnSpc>
                <a:spcPct val="110000"/>
              </a:lnSpc>
              <a:spcBef>
                <a:spcPts val="0"/>
              </a:spcBef>
              <a:spcAft>
                <a:spcPts val="0"/>
              </a:spcAft>
              <a:buClrTx/>
              <a:buSzPts val="1700"/>
              <a:buFont typeface="Wingdings 2" panose="05020102010507070707" pitchFamily="18" charset="2"/>
              <a:buNone/>
              <a:defRPr/>
            </a:pPr>
            <a:endParaRPr lang="en-GB" sz="1800" b="1" dirty="0">
              <a:solidFill>
                <a:srgbClr val="4F4917">
                  <a:lumMod val="75000"/>
                </a:srgbClr>
              </a:solidFill>
              <a:ea typeface="Open Sans"/>
              <a:sym typeface="Open Sans"/>
            </a:endParaRPr>
          </a:p>
          <a:p>
            <a:pPr marL="196850" lvl="1" indent="0" eaLnBrk="1" fontAlgn="auto" hangingPunct="1">
              <a:lnSpc>
                <a:spcPct val="110000"/>
              </a:lnSpc>
              <a:spcBef>
                <a:spcPts val="0"/>
              </a:spcBef>
              <a:spcAft>
                <a:spcPts val="0"/>
              </a:spcAft>
              <a:buClrTx/>
              <a:buSzPts val="1700"/>
              <a:buFont typeface="Wingdings 2" panose="05020102010507070707" pitchFamily="18" charset="2"/>
              <a:buNone/>
              <a:defRPr/>
            </a:pPr>
            <a:r>
              <a:rPr lang="el-GR" sz="1800" b="1" dirty="0">
                <a:solidFill>
                  <a:srgbClr val="4F4917">
                    <a:lumMod val="75000"/>
                  </a:srgbClr>
                </a:solidFill>
                <a:ea typeface="Open Sans"/>
                <a:sym typeface="Open Sans"/>
              </a:rPr>
              <a:t>Καθοριστικοί παράγοντες μακροοικονομικών μεταβλητών το 2020</a:t>
            </a:r>
            <a:r>
              <a:rPr lang="en-US" sz="1800" b="1" dirty="0">
                <a:solidFill>
                  <a:srgbClr val="4F4917">
                    <a:lumMod val="75000"/>
                  </a:srgbClr>
                </a:solidFill>
                <a:ea typeface="Open Sans"/>
                <a:sym typeface="Open Sans"/>
              </a:rPr>
              <a:t>:</a:t>
            </a:r>
            <a:r>
              <a:rPr lang="el-GR" sz="1800" b="1" dirty="0">
                <a:solidFill>
                  <a:srgbClr val="4F4917">
                    <a:lumMod val="75000"/>
                  </a:srgbClr>
                </a:solidFill>
                <a:ea typeface="Open Sans"/>
                <a:sym typeface="Open Sans"/>
              </a:rPr>
              <a:t> </a:t>
            </a:r>
          </a:p>
          <a:p>
            <a:pPr marL="482600" lvl="1" indent="-285750" eaLnBrk="1" fontAlgn="auto" hangingPunct="1">
              <a:lnSpc>
                <a:spcPct val="110000"/>
              </a:lnSpc>
              <a:spcBef>
                <a:spcPts val="0"/>
              </a:spcBef>
              <a:spcAft>
                <a:spcPts val="0"/>
              </a:spcAft>
              <a:buClrTx/>
              <a:buSzPts val="1700"/>
              <a:buFont typeface="Wingdings" panose="05000000000000000000" pitchFamily="2" charset="2"/>
              <a:buChar char="§"/>
              <a:tabLst>
                <a:tab pos="365125" algn="l"/>
              </a:tabLst>
              <a:defRPr/>
            </a:pPr>
            <a:r>
              <a:rPr lang="el-GR" sz="1600" dirty="0">
                <a:solidFill>
                  <a:srgbClr val="4F4917"/>
                </a:solidFill>
                <a:ea typeface="Open Sans"/>
                <a:sym typeface="Open Sans"/>
              </a:rPr>
              <a:t>Διάρκεια πανδημίας </a:t>
            </a:r>
            <a:r>
              <a:rPr lang="el-GR" sz="1600" dirty="0" err="1">
                <a:solidFill>
                  <a:srgbClr val="4F4917"/>
                </a:solidFill>
                <a:ea typeface="Open Sans"/>
                <a:sym typeface="Open Sans"/>
              </a:rPr>
              <a:t>κορωνοϊού</a:t>
            </a:r>
            <a:r>
              <a:rPr lang="el-GR" sz="1600" dirty="0">
                <a:solidFill>
                  <a:srgbClr val="4F4917"/>
                </a:solidFill>
                <a:ea typeface="Open Sans"/>
                <a:sym typeface="Open Sans"/>
              </a:rPr>
              <a:t>, </a:t>
            </a:r>
            <a:r>
              <a:rPr lang="el-GR" sz="1600" dirty="0" err="1">
                <a:solidFill>
                  <a:srgbClr val="4F4917"/>
                </a:solidFill>
                <a:ea typeface="Open Sans"/>
                <a:sym typeface="Open Sans"/>
              </a:rPr>
              <a:t>εγχωρίως</a:t>
            </a:r>
            <a:r>
              <a:rPr lang="el-GR" sz="1600" dirty="0">
                <a:solidFill>
                  <a:srgbClr val="4F4917"/>
                </a:solidFill>
                <a:ea typeface="Open Sans"/>
                <a:sym typeface="Open Sans"/>
              </a:rPr>
              <a:t> και διεθνώς, και ενδεχόμενο νέας έξαρσης του ιού εντός του έτους</a:t>
            </a:r>
          </a:p>
          <a:p>
            <a:pPr marL="482600" lvl="1" indent="-285750" eaLnBrk="1" fontAlgn="auto" hangingPunct="1">
              <a:lnSpc>
                <a:spcPct val="110000"/>
              </a:lnSpc>
              <a:spcBef>
                <a:spcPts val="0"/>
              </a:spcBef>
              <a:spcAft>
                <a:spcPts val="0"/>
              </a:spcAft>
              <a:buClrTx/>
              <a:buSzPts val="1700"/>
              <a:buFont typeface="Wingdings" panose="05000000000000000000" pitchFamily="2" charset="2"/>
              <a:buChar char="§"/>
              <a:tabLst>
                <a:tab pos="365125" algn="l"/>
              </a:tabLst>
              <a:defRPr/>
            </a:pPr>
            <a:r>
              <a:rPr lang="el-GR" sz="1600" dirty="0">
                <a:solidFill>
                  <a:srgbClr val="4F4917"/>
                </a:solidFill>
                <a:ea typeface="Open Sans"/>
                <a:sym typeface="Open Sans"/>
              </a:rPr>
              <a:t>Ένταση και εξέλιξη στο χρόνο ύφεσης στην Ευρωζώνη (κύριος εμπορικός εταίρος)</a:t>
            </a:r>
          </a:p>
          <a:p>
            <a:pPr marL="482600" lvl="1" indent="-285750" eaLnBrk="1" fontAlgn="auto" hangingPunct="1">
              <a:lnSpc>
                <a:spcPct val="110000"/>
              </a:lnSpc>
              <a:spcBef>
                <a:spcPts val="0"/>
              </a:spcBef>
              <a:spcAft>
                <a:spcPts val="0"/>
              </a:spcAft>
              <a:buClrTx/>
              <a:buSzPts val="1700"/>
              <a:buFont typeface="Wingdings" panose="05000000000000000000" pitchFamily="2" charset="2"/>
              <a:buChar char="§"/>
              <a:tabLst>
                <a:tab pos="365125" algn="l"/>
              </a:tabLst>
              <a:defRPr/>
            </a:pPr>
            <a:r>
              <a:rPr lang="el-GR" sz="1600" dirty="0">
                <a:solidFill>
                  <a:srgbClr val="4F4917"/>
                </a:solidFill>
                <a:ea typeface="Open Sans"/>
                <a:sym typeface="Open Sans"/>
              </a:rPr>
              <a:t>Μέγεθος και διάρκεια παρεμβάσεων πολιτικής </a:t>
            </a:r>
            <a:r>
              <a:rPr lang="el-GR" sz="1600" dirty="0" err="1">
                <a:solidFill>
                  <a:srgbClr val="4F4917"/>
                </a:solidFill>
                <a:ea typeface="Open Sans"/>
                <a:sym typeface="Open Sans"/>
              </a:rPr>
              <a:t>εγχωρίως</a:t>
            </a:r>
            <a:r>
              <a:rPr lang="el-GR" sz="1600" dirty="0">
                <a:solidFill>
                  <a:srgbClr val="4F4917"/>
                </a:solidFill>
                <a:ea typeface="Open Sans"/>
                <a:sym typeface="Open Sans"/>
              </a:rPr>
              <a:t> για την αντιμετώπιση της κρίσης</a:t>
            </a:r>
          </a:p>
          <a:p>
            <a:pPr marL="482600" lvl="1" indent="-285750" eaLnBrk="1" fontAlgn="auto" hangingPunct="1">
              <a:lnSpc>
                <a:spcPct val="110000"/>
              </a:lnSpc>
              <a:spcBef>
                <a:spcPts val="0"/>
              </a:spcBef>
              <a:spcAft>
                <a:spcPts val="0"/>
              </a:spcAft>
              <a:buClrTx/>
              <a:buSzPts val="1700"/>
              <a:buFont typeface="Wingdings" panose="05000000000000000000" pitchFamily="2" charset="2"/>
              <a:buChar char="§"/>
              <a:tabLst>
                <a:tab pos="365125" algn="l"/>
              </a:tabLst>
              <a:defRPr/>
            </a:pPr>
            <a:r>
              <a:rPr lang="el-GR" sz="1600" dirty="0">
                <a:solidFill>
                  <a:srgbClr val="4F4917"/>
                </a:solidFill>
                <a:ea typeface="Open Sans"/>
                <a:sym typeface="Open Sans"/>
              </a:rPr>
              <a:t>Μέγεθος και διάρκεια παρεμβάσεων πολιτικής σε επίπεδο ΕΕ για την αντιμετώπιση της κρίσης</a:t>
            </a:r>
          </a:p>
          <a:p>
            <a:pPr marL="482600" lvl="1" indent="-285750" eaLnBrk="1" fontAlgn="auto" hangingPunct="1">
              <a:lnSpc>
                <a:spcPct val="110000"/>
              </a:lnSpc>
              <a:spcBef>
                <a:spcPts val="0"/>
              </a:spcBef>
              <a:spcAft>
                <a:spcPts val="0"/>
              </a:spcAft>
              <a:buClrTx/>
              <a:buSzPts val="1700"/>
              <a:buFont typeface="Wingdings" panose="05000000000000000000" pitchFamily="2" charset="2"/>
              <a:buChar char="§"/>
              <a:tabLst>
                <a:tab pos="365125" algn="l"/>
              </a:tabLst>
              <a:defRPr/>
            </a:pPr>
            <a:r>
              <a:rPr lang="el-GR" sz="1600" dirty="0">
                <a:solidFill>
                  <a:srgbClr val="4F4917"/>
                </a:solidFill>
                <a:ea typeface="Open Sans"/>
                <a:sym typeface="Open Sans"/>
              </a:rPr>
              <a:t>Μεταβολή τιμής πετρελαίου</a:t>
            </a:r>
          </a:p>
          <a:p>
            <a:pPr marL="196850" lvl="1" indent="0" eaLnBrk="1" fontAlgn="auto" hangingPunct="1">
              <a:lnSpc>
                <a:spcPct val="110000"/>
              </a:lnSpc>
              <a:spcBef>
                <a:spcPts val="0"/>
              </a:spcBef>
              <a:spcAft>
                <a:spcPts val="0"/>
              </a:spcAft>
              <a:buClrTx/>
              <a:buSzPts val="1700"/>
              <a:buFont typeface="Wingdings 2" panose="05020102010507070707" pitchFamily="18" charset="2"/>
              <a:buNone/>
              <a:tabLst>
                <a:tab pos="365125" algn="l"/>
              </a:tabLst>
              <a:defRPr/>
            </a:pPr>
            <a:endParaRPr lang="el-GR" sz="800" dirty="0">
              <a:solidFill>
                <a:srgbClr val="4F4917"/>
              </a:solidFill>
              <a:latin typeface="+mn-lt"/>
              <a:ea typeface="Open Sans"/>
              <a:cs typeface="Open Sans"/>
              <a:sym typeface="Open Sans"/>
            </a:endParaRPr>
          </a:p>
          <a:p>
            <a:pPr marL="196850" lvl="1" indent="0" eaLnBrk="1" fontAlgn="auto" hangingPunct="1">
              <a:lnSpc>
                <a:spcPct val="110000"/>
              </a:lnSpc>
              <a:spcBef>
                <a:spcPts val="0"/>
              </a:spcBef>
              <a:spcAft>
                <a:spcPts val="0"/>
              </a:spcAft>
              <a:buClrTx/>
              <a:buSzPts val="1700"/>
              <a:buFont typeface="Wingdings 2" panose="05020102010507070707" pitchFamily="18" charset="2"/>
              <a:buNone/>
              <a:defRPr/>
            </a:pPr>
            <a:r>
              <a:rPr lang="el-GR" sz="1800" b="1" dirty="0">
                <a:solidFill>
                  <a:srgbClr val="4F4917">
                    <a:lumMod val="75000"/>
                  </a:srgbClr>
                </a:solidFill>
                <a:ea typeface="Open Sans"/>
                <a:sym typeface="Open Sans"/>
              </a:rPr>
              <a:t>Εναλλακτικές υποθέσεις εξέλιξης των παραγόντων διαμορφώνουν διαφορετικά μακροοικονομικά σενάρια</a:t>
            </a:r>
            <a:endParaRPr lang="el-GR" dirty="0">
              <a:solidFill>
                <a:schemeClr val="tx1">
                  <a:lumMod val="75000"/>
                  <a:lumOff val="25000"/>
                </a:schemeClr>
              </a:solidFill>
            </a:endParaRPr>
          </a:p>
          <a:p>
            <a:pPr marL="0" indent="0" eaLnBrk="1" fontAlgn="auto" hangingPunct="1">
              <a:buFont typeface="Wingdings 2" panose="05020102010507070707" pitchFamily="18" charset="2"/>
              <a:buNone/>
              <a:defRPr/>
            </a:pPr>
            <a:endParaRPr lang="el-GR" dirty="0">
              <a:solidFill>
                <a:schemeClr val="tx1">
                  <a:lumMod val="75000"/>
                  <a:lumOff val="25000"/>
                </a:schemeClr>
              </a:solidFill>
            </a:endParaRPr>
          </a:p>
        </p:txBody>
      </p:sp>
      <p:sp>
        <p:nvSpPr>
          <p:cNvPr id="20484" name="Slide Number Placeholder 3">
            <a:extLst>
              <a:ext uri="{FF2B5EF4-FFF2-40B4-BE49-F238E27FC236}">
                <a16:creationId xmlns:a16="http://schemas.microsoft.com/office/drawing/2014/main" xmlns="" id="{7BB2BB77-51C5-4AD1-92AD-0EF847723C9E}"/>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BF052516-8210-4549-8CB2-1E14E8D43A69}" type="slidenum">
              <a:rPr lang="en-US" altLang="en-US">
                <a:latin typeface="Calibri" panose="020F0502020204030204" pitchFamily="34" charset="0"/>
                <a:cs typeface="Calibri" panose="020F0502020204030204" pitchFamily="34" charset="0"/>
              </a:rPr>
              <a:pPr/>
              <a:t>11</a:t>
            </a:fld>
            <a:endParaRPr lang="en-US" altLang="en-US">
              <a:latin typeface="Calibri" panose="020F0502020204030204" pitchFamily="34" charset="0"/>
              <a:cs typeface="Calibri" panose="020F0502020204030204" pitchFamily="34" charset="0"/>
            </a:endParaRPr>
          </a:p>
        </p:txBody>
      </p:sp>
      <p:sp>
        <p:nvSpPr>
          <p:cNvPr id="5" name="Google Shape;305;p33">
            <a:extLst>
              <a:ext uri="{FF2B5EF4-FFF2-40B4-BE49-F238E27FC236}">
                <a16:creationId xmlns:a16="http://schemas.microsoft.com/office/drawing/2014/main" xmlns="" id="{A226CB5A-B7CE-494E-8E5A-1B52F903B2BC}"/>
              </a:ext>
            </a:extLst>
          </p:cNvPr>
          <p:cNvSpPr txBox="1">
            <a:spLocks/>
          </p:cNvSpPr>
          <p:nvPr/>
        </p:nvSpPr>
        <p:spPr>
          <a:xfrm>
            <a:off x="723900" y="3787775"/>
            <a:ext cx="5089525" cy="2644775"/>
          </a:xfrm>
          <a:prstGeom prst="rect">
            <a:avLst/>
          </a:prstGeom>
          <a:ln/>
        </p:spPr>
        <p:style>
          <a:lnRef idx="2">
            <a:schemeClr val="accent6"/>
          </a:lnRef>
          <a:fillRef idx="1">
            <a:schemeClr val="lt1"/>
          </a:fillRef>
          <a:effectRef idx="0">
            <a:schemeClr val="accent6"/>
          </a:effectRef>
          <a:fontRef idx="minor">
            <a:schemeClr val="dk1"/>
          </a:fontRef>
        </p:style>
        <p:txBody>
          <a:bodyPr spcFirstLastPara="1" lIns="91425" tIns="45700" rIns="91425" bIns="45700"/>
          <a:lstStyle>
            <a:lvl1pPr marL="457200" lvl="0" indent="-406400" algn="l" defTabSz="914400" rtl="0" eaLnBrk="1" latinLnBrk="0" hangingPunct="1">
              <a:lnSpc>
                <a:spcPct val="90000"/>
              </a:lnSpc>
              <a:spcBef>
                <a:spcPts val="1000"/>
              </a:spcBef>
              <a:spcAft>
                <a:spcPts val="0"/>
              </a:spcAft>
              <a:buClr>
                <a:srgbClr val="898566"/>
              </a:buClr>
              <a:buSzPts val="2800"/>
              <a:buFont typeface="Arial" panose="020B0604020202020204" pitchFamily="34" charset="0"/>
              <a:buChar char="•"/>
              <a:defRPr sz="2800" kern="1200">
                <a:solidFill>
                  <a:srgbClr val="898566"/>
                </a:solidFill>
                <a:latin typeface="Arial"/>
                <a:ea typeface="Arial"/>
                <a:cs typeface="Arial"/>
                <a:sym typeface="Arial"/>
              </a:defRPr>
            </a:lvl1pPr>
            <a:lvl2pPr marL="914400" lvl="1" indent="-381000" algn="l" defTabSz="914400" rtl="0" eaLnBrk="1" latinLnBrk="0" hangingPunct="1">
              <a:lnSpc>
                <a:spcPct val="90000"/>
              </a:lnSpc>
              <a:spcBef>
                <a:spcPts val="500"/>
              </a:spcBef>
              <a:spcAft>
                <a:spcPts val="0"/>
              </a:spcAft>
              <a:buClr>
                <a:schemeClr val="dk1"/>
              </a:buClr>
              <a:buSzPts val="2400"/>
              <a:buFont typeface="Arial" panose="020B0604020202020204" pitchFamily="34" charset="0"/>
              <a:buChar char="•"/>
              <a:defRPr sz="2400" kern="1200">
                <a:solidFill>
                  <a:schemeClr val="tx1"/>
                </a:solidFill>
                <a:latin typeface="Arial"/>
                <a:ea typeface="Arial"/>
                <a:cs typeface="Arial"/>
                <a:sym typeface="Arial"/>
              </a:defRPr>
            </a:lvl2pPr>
            <a:lvl3pPr marL="1371600" lvl="2" indent="-355600" algn="l" defTabSz="914400" rtl="0" eaLnBrk="1" latinLnBrk="0" hangingPunct="1">
              <a:lnSpc>
                <a:spcPct val="90000"/>
              </a:lnSpc>
              <a:spcBef>
                <a:spcPts val="500"/>
              </a:spcBef>
              <a:spcAft>
                <a:spcPts val="0"/>
              </a:spcAft>
              <a:buClr>
                <a:schemeClr val="dk1"/>
              </a:buClr>
              <a:buSzPts val="2000"/>
              <a:buFont typeface="Arial" panose="020B0604020202020204" pitchFamily="34" charset="0"/>
              <a:buChar char="•"/>
              <a:defRPr sz="2000" kern="1200">
                <a:solidFill>
                  <a:schemeClr val="tx1"/>
                </a:solidFill>
                <a:latin typeface="Arial"/>
                <a:ea typeface="Arial"/>
                <a:cs typeface="Arial"/>
                <a:sym typeface="Arial"/>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Arial"/>
                <a:ea typeface="Arial"/>
                <a:cs typeface="Arial"/>
                <a:sym typeface="Arial"/>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Arial"/>
                <a:ea typeface="Arial"/>
                <a:cs typeface="Arial"/>
                <a:sym typeface="Arial"/>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lvl="1" indent="0" fontAlgn="auto">
              <a:lnSpc>
                <a:spcPct val="110000"/>
              </a:lnSpc>
              <a:spcBef>
                <a:spcPts val="0"/>
              </a:spcBef>
              <a:buClr>
                <a:srgbClr val="9E9330"/>
              </a:buClr>
              <a:buSzPts val="2220"/>
              <a:buFont typeface="Arial" panose="020B0604020202020204" pitchFamily="34" charset="0"/>
              <a:buNone/>
              <a:defRPr/>
            </a:pPr>
            <a:r>
              <a:rPr lang="el-GR" sz="1800" b="1" dirty="0">
                <a:solidFill>
                  <a:srgbClr val="4F4917">
                    <a:lumMod val="75000"/>
                  </a:srgbClr>
                </a:solidFill>
                <a:latin typeface="Calibri" panose="020F0502020204030204" pitchFamily="34" charset="0"/>
                <a:cs typeface="Calibri" panose="020F0502020204030204" pitchFamily="34" charset="0"/>
              </a:rPr>
              <a:t>Προβλέψεις (βασικό/θετικό σενάριο)</a:t>
            </a:r>
          </a:p>
          <a:p>
            <a:pPr marL="0" lvl="1" indent="0" fontAlgn="auto">
              <a:lnSpc>
                <a:spcPct val="110000"/>
              </a:lnSpc>
              <a:spcBef>
                <a:spcPts val="0"/>
              </a:spcBef>
              <a:buClr>
                <a:srgbClr val="9E9330"/>
              </a:buClr>
              <a:buSzPts val="2220"/>
              <a:buFont typeface="Arial" panose="020B0604020202020204" pitchFamily="34" charset="0"/>
              <a:buNone/>
              <a:defRPr/>
            </a:pPr>
            <a:r>
              <a:rPr lang="el-GR" sz="1800" b="1" dirty="0">
                <a:solidFill>
                  <a:srgbClr val="4F4917">
                    <a:lumMod val="75000"/>
                  </a:srgbClr>
                </a:solidFill>
                <a:latin typeface="Calibri" panose="020F0502020204030204" pitchFamily="34" charset="0"/>
                <a:cs typeface="Calibri" panose="020F0502020204030204" pitchFamily="34" charset="0"/>
              </a:rPr>
              <a:t> </a:t>
            </a:r>
          </a:p>
          <a:p>
            <a:pPr marL="0" lvl="1" indent="0" fontAlgn="auto">
              <a:lnSpc>
                <a:spcPct val="110000"/>
              </a:lnSpc>
              <a:spcBef>
                <a:spcPts val="0"/>
              </a:spcBef>
              <a:buClr>
                <a:srgbClr val="9E9330"/>
              </a:buClr>
              <a:buSzPts val="2220"/>
              <a:buFont typeface="Arial" panose="020B0604020202020204" pitchFamily="34" charset="0"/>
              <a:buNone/>
              <a:defRPr/>
            </a:pPr>
            <a:r>
              <a:rPr lang="el-GR" sz="1800" dirty="0">
                <a:solidFill>
                  <a:srgbClr val="4F4917"/>
                </a:solidFill>
                <a:latin typeface="Calibri" panose="020F0502020204030204" pitchFamily="34" charset="0"/>
                <a:cs typeface="Calibri" panose="020F0502020204030204" pitchFamily="34" charset="0"/>
              </a:rPr>
              <a:t>- Δημόσια κατανάλωση: ≈ +4,5%</a:t>
            </a:r>
          </a:p>
          <a:p>
            <a:pPr marL="0" lvl="1" indent="0" fontAlgn="auto">
              <a:lnSpc>
                <a:spcPct val="110000"/>
              </a:lnSpc>
              <a:spcBef>
                <a:spcPts val="0"/>
              </a:spcBef>
              <a:buClr>
                <a:srgbClr val="9E9330"/>
              </a:buClr>
              <a:buSzPts val="2220"/>
              <a:buFont typeface="Arial" panose="020B0604020202020204" pitchFamily="34" charset="0"/>
              <a:buNone/>
              <a:defRPr/>
            </a:pPr>
            <a:r>
              <a:rPr lang="el-GR" sz="1800" dirty="0">
                <a:solidFill>
                  <a:srgbClr val="4F4917"/>
                </a:solidFill>
                <a:latin typeface="Calibri" panose="020F0502020204030204" pitchFamily="34" charset="0"/>
                <a:cs typeface="Calibri" panose="020F0502020204030204" pitchFamily="34" charset="0"/>
              </a:rPr>
              <a:t>- Ιδιωτική κατανάλωση: ≈ -4,0%</a:t>
            </a:r>
          </a:p>
          <a:p>
            <a:pPr marL="0" lvl="1" indent="0" fontAlgn="auto">
              <a:lnSpc>
                <a:spcPct val="110000"/>
              </a:lnSpc>
              <a:spcBef>
                <a:spcPts val="0"/>
              </a:spcBef>
              <a:buClr>
                <a:srgbClr val="9E9330"/>
              </a:buClr>
              <a:buSzPts val="2220"/>
              <a:buFont typeface="Arial" panose="020B0604020202020204" pitchFamily="34" charset="0"/>
              <a:buNone/>
              <a:defRPr/>
            </a:pPr>
            <a:r>
              <a:rPr lang="el-GR" sz="1800" dirty="0">
                <a:solidFill>
                  <a:srgbClr val="4F4917"/>
                </a:solidFill>
                <a:latin typeface="Calibri" panose="020F0502020204030204" pitchFamily="34" charset="0"/>
                <a:cs typeface="Calibri" panose="020F0502020204030204" pitchFamily="34" charset="0"/>
              </a:rPr>
              <a:t>- Επενδύσεις: &gt; -17% </a:t>
            </a:r>
          </a:p>
          <a:p>
            <a:pPr marL="0" lvl="1" indent="0" fontAlgn="auto">
              <a:lnSpc>
                <a:spcPct val="110000"/>
              </a:lnSpc>
              <a:spcBef>
                <a:spcPts val="0"/>
              </a:spcBef>
              <a:buClr>
                <a:srgbClr val="9E9330"/>
              </a:buClr>
              <a:buSzPts val="2220"/>
              <a:buFont typeface="Arial" panose="020B0604020202020204" pitchFamily="34" charset="0"/>
              <a:buNone/>
              <a:defRPr/>
            </a:pPr>
            <a:r>
              <a:rPr lang="el-GR" sz="1800" dirty="0">
                <a:solidFill>
                  <a:srgbClr val="4F4917"/>
                </a:solidFill>
                <a:latin typeface="Calibri" panose="020F0502020204030204" pitchFamily="34" charset="0"/>
                <a:cs typeface="Calibri" panose="020F0502020204030204" pitchFamily="34" charset="0"/>
              </a:rPr>
              <a:t>-  Ανεργία: 19,3%</a:t>
            </a:r>
          </a:p>
          <a:p>
            <a:pPr marL="285750" lvl="1" indent="-285750" fontAlgn="auto">
              <a:lnSpc>
                <a:spcPct val="110000"/>
              </a:lnSpc>
              <a:spcBef>
                <a:spcPts val="0"/>
              </a:spcBef>
              <a:buClr>
                <a:srgbClr val="9E9330"/>
              </a:buClr>
              <a:buSzPts val="2220"/>
              <a:buFontTx/>
              <a:buChar char="-"/>
              <a:defRPr/>
            </a:pPr>
            <a:r>
              <a:rPr lang="el-GR" sz="1800" dirty="0">
                <a:solidFill>
                  <a:srgbClr val="4F4917"/>
                </a:solidFill>
                <a:latin typeface="Calibri" panose="020F0502020204030204" pitchFamily="34" charset="0"/>
                <a:cs typeface="Calibri" panose="020F0502020204030204" pitchFamily="34" charset="0"/>
              </a:rPr>
              <a:t>Αντιπληθωρισμός: 2,0%</a:t>
            </a:r>
          </a:p>
          <a:p>
            <a:pPr marL="285750" lvl="1" indent="-285750" fontAlgn="auto">
              <a:lnSpc>
                <a:spcPct val="110000"/>
              </a:lnSpc>
              <a:spcBef>
                <a:spcPts val="0"/>
              </a:spcBef>
              <a:buClr>
                <a:srgbClr val="9E9330"/>
              </a:buClr>
              <a:buSzPts val="2220"/>
              <a:buFontTx/>
              <a:buChar char="-"/>
              <a:defRPr/>
            </a:pPr>
            <a:r>
              <a:rPr lang="el-GR" sz="1800" b="1" dirty="0">
                <a:solidFill>
                  <a:srgbClr val="4F4917"/>
                </a:solidFill>
                <a:latin typeface="Calibri" panose="020F0502020204030204" pitchFamily="34" charset="0"/>
                <a:cs typeface="Calibri" panose="020F0502020204030204" pitchFamily="34" charset="0"/>
              </a:rPr>
              <a:t>Ύφεση: ≈ 5,0%</a:t>
            </a:r>
          </a:p>
          <a:p>
            <a:pPr marL="285750" lvl="1" indent="-285750" fontAlgn="auto">
              <a:lnSpc>
                <a:spcPct val="110000"/>
              </a:lnSpc>
              <a:spcBef>
                <a:spcPts val="0"/>
              </a:spcBef>
              <a:buClr>
                <a:srgbClr val="9E9330"/>
              </a:buClr>
              <a:buSzPts val="2220"/>
              <a:buFontTx/>
              <a:buChar char="-"/>
              <a:defRPr/>
            </a:pPr>
            <a:endParaRPr lang="el-GR" sz="1800" dirty="0">
              <a:solidFill>
                <a:srgbClr val="4F4917"/>
              </a:solidFill>
              <a:latin typeface="Calibri" panose="020F0502020204030204" pitchFamily="34" charset="0"/>
              <a:cs typeface="Calibri" panose="020F0502020204030204" pitchFamily="34" charset="0"/>
            </a:endParaRPr>
          </a:p>
        </p:txBody>
      </p:sp>
      <p:sp>
        <p:nvSpPr>
          <p:cNvPr id="6" name="Google Shape;305;p33">
            <a:extLst>
              <a:ext uri="{FF2B5EF4-FFF2-40B4-BE49-F238E27FC236}">
                <a16:creationId xmlns:a16="http://schemas.microsoft.com/office/drawing/2014/main" xmlns="" id="{274A9020-3420-4D0C-8E54-CBDE6A556B9E}"/>
              </a:ext>
            </a:extLst>
          </p:cNvPr>
          <p:cNvSpPr txBox="1">
            <a:spLocks/>
          </p:cNvSpPr>
          <p:nvPr/>
        </p:nvSpPr>
        <p:spPr>
          <a:xfrm>
            <a:off x="6045200" y="3778250"/>
            <a:ext cx="5378450" cy="2644775"/>
          </a:xfrm>
          <a:prstGeom prst="rect">
            <a:avLst/>
          </a:prstGeom>
          <a:ln/>
        </p:spPr>
        <p:style>
          <a:lnRef idx="2">
            <a:schemeClr val="accent5"/>
          </a:lnRef>
          <a:fillRef idx="1">
            <a:schemeClr val="lt1"/>
          </a:fillRef>
          <a:effectRef idx="0">
            <a:schemeClr val="accent5"/>
          </a:effectRef>
          <a:fontRef idx="minor">
            <a:schemeClr val="dk1"/>
          </a:fontRef>
        </p:style>
        <p:txBody>
          <a:bodyPr spcFirstLastPara="1" lIns="91425" tIns="45700" rIns="91425" bIns="45700"/>
          <a:lstStyle>
            <a:lvl1pPr marL="457200" lvl="0" indent="-406400" algn="l" defTabSz="914400" rtl="0" eaLnBrk="1" latinLnBrk="0" hangingPunct="1">
              <a:lnSpc>
                <a:spcPct val="90000"/>
              </a:lnSpc>
              <a:spcBef>
                <a:spcPts val="1000"/>
              </a:spcBef>
              <a:spcAft>
                <a:spcPts val="0"/>
              </a:spcAft>
              <a:buClr>
                <a:srgbClr val="898566"/>
              </a:buClr>
              <a:buSzPts val="2800"/>
              <a:buFont typeface="Arial" panose="020B0604020202020204" pitchFamily="34" charset="0"/>
              <a:buChar char="•"/>
              <a:defRPr sz="2800" kern="1200">
                <a:solidFill>
                  <a:srgbClr val="898566"/>
                </a:solidFill>
                <a:latin typeface="Arial"/>
                <a:ea typeface="Arial"/>
                <a:cs typeface="Arial"/>
                <a:sym typeface="Arial"/>
              </a:defRPr>
            </a:lvl1pPr>
            <a:lvl2pPr marL="914400" lvl="1" indent="-381000" algn="l" defTabSz="914400" rtl="0" eaLnBrk="1" latinLnBrk="0" hangingPunct="1">
              <a:lnSpc>
                <a:spcPct val="90000"/>
              </a:lnSpc>
              <a:spcBef>
                <a:spcPts val="500"/>
              </a:spcBef>
              <a:spcAft>
                <a:spcPts val="0"/>
              </a:spcAft>
              <a:buClr>
                <a:schemeClr val="dk1"/>
              </a:buClr>
              <a:buSzPts val="2400"/>
              <a:buFont typeface="Arial" panose="020B0604020202020204" pitchFamily="34" charset="0"/>
              <a:buChar char="•"/>
              <a:defRPr sz="2400" kern="1200">
                <a:solidFill>
                  <a:schemeClr val="tx1"/>
                </a:solidFill>
                <a:latin typeface="Arial"/>
                <a:ea typeface="Arial"/>
                <a:cs typeface="Arial"/>
                <a:sym typeface="Arial"/>
              </a:defRPr>
            </a:lvl2pPr>
            <a:lvl3pPr marL="1371600" lvl="2" indent="-355600" algn="l" defTabSz="914400" rtl="0" eaLnBrk="1" latinLnBrk="0" hangingPunct="1">
              <a:lnSpc>
                <a:spcPct val="90000"/>
              </a:lnSpc>
              <a:spcBef>
                <a:spcPts val="500"/>
              </a:spcBef>
              <a:spcAft>
                <a:spcPts val="0"/>
              </a:spcAft>
              <a:buClr>
                <a:schemeClr val="dk1"/>
              </a:buClr>
              <a:buSzPts val="2000"/>
              <a:buFont typeface="Arial" panose="020B0604020202020204" pitchFamily="34" charset="0"/>
              <a:buChar char="•"/>
              <a:defRPr sz="2000" kern="1200">
                <a:solidFill>
                  <a:schemeClr val="tx1"/>
                </a:solidFill>
                <a:latin typeface="Arial"/>
                <a:ea typeface="Arial"/>
                <a:cs typeface="Arial"/>
                <a:sym typeface="Arial"/>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Arial"/>
                <a:ea typeface="Arial"/>
                <a:cs typeface="Arial"/>
                <a:sym typeface="Arial"/>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Arial"/>
                <a:ea typeface="Arial"/>
                <a:cs typeface="Arial"/>
                <a:sym typeface="Arial"/>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lvl="1" indent="0" fontAlgn="auto">
              <a:lnSpc>
                <a:spcPct val="110000"/>
              </a:lnSpc>
              <a:spcBef>
                <a:spcPts val="0"/>
              </a:spcBef>
              <a:buClr>
                <a:srgbClr val="9E9330"/>
              </a:buClr>
              <a:buSzPts val="2220"/>
              <a:buFont typeface="Arial" panose="020B0604020202020204" pitchFamily="34" charset="0"/>
              <a:buNone/>
              <a:defRPr/>
            </a:pPr>
            <a:r>
              <a:rPr lang="el-GR" sz="1800" b="1" dirty="0">
                <a:solidFill>
                  <a:srgbClr val="4F4917">
                    <a:lumMod val="75000"/>
                  </a:srgbClr>
                </a:solidFill>
                <a:latin typeface="Calibri" panose="020F0502020204030204" pitchFamily="34" charset="0"/>
                <a:cs typeface="Calibri" panose="020F0502020204030204" pitchFamily="34" charset="0"/>
              </a:rPr>
              <a:t>Προβλέψεις (δυσμενές σενάριο)</a:t>
            </a:r>
          </a:p>
          <a:p>
            <a:pPr marL="0" lvl="1" indent="0" fontAlgn="auto">
              <a:lnSpc>
                <a:spcPct val="110000"/>
              </a:lnSpc>
              <a:spcBef>
                <a:spcPts val="0"/>
              </a:spcBef>
              <a:buClr>
                <a:srgbClr val="9E9330"/>
              </a:buClr>
              <a:buSzPts val="2220"/>
              <a:buFont typeface="Arial" panose="020B0604020202020204" pitchFamily="34" charset="0"/>
              <a:buNone/>
              <a:defRPr/>
            </a:pPr>
            <a:r>
              <a:rPr lang="el-GR" sz="1800" b="1" dirty="0">
                <a:solidFill>
                  <a:srgbClr val="4F4917">
                    <a:lumMod val="75000"/>
                  </a:srgbClr>
                </a:solidFill>
                <a:latin typeface="Calibri" panose="020F0502020204030204" pitchFamily="34" charset="0"/>
                <a:cs typeface="Calibri" panose="020F0502020204030204" pitchFamily="34" charset="0"/>
              </a:rPr>
              <a:t> </a:t>
            </a:r>
          </a:p>
          <a:p>
            <a:pPr marL="0" lvl="1" indent="0" fontAlgn="auto">
              <a:lnSpc>
                <a:spcPct val="110000"/>
              </a:lnSpc>
              <a:spcBef>
                <a:spcPts val="0"/>
              </a:spcBef>
              <a:buClr>
                <a:srgbClr val="9E9330"/>
              </a:buClr>
              <a:buSzPts val="2220"/>
              <a:buFont typeface="Arial" panose="020B0604020202020204" pitchFamily="34" charset="0"/>
              <a:buNone/>
              <a:defRPr/>
            </a:pPr>
            <a:r>
              <a:rPr lang="el-GR" sz="1800" dirty="0">
                <a:solidFill>
                  <a:srgbClr val="4F4917"/>
                </a:solidFill>
                <a:latin typeface="Calibri" panose="020F0502020204030204" pitchFamily="34" charset="0"/>
                <a:cs typeface="Calibri" panose="020F0502020204030204" pitchFamily="34" charset="0"/>
              </a:rPr>
              <a:t>- Δημόσια κατανάλωση: ≈ +7,5%</a:t>
            </a:r>
          </a:p>
          <a:p>
            <a:pPr marL="0" lvl="1" indent="0" fontAlgn="auto">
              <a:lnSpc>
                <a:spcPct val="110000"/>
              </a:lnSpc>
              <a:spcBef>
                <a:spcPts val="0"/>
              </a:spcBef>
              <a:buClr>
                <a:srgbClr val="9E9330"/>
              </a:buClr>
              <a:buSzPts val="2220"/>
              <a:buFont typeface="Arial" panose="020B0604020202020204" pitchFamily="34" charset="0"/>
              <a:buNone/>
              <a:defRPr/>
            </a:pPr>
            <a:r>
              <a:rPr lang="el-GR" sz="1800" dirty="0">
                <a:solidFill>
                  <a:srgbClr val="4F4917"/>
                </a:solidFill>
                <a:latin typeface="Calibri" panose="020F0502020204030204" pitchFamily="34" charset="0"/>
                <a:cs typeface="Calibri" panose="020F0502020204030204" pitchFamily="34" charset="0"/>
              </a:rPr>
              <a:t>- Ιδιωτική κατανάλωση: ≈ -8,0%</a:t>
            </a:r>
          </a:p>
          <a:p>
            <a:pPr marL="0" lvl="1" indent="0" fontAlgn="auto">
              <a:lnSpc>
                <a:spcPct val="110000"/>
              </a:lnSpc>
              <a:spcBef>
                <a:spcPts val="0"/>
              </a:spcBef>
              <a:buClr>
                <a:srgbClr val="9E9330"/>
              </a:buClr>
              <a:buSzPts val="2220"/>
              <a:buFont typeface="Arial" panose="020B0604020202020204" pitchFamily="34" charset="0"/>
              <a:buNone/>
              <a:defRPr/>
            </a:pPr>
            <a:r>
              <a:rPr lang="el-GR" sz="1800" dirty="0">
                <a:solidFill>
                  <a:srgbClr val="4F4917"/>
                </a:solidFill>
                <a:latin typeface="Calibri" panose="020F0502020204030204" pitchFamily="34" charset="0"/>
                <a:cs typeface="Calibri" panose="020F0502020204030204" pitchFamily="34" charset="0"/>
              </a:rPr>
              <a:t>- Επενδύσεις: &gt; -30% </a:t>
            </a:r>
          </a:p>
          <a:p>
            <a:pPr marL="0" lvl="1" indent="0" fontAlgn="auto">
              <a:lnSpc>
                <a:spcPct val="110000"/>
              </a:lnSpc>
              <a:spcBef>
                <a:spcPts val="0"/>
              </a:spcBef>
              <a:buClr>
                <a:srgbClr val="9E9330"/>
              </a:buClr>
              <a:buSzPts val="2220"/>
              <a:buFont typeface="Arial" panose="020B0604020202020204" pitchFamily="34" charset="0"/>
              <a:buNone/>
              <a:defRPr/>
            </a:pPr>
            <a:r>
              <a:rPr lang="el-GR" sz="1800" dirty="0">
                <a:solidFill>
                  <a:srgbClr val="4F4917"/>
                </a:solidFill>
                <a:latin typeface="Calibri" panose="020F0502020204030204" pitchFamily="34" charset="0"/>
                <a:cs typeface="Calibri" panose="020F0502020204030204" pitchFamily="34" charset="0"/>
              </a:rPr>
              <a:t>- -  Ανεργία: 21,2%</a:t>
            </a:r>
          </a:p>
          <a:p>
            <a:pPr marL="285750" lvl="1" indent="-285750" fontAlgn="auto">
              <a:lnSpc>
                <a:spcPct val="110000"/>
              </a:lnSpc>
              <a:spcBef>
                <a:spcPts val="0"/>
              </a:spcBef>
              <a:buClr>
                <a:srgbClr val="9E9330"/>
              </a:buClr>
              <a:buSzPts val="2220"/>
              <a:buFontTx/>
              <a:buChar char="-"/>
              <a:defRPr/>
            </a:pPr>
            <a:r>
              <a:rPr lang="el-GR" sz="1800" dirty="0">
                <a:solidFill>
                  <a:srgbClr val="4F4917"/>
                </a:solidFill>
                <a:latin typeface="Calibri" panose="020F0502020204030204" pitchFamily="34" charset="0"/>
                <a:cs typeface="Calibri" panose="020F0502020204030204" pitchFamily="34" charset="0"/>
              </a:rPr>
              <a:t>Αντιπληθωρισμός: 3,0-3,5%</a:t>
            </a:r>
          </a:p>
          <a:p>
            <a:pPr marL="285750" lvl="1" indent="-285750" fontAlgn="auto">
              <a:lnSpc>
                <a:spcPct val="110000"/>
              </a:lnSpc>
              <a:spcBef>
                <a:spcPts val="0"/>
              </a:spcBef>
              <a:buClr>
                <a:srgbClr val="9E9330"/>
              </a:buClr>
              <a:buSzPts val="2220"/>
              <a:buFontTx/>
              <a:buChar char="-"/>
              <a:defRPr/>
            </a:pPr>
            <a:r>
              <a:rPr lang="el-GR" sz="1800" b="1" dirty="0">
                <a:solidFill>
                  <a:srgbClr val="4F4917"/>
                </a:solidFill>
                <a:latin typeface="Calibri" panose="020F0502020204030204" pitchFamily="34" charset="0"/>
                <a:cs typeface="Calibri" panose="020F0502020204030204" pitchFamily="34" charset="0"/>
              </a:rPr>
              <a:t>Ύφεση: ≈ 9,0%</a:t>
            </a:r>
          </a:p>
          <a:p>
            <a:pPr marL="285750" lvl="1" indent="-285750" fontAlgn="auto">
              <a:lnSpc>
                <a:spcPct val="110000"/>
              </a:lnSpc>
              <a:spcBef>
                <a:spcPts val="0"/>
              </a:spcBef>
              <a:buClr>
                <a:srgbClr val="9E9330"/>
              </a:buClr>
              <a:buSzPts val="2220"/>
              <a:buFontTx/>
              <a:buChar char="-"/>
              <a:defRPr/>
            </a:pPr>
            <a:endParaRPr lang="el-GR" sz="1800" dirty="0">
              <a:solidFill>
                <a:srgbClr val="4F4917"/>
              </a:solidFill>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9493A65E-1590-4F0E-AE1C-5447A9785E5E}"/>
              </a:ext>
            </a:extLst>
          </p:cNvPr>
          <p:cNvSpPr>
            <a:spLocks noGrp="1"/>
          </p:cNvSpPr>
          <p:nvPr>
            <p:ph type="title"/>
          </p:nvPr>
        </p:nvSpPr>
        <p:spPr>
          <a:xfrm>
            <a:off x="581025" y="490538"/>
            <a:ext cx="11029950" cy="642937"/>
          </a:xfrm>
        </p:spPr>
        <p:txBody>
          <a:bodyPr/>
          <a:lstStyle/>
          <a:p>
            <a:pPr eaLnBrk="1" hangingPunct="1"/>
            <a:r>
              <a:rPr lang="el-GR" altLang="en-US" sz="2300" b="1"/>
              <a:t>Μεταβαλόμενο περιβάλλον - Πανδημία 2020 </a:t>
            </a:r>
          </a:p>
        </p:txBody>
      </p:sp>
      <p:sp>
        <p:nvSpPr>
          <p:cNvPr id="3" name="Content Placeholder 2">
            <a:extLst>
              <a:ext uri="{FF2B5EF4-FFF2-40B4-BE49-F238E27FC236}">
                <a16:creationId xmlns:a16="http://schemas.microsoft.com/office/drawing/2014/main" xmlns="" id="{354C400D-FD4D-4542-B68C-AA4DEB74E0E7}"/>
              </a:ext>
            </a:extLst>
          </p:cNvPr>
          <p:cNvSpPr>
            <a:spLocks noGrp="1"/>
          </p:cNvSpPr>
          <p:nvPr>
            <p:ph idx="1"/>
          </p:nvPr>
        </p:nvSpPr>
        <p:spPr>
          <a:xfrm>
            <a:off x="581025" y="1535113"/>
            <a:ext cx="11029950" cy="4727575"/>
          </a:xfrm>
        </p:spPr>
        <p:txBody>
          <a:bodyPr rtlCol="0">
            <a:normAutofit fontScale="92500" lnSpcReduction="10000"/>
          </a:bodyPr>
          <a:lstStyle/>
          <a:p>
            <a:pPr marL="306000" indent="-306000" algn="just" eaLnBrk="1" fontAlgn="auto" hangingPunct="1">
              <a:defRPr/>
            </a:pPr>
            <a:r>
              <a:rPr lang="el-GR" sz="2500" dirty="0">
                <a:solidFill>
                  <a:schemeClr val="tx1">
                    <a:lumMod val="75000"/>
                    <a:lumOff val="25000"/>
                  </a:schemeClr>
                </a:solidFill>
              </a:rPr>
              <a:t>Η πανδημία της νόσου του </a:t>
            </a:r>
            <a:r>
              <a:rPr lang="el-GR" sz="2500" dirty="0" err="1">
                <a:solidFill>
                  <a:schemeClr val="tx1">
                    <a:lumMod val="75000"/>
                    <a:lumOff val="25000"/>
                  </a:schemeClr>
                </a:solidFill>
              </a:rPr>
              <a:t>κορωνοϊού</a:t>
            </a:r>
            <a:r>
              <a:rPr lang="el-GR" sz="2500" dirty="0">
                <a:solidFill>
                  <a:schemeClr val="tx1">
                    <a:lumMod val="75000"/>
                    <a:lumOff val="25000"/>
                  </a:schemeClr>
                </a:solidFill>
              </a:rPr>
              <a:t> (COVID-19) αποτελεί μία μεγάλη πρόκληση και ανέδειξε</a:t>
            </a:r>
            <a:r>
              <a:rPr lang="en-US" sz="2500" dirty="0">
                <a:solidFill>
                  <a:schemeClr val="tx1">
                    <a:lumMod val="75000"/>
                    <a:lumOff val="25000"/>
                  </a:schemeClr>
                </a:solidFill>
              </a:rPr>
              <a:t> </a:t>
            </a:r>
            <a:r>
              <a:rPr lang="el-GR" sz="2500" dirty="0">
                <a:solidFill>
                  <a:schemeClr val="tx1">
                    <a:lumMod val="75000"/>
                    <a:lumOff val="25000"/>
                  </a:schemeClr>
                </a:solidFill>
              </a:rPr>
              <a:t>σημαντικά ζητήματα</a:t>
            </a:r>
          </a:p>
          <a:p>
            <a:pPr marL="306000" indent="-306000" algn="just" eaLnBrk="1" fontAlgn="auto" hangingPunct="1">
              <a:defRPr/>
            </a:pPr>
            <a:r>
              <a:rPr lang="el-GR" sz="2500" dirty="0">
                <a:solidFill>
                  <a:schemeClr val="tx1">
                    <a:lumMod val="75000"/>
                    <a:lumOff val="25000"/>
                  </a:schemeClr>
                </a:solidFill>
              </a:rPr>
              <a:t>Οι επιπτώσεις σε οικονομικό, κοινωνικό και υγειονομικό επίπεδο θα φανούν τα επόμενα χρόνια καθώς πιθανώς θα συνεχίζουν να επηρεάζουν τις ζωές εκατομμυρίων ανθρώπων παγκοσμίως </a:t>
            </a:r>
          </a:p>
          <a:p>
            <a:pPr marL="306000" indent="-306000" algn="just" eaLnBrk="1" fontAlgn="auto" hangingPunct="1">
              <a:defRPr/>
            </a:pPr>
            <a:r>
              <a:rPr lang="el-GR" sz="2500" dirty="0">
                <a:solidFill>
                  <a:schemeClr val="tx1">
                    <a:lumMod val="75000"/>
                    <a:lumOff val="25000"/>
                  </a:schemeClr>
                </a:solidFill>
              </a:rPr>
              <a:t>Μετάβαση σε μία νέα πραγματικότητα (με μερικό ή γενικό </a:t>
            </a:r>
            <a:r>
              <a:rPr lang="en-GB" sz="2500" dirty="0">
                <a:solidFill>
                  <a:schemeClr val="tx1">
                    <a:lumMod val="75000"/>
                    <a:lumOff val="25000"/>
                  </a:schemeClr>
                </a:solidFill>
              </a:rPr>
              <a:t>lockdown)</a:t>
            </a:r>
            <a:r>
              <a:rPr lang="el-GR" sz="2500" dirty="0">
                <a:solidFill>
                  <a:schemeClr val="tx1">
                    <a:lumMod val="75000"/>
                    <a:lumOff val="25000"/>
                  </a:schemeClr>
                </a:solidFill>
              </a:rPr>
              <a:t> με κίνδυνο οικονομικής ύφεσης  για πολλές χώρες</a:t>
            </a:r>
          </a:p>
          <a:p>
            <a:pPr marL="306000" indent="-306000" algn="just" eaLnBrk="1" fontAlgn="auto" hangingPunct="1">
              <a:defRPr/>
            </a:pPr>
            <a:r>
              <a:rPr lang="el-GR" sz="2500" dirty="0">
                <a:solidFill>
                  <a:schemeClr val="tx1">
                    <a:lumMod val="75000"/>
                    <a:lumOff val="25000"/>
                  </a:schemeClr>
                </a:solidFill>
              </a:rPr>
              <a:t>Παράλληλα ανάγκη προστασίας της δημόσιας υγείας και διασφάλιση και επάρκεια φαρμάκων, προώθηση της έρευνας και ανάπτυξης νέων εμβολίων, διαγνωστικών εξετάσεων και θεραπειών </a:t>
            </a:r>
          </a:p>
          <a:p>
            <a:pPr marL="306000" indent="-306000" algn="just" eaLnBrk="1" fontAlgn="auto" hangingPunct="1">
              <a:defRPr/>
            </a:pPr>
            <a:r>
              <a:rPr lang="el-GR" sz="2500" dirty="0">
                <a:solidFill>
                  <a:schemeClr val="tx1">
                    <a:lumMod val="75000"/>
                    <a:lumOff val="25000"/>
                  </a:schemeClr>
                </a:solidFill>
              </a:rPr>
              <a:t>Λήψη μέτρων σε Ευρωπαϊκή Ένωση και Ελλάδα</a:t>
            </a:r>
            <a:endParaRPr lang="el-GR" dirty="0">
              <a:solidFill>
                <a:schemeClr val="tx1">
                  <a:lumMod val="75000"/>
                  <a:lumOff val="25000"/>
                </a:schemeClr>
              </a:solidFill>
            </a:endParaRPr>
          </a:p>
        </p:txBody>
      </p:sp>
      <p:sp>
        <p:nvSpPr>
          <p:cNvPr id="21508" name="Slide Number Placeholder 4">
            <a:extLst>
              <a:ext uri="{FF2B5EF4-FFF2-40B4-BE49-F238E27FC236}">
                <a16:creationId xmlns:a16="http://schemas.microsoft.com/office/drawing/2014/main" xmlns="" id="{A8A40B03-65A5-4FB3-B344-FD7D727E04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78C17098-3335-4FFA-8FA0-213155BBCA11}" type="slidenum">
              <a:rPr lang="en-US" altLang="en-US">
                <a:solidFill>
                  <a:srgbClr val="404040"/>
                </a:solidFill>
                <a:latin typeface="Calibri" panose="020F0502020204030204" pitchFamily="34" charset="0"/>
                <a:cs typeface="Calibri" panose="020F0502020204030204" pitchFamily="34" charset="0"/>
              </a:rPr>
              <a:pPr/>
              <a:t>12</a:t>
            </a:fld>
            <a:endParaRPr lang="en-US" altLang="en-US">
              <a:solidFill>
                <a:srgbClr val="404040"/>
              </a:solidFill>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xmlns="" id="{0619D1E1-C585-4265-8975-129653BAA6D9}"/>
              </a:ext>
            </a:extLst>
          </p:cNvPr>
          <p:cNvSpPr>
            <a:spLocks noGrp="1"/>
          </p:cNvSpPr>
          <p:nvPr>
            <p:ph type="title"/>
          </p:nvPr>
        </p:nvSpPr>
        <p:spPr>
          <a:xfrm>
            <a:off x="581025" y="701675"/>
            <a:ext cx="11029950" cy="757238"/>
          </a:xfrm>
        </p:spPr>
        <p:txBody>
          <a:bodyPr/>
          <a:lstStyle/>
          <a:p>
            <a:pPr eaLnBrk="1" hangingPunct="1"/>
            <a:r>
              <a:rPr lang="el-GR" altLang="en-US" sz="2300" b="1"/>
              <a:t>ΕΕ</a:t>
            </a:r>
            <a:r>
              <a:rPr lang="en-GB" altLang="en-US" sz="2300" b="1"/>
              <a:t>:</a:t>
            </a:r>
            <a:r>
              <a:rPr lang="el-GR" altLang="en-US" sz="2300" b="1"/>
              <a:t> €546,5 εκατ. για ανάπτυξη εμβολίων, νέων θεραπειών, διαγνωστικών εξετάσεων (αντιμετώπιση κορονωϊού)</a:t>
            </a:r>
          </a:p>
        </p:txBody>
      </p:sp>
      <p:sp>
        <p:nvSpPr>
          <p:cNvPr id="3" name="Content Placeholder 2">
            <a:extLst>
              <a:ext uri="{FF2B5EF4-FFF2-40B4-BE49-F238E27FC236}">
                <a16:creationId xmlns:a16="http://schemas.microsoft.com/office/drawing/2014/main" xmlns="" id="{22C6DFE7-FFC4-4B81-AF15-52729A9676D2}"/>
              </a:ext>
            </a:extLst>
          </p:cNvPr>
          <p:cNvSpPr>
            <a:spLocks noGrp="1"/>
          </p:cNvSpPr>
          <p:nvPr>
            <p:ph idx="1"/>
          </p:nvPr>
        </p:nvSpPr>
        <p:spPr>
          <a:xfrm>
            <a:off x="581025" y="1630363"/>
            <a:ext cx="11029950" cy="4727575"/>
          </a:xfrm>
        </p:spPr>
        <p:txBody>
          <a:bodyPr rtlCol="0">
            <a:normAutofit lnSpcReduction="10000"/>
          </a:bodyPr>
          <a:lstStyle/>
          <a:p>
            <a:pPr marL="306000" indent="-306000" algn="just" eaLnBrk="1" fontAlgn="auto" hangingPunct="1">
              <a:defRPr/>
            </a:pPr>
            <a:r>
              <a:rPr lang="el-GR" sz="2000" b="1" dirty="0" err="1">
                <a:solidFill>
                  <a:schemeClr val="tx1">
                    <a:lumMod val="75000"/>
                    <a:lumOff val="25000"/>
                  </a:schemeClr>
                </a:solidFill>
              </a:rPr>
              <a:t>€48,2</a:t>
            </a:r>
            <a:r>
              <a:rPr lang="el-GR" sz="2000" b="1" dirty="0">
                <a:solidFill>
                  <a:schemeClr val="tx1">
                    <a:lumMod val="75000"/>
                    <a:lumOff val="25000"/>
                  </a:schemeClr>
                </a:solidFill>
              </a:rPr>
              <a:t> εκατ. </a:t>
            </a:r>
            <a:r>
              <a:rPr lang="el-GR" sz="2000" dirty="0">
                <a:solidFill>
                  <a:schemeClr val="tx1">
                    <a:lumMod val="75000"/>
                    <a:lumOff val="25000"/>
                  </a:schemeClr>
                </a:solidFill>
              </a:rPr>
              <a:t>για 18 νέα ερευνητικά  (151 ερευνητικές  ομάδες από  Ευρώπη)</a:t>
            </a:r>
          </a:p>
          <a:p>
            <a:pPr marL="306000" indent="-306000" algn="just" eaLnBrk="1" fontAlgn="auto" hangingPunct="1">
              <a:defRPr/>
            </a:pPr>
            <a:r>
              <a:rPr lang="el-GR" sz="2000" dirty="0">
                <a:solidFill>
                  <a:schemeClr val="tx1">
                    <a:lumMod val="75000"/>
                    <a:lumOff val="25000"/>
                  </a:schemeClr>
                </a:solidFill>
              </a:rPr>
              <a:t>Συνεισφορά €100 εκατ. ευρώ στον CEPI</a:t>
            </a:r>
            <a:r>
              <a:rPr lang="en-GB" sz="2000" dirty="0">
                <a:solidFill>
                  <a:schemeClr val="tx1">
                    <a:lumMod val="75000"/>
                    <a:lumOff val="25000"/>
                  </a:schemeClr>
                </a:solidFill>
              </a:rPr>
              <a:t> (</a:t>
            </a:r>
            <a:r>
              <a:rPr lang="en-US" sz="2000" dirty="0">
                <a:solidFill>
                  <a:schemeClr val="tx1">
                    <a:lumMod val="75000"/>
                    <a:lumOff val="25000"/>
                  </a:schemeClr>
                </a:solidFill>
              </a:rPr>
              <a:t>Coalition for Epidemic Preparedness Innovations)</a:t>
            </a:r>
            <a:r>
              <a:rPr lang="el-GR" sz="2000" dirty="0">
                <a:solidFill>
                  <a:schemeClr val="tx1">
                    <a:lumMod val="75000"/>
                    <a:lumOff val="25000"/>
                  </a:schemeClr>
                </a:solidFill>
              </a:rPr>
              <a:t>·</a:t>
            </a:r>
          </a:p>
          <a:p>
            <a:pPr marL="306000" indent="-306000" algn="just" eaLnBrk="1" fontAlgn="auto" hangingPunct="1">
              <a:defRPr/>
            </a:pPr>
            <a:r>
              <a:rPr lang="el-GR" sz="2000" b="1" dirty="0">
                <a:solidFill>
                  <a:schemeClr val="tx1">
                    <a:lumMod val="75000"/>
                    <a:lumOff val="25000"/>
                  </a:schemeClr>
                </a:solidFill>
              </a:rPr>
              <a:t>€25,2 εκατ</a:t>
            </a:r>
            <a:r>
              <a:rPr lang="el-GR" sz="2000" dirty="0">
                <a:solidFill>
                  <a:schemeClr val="tx1">
                    <a:lumMod val="75000"/>
                    <a:lumOff val="25000"/>
                  </a:schemeClr>
                </a:solidFill>
              </a:rPr>
              <a:t>. στη Σύμπραξη Ευρωπαϊκών-Αναπτυσσομένων Χωρών για Κλινικές Δοκιμές</a:t>
            </a:r>
          </a:p>
          <a:p>
            <a:pPr marL="306000" indent="-306000" algn="just" eaLnBrk="1" fontAlgn="auto" hangingPunct="1">
              <a:defRPr/>
            </a:pPr>
            <a:r>
              <a:rPr lang="el-GR" sz="2000" b="1" dirty="0">
                <a:solidFill>
                  <a:schemeClr val="tx1">
                    <a:lumMod val="75000"/>
                    <a:lumOff val="25000"/>
                  </a:schemeClr>
                </a:solidFill>
              </a:rPr>
              <a:t>€72 εκατ</a:t>
            </a:r>
            <a:r>
              <a:rPr lang="el-GR" sz="2000" dirty="0">
                <a:solidFill>
                  <a:schemeClr val="tx1">
                    <a:lumMod val="75000"/>
                    <a:lumOff val="25000"/>
                  </a:schemeClr>
                </a:solidFill>
              </a:rPr>
              <a:t>. από το «</a:t>
            </a:r>
            <a:r>
              <a:rPr lang="en-GB" sz="2000" dirty="0">
                <a:solidFill>
                  <a:schemeClr val="tx1">
                    <a:lumMod val="75000"/>
                    <a:lumOff val="25000"/>
                  </a:schemeClr>
                </a:solidFill>
              </a:rPr>
              <a:t>Horizon </a:t>
            </a:r>
            <a:r>
              <a:rPr lang="el-GR" sz="2000" dirty="0">
                <a:solidFill>
                  <a:schemeClr val="tx1">
                    <a:lumMod val="75000"/>
                    <a:lumOff val="25000"/>
                  </a:schemeClr>
                </a:solidFill>
              </a:rPr>
              <a:t> 2020» για  πρωτοβουλία για  καινοτόμα φάρμακα</a:t>
            </a:r>
          </a:p>
          <a:p>
            <a:pPr marL="306000" indent="-306000" algn="just" eaLnBrk="1" fontAlgn="auto" hangingPunct="1">
              <a:defRPr/>
            </a:pPr>
            <a:r>
              <a:rPr lang="el-GR" sz="2000" b="1" dirty="0">
                <a:solidFill>
                  <a:schemeClr val="tx1">
                    <a:lumMod val="75000"/>
                    <a:lumOff val="25000"/>
                  </a:schemeClr>
                </a:solidFill>
              </a:rPr>
              <a:t>€6 εκατ</a:t>
            </a:r>
            <a:r>
              <a:rPr lang="el-GR" sz="2000" dirty="0">
                <a:solidFill>
                  <a:schemeClr val="tx1">
                    <a:lumMod val="75000"/>
                    <a:lumOff val="25000"/>
                  </a:schemeClr>
                </a:solidFill>
              </a:rPr>
              <a:t>. τα οποία έχουν κινητοποιηθεί από την Κοινότητα Γνώσης και Καινοτομίας του Ευρωπαϊκού Ινστιτούτου Καινοτομίας και Τεχνολογίας</a:t>
            </a:r>
          </a:p>
          <a:p>
            <a:pPr marL="306000" indent="-306000" algn="just" eaLnBrk="1" fontAlgn="auto" hangingPunct="1">
              <a:defRPr/>
            </a:pPr>
            <a:r>
              <a:rPr lang="el-GR" sz="2000" b="1" dirty="0">
                <a:solidFill>
                  <a:schemeClr val="tx1">
                    <a:lumMod val="75000"/>
                    <a:lumOff val="25000"/>
                  </a:schemeClr>
                </a:solidFill>
              </a:rPr>
              <a:t>€156,6 εκατ</a:t>
            </a:r>
            <a:r>
              <a:rPr lang="el-GR" sz="2000" dirty="0">
                <a:solidFill>
                  <a:schemeClr val="tx1">
                    <a:lumMod val="75000"/>
                    <a:lumOff val="25000"/>
                  </a:schemeClr>
                </a:solidFill>
              </a:rPr>
              <a:t>.  σε πρωτοποριακές ιδέες που συνδέονται με τον </a:t>
            </a:r>
            <a:r>
              <a:rPr lang="el-GR" sz="2000" dirty="0" err="1">
                <a:solidFill>
                  <a:schemeClr val="tx1">
                    <a:lumMod val="75000"/>
                    <a:lumOff val="25000"/>
                  </a:schemeClr>
                </a:solidFill>
              </a:rPr>
              <a:t>κορονοϊό</a:t>
            </a:r>
            <a:r>
              <a:rPr lang="el-GR" sz="2000" dirty="0">
                <a:solidFill>
                  <a:schemeClr val="tx1">
                    <a:lumMod val="75000"/>
                    <a:lumOff val="25000"/>
                  </a:schemeClr>
                </a:solidFill>
              </a:rPr>
              <a:t> και έχουν επιλεγεί στο πλαίσιο του διαγωνισμού του προγράμματος επιτάχυνσης του Ευρωπαϊκού Συμβουλίου Καινοτομίας, ο οποίος διεξήχθη τον Μάρτιο· </a:t>
            </a:r>
            <a:r>
              <a:rPr lang="el-GR" sz="2000" b="1" dirty="0">
                <a:solidFill>
                  <a:schemeClr val="tx1">
                    <a:lumMod val="75000"/>
                    <a:lumOff val="25000"/>
                  </a:schemeClr>
                </a:solidFill>
              </a:rPr>
              <a:t>150 εκατ. ευρώ </a:t>
            </a:r>
            <a:r>
              <a:rPr lang="el-GR" sz="2000" dirty="0">
                <a:solidFill>
                  <a:schemeClr val="tx1">
                    <a:lumMod val="75000"/>
                    <a:lumOff val="25000"/>
                  </a:schemeClr>
                </a:solidFill>
              </a:rPr>
              <a:t>από το κονδύλιο αυτό είναι πρόσθετη συνεισφορά που χορηγείται πλήρως για την καταπολέμηση της πανδημίας του </a:t>
            </a:r>
            <a:r>
              <a:rPr lang="el-GR" sz="2000" dirty="0" err="1">
                <a:solidFill>
                  <a:schemeClr val="tx1">
                    <a:lumMod val="75000"/>
                    <a:lumOff val="25000"/>
                  </a:schemeClr>
                </a:solidFill>
              </a:rPr>
              <a:t>κορονωϊού</a:t>
            </a:r>
            <a:endParaRPr lang="el-GR" sz="2000" dirty="0">
              <a:solidFill>
                <a:schemeClr val="tx1">
                  <a:lumMod val="75000"/>
                  <a:lumOff val="25000"/>
                </a:schemeClr>
              </a:solidFill>
            </a:endParaRPr>
          </a:p>
          <a:p>
            <a:pPr marL="306000" indent="-306000" algn="just" eaLnBrk="1" fontAlgn="auto" hangingPunct="1">
              <a:defRPr/>
            </a:pPr>
            <a:r>
              <a:rPr lang="el-GR" sz="2000" b="1" dirty="0">
                <a:solidFill>
                  <a:schemeClr val="tx1">
                    <a:lumMod val="75000"/>
                    <a:lumOff val="25000"/>
                  </a:schemeClr>
                </a:solidFill>
              </a:rPr>
              <a:t>€129,5 εκατ</a:t>
            </a:r>
            <a:r>
              <a:rPr lang="el-GR" sz="2000" dirty="0">
                <a:solidFill>
                  <a:schemeClr val="tx1">
                    <a:lumMod val="75000"/>
                    <a:lumOff val="25000"/>
                  </a:schemeClr>
                </a:solidFill>
              </a:rPr>
              <a:t>. σε επείγοντα διαγωνισμό με αντικείμενο την ενίσχυση της ικανότητας παραγωγής και εφαρμογής λύσεων και για τη βελτίωση της κατανόησης της επιδημίας</a:t>
            </a:r>
          </a:p>
        </p:txBody>
      </p:sp>
      <p:sp>
        <p:nvSpPr>
          <p:cNvPr id="22532" name="Slide Number Placeholder 4">
            <a:extLst>
              <a:ext uri="{FF2B5EF4-FFF2-40B4-BE49-F238E27FC236}">
                <a16:creationId xmlns:a16="http://schemas.microsoft.com/office/drawing/2014/main" xmlns="" id="{061E3A5D-AA56-4F1D-BDA9-572565DA85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145919FA-25CC-40E4-849F-EED189C57DC9}" type="slidenum">
              <a:rPr lang="en-US" altLang="en-US">
                <a:solidFill>
                  <a:srgbClr val="404040"/>
                </a:solidFill>
                <a:latin typeface="Calibri" panose="020F0502020204030204" pitchFamily="34" charset="0"/>
                <a:cs typeface="Calibri" panose="020F0502020204030204" pitchFamily="34" charset="0"/>
              </a:rPr>
              <a:pPr/>
              <a:t>13</a:t>
            </a:fld>
            <a:endParaRPr lang="en-US" altLang="en-US">
              <a:solidFill>
                <a:srgbClr val="404040"/>
              </a:solidFill>
              <a:latin typeface="Calibri" panose="020F0502020204030204" pitchFamily="34" charset="0"/>
              <a:cs typeface="Calibri" panose="020F0502020204030204" pitchFamily="34" charset="0"/>
            </a:endParaRPr>
          </a:p>
        </p:txBody>
      </p:sp>
      <p:sp>
        <p:nvSpPr>
          <p:cNvPr id="22533" name="Rectangle 5">
            <a:extLst>
              <a:ext uri="{FF2B5EF4-FFF2-40B4-BE49-F238E27FC236}">
                <a16:creationId xmlns:a16="http://schemas.microsoft.com/office/drawing/2014/main" xmlns="" id="{AD48B039-33EC-4F48-A281-3A62EEBA91BF}"/>
              </a:ext>
            </a:extLst>
          </p:cNvPr>
          <p:cNvSpPr>
            <a:spLocks noChangeArrowheads="1"/>
          </p:cNvSpPr>
          <p:nvPr/>
        </p:nvSpPr>
        <p:spPr bwMode="auto">
          <a:xfrm>
            <a:off x="1554163" y="6581775"/>
            <a:ext cx="346233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Eur</a:t>
            </a:r>
            <a:r>
              <a:rPr lang="en-GB" altLang="en-US" sz="1100">
                <a:solidFill>
                  <a:srgbClr val="775F55"/>
                </a:solidFill>
                <a:ea typeface="Times New Roman" panose="02020603050405020304" pitchFamily="18" charset="0"/>
                <a:cs typeface="Arial Narrow" panose="020B0606020202030204" pitchFamily="34" charset="0"/>
              </a:rPr>
              <a:t>opean Commission</a:t>
            </a:r>
            <a:endPar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DA6B9A88-7FEA-4B06-BC79-46B184AA6054}"/>
              </a:ext>
            </a:extLst>
          </p:cNvPr>
          <p:cNvSpPr>
            <a:spLocks noGrp="1"/>
          </p:cNvSpPr>
          <p:nvPr>
            <p:ph type="title"/>
          </p:nvPr>
        </p:nvSpPr>
        <p:spPr>
          <a:xfrm>
            <a:off x="581025" y="701675"/>
            <a:ext cx="11029950" cy="757238"/>
          </a:xfrm>
        </p:spPr>
        <p:txBody>
          <a:bodyPr/>
          <a:lstStyle/>
          <a:p>
            <a:pPr eaLnBrk="1" hangingPunct="1"/>
            <a:r>
              <a:rPr lang="el-GR" altLang="en-US" sz="2300" b="1"/>
              <a:t>Προκλήσεις κλάδου φαρμάκου</a:t>
            </a:r>
            <a:r>
              <a:rPr lang="en-US" altLang="en-US" sz="2300" b="1"/>
              <a:t> </a:t>
            </a:r>
            <a:r>
              <a:rPr lang="el-GR" altLang="en-US" sz="2300" b="1"/>
              <a:t>στην Ελλάδα</a:t>
            </a:r>
          </a:p>
        </p:txBody>
      </p:sp>
      <p:sp>
        <p:nvSpPr>
          <p:cNvPr id="23555" name="Rectangle 3">
            <a:extLst>
              <a:ext uri="{FF2B5EF4-FFF2-40B4-BE49-F238E27FC236}">
                <a16:creationId xmlns:a16="http://schemas.microsoft.com/office/drawing/2014/main" xmlns="" id="{A88FEB62-DCBA-48BC-BE02-DB761DE2CA85}"/>
              </a:ext>
            </a:extLst>
          </p:cNvPr>
          <p:cNvSpPr>
            <a:spLocks noGrp="1" noChangeArrowheads="1"/>
          </p:cNvSpPr>
          <p:nvPr>
            <p:ph idx="1"/>
          </p:nvPr>
        </p:nvSpPr>
        <p:spPr>
          <a:xfrm>
            <a:off x="581025" y="1630363"/>
            <a:ext cx="11029950" cy="4727575"/>
          </a:xfrm>
        </p:spPr>
        <p:txBody>
          <a:bodyPr/>
          <a:lstStyle/>
          <a:p>
            <a:pPr algn="just" eaLnBrk="1" hangingPunct="1"/>
            <a:r>
              <a:rPr lang="el-GR" altLang="el-GR" sz="2400"/>
              <a:t>Οι συνεχείς μειώσεις των δημοσίων δαπανών υγείας και δαπανών φαρμάκου και  αύξηση συμμετοχής των ασθενών</a:t>
            </a:r>
          </a:p>
          <a:p>
            <a:pPr algn="just" eaLnBrk="1" hangingPunct="1"/>
            <a:r>
              <a:rPr lang="el-GR" altLang="el-GR" sz="2400"/>
              <a:t>Η αύξηση προσδόκιμου επιβίωσης σε συνδυασμό με τη γήρανση του πληθυσμού συνεπάγονται αύξηση της ζήτησης για υπηρεσίες υγείας και φάρμακα</a:t>
            </a:r>
            <a:endParaRPr lang="en-US" altLang="el-GR" sz="2400"/>
          </a:p>
          <a:p>
            <a:pPr algn="just" eaLnBrk="1" hangingPunct="1">
              <a:lnSpc>
                <a:spcPct val="120000"/>
              </a:lnSpc>
            </a:pPr>
            <a:r>
              <a:rPr lang="el-GR" altLang="el-GR" sz="2400"/>
              <a:t>Η αύξηση του αριθμού των ασθενών με σοβαρές και χρόνιες παθήσεις σημαίνει μεγαλύτερη πίεση στα υγειονομικά συστήματα και αλλαγή στην φαρμακευτική πολιτική  </a:t>
            </a:r>
          </a:p>
          <a:p>
            <a:pPr algn="just" eaLnBrk="1" hangingPunct="1">
              <a:lnSpc>
                <a:spcPct val="120000"/>
              </a:lnSpc>
            </a:pPr>
            <a:r>
              <a:rPr lang="el-GR" altLang="el-GR" sz="2400"/>
              <a:t>Η ανακάλυψη νέων θεραπειών, καθώς οι νέες θεραπείες είναι ακριβότερες, με αποτέλεσμα την επιβάρυνση των συστημάτων υγείας</a:t>
            </a:r>
            <a:endParaRPr lang="el-GR" altLang="el-GR" sz="1600"/>
          </a:p>
        </p:txBody>
      </p:sp>
      <p:sp>
        <p:nvSpPr>
          <p:cNvPr id="23556" name="Slide Number Placeholder 2">
            <a:extLst>
              <a:ext uri="{FF2B5EF4-FFF2-40B4-BE49-F238E27FC236}">
                <a16:creationId xmlns:a16="http://schemas.microsoft.com/office/drawing/2014/main" xmlns="" id="{F3CF8AA3-05B4-4A55-ABF0-BDCED78611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AA9A9D3-01F7-436F-875F-9CC7EE097D02}" type="slidenum">
              <a:rPr lang="en-US" altLang="en-US">
                <a:solidFill>
                  <a:srgbClr val="404040"/>
                </a:solidFill>
                <a:latin typeface="Calibri" panose="020F0502020204030204" pitchFamily="34" charset="0"/>
                <a:cs typeface="Calibri" panose="020F0502020204030204" pitchFamily="34" charset="0"/>
              </a:rPr>
              <a:pPr/>
              <a:t>14</a:t>
            </a:fld>
            <a:endParaRPr lang="en-US" altLang="en-US">
              <a:solidFill>
                <a:srgbClr val="404040"/>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xmlns="" id="{D8B3B4EE-C88E-402B-B1A3-EA39B68099E0}"/>
              </a:ext>
            </a:extLst>
          </p:cNvPr>
          <p:cNvSpPr>
            <a:spLocks noGrp="1"/>
          </p:cNvSpPr>
          <p:nvPr>
            <p:ph type="title"/>
          </p:nvPr>
        </p:nvSpPr>
        <p:spPr>
          <a:xfrm>
            <a:off x="444500" y="593725"/>
            <a:ext cx="11306175" cy="755650"/>
          </a:xfrm>
        </p:spPr>
        <p:txBody>
          <a:bodyPr/>
          <a:lstStyle/>
          <a:p>
            <a:pPr eaLnBrk="1" hangingPunct="1"/>
            <a:r>
              <a:rPr lang="el-GR" altLang="en-US" sz="2300" b="1"/>
              <a:t>Μείωση γεννήσεων αλλά και θανάτων το 2018: Αύξηση προσδόκιμου επιβίωσης 9,4 χρόνια την περίοδο 1960-2017</a:t>
            </a:r>
          </a:p>
        </p:txBody>
      </p:sp>
      <p:graphicFrame>
        <p:nvGraphicFramePr>
          <p:cNvPr id="9" name="Content Placeholder 8">
            <a:extLst>
              <a:ext uri="{FF2B5EF4-FFF2-40B4-BE49-F238E27FC236}">
                <a16:creationId xmlns:a16="http://schemas.microsoft.com/office/drawing/2014/main" xmlns="" id="{100A6F8E-7C04-4D79-BA8E-D538FE320C6A}"/>
              </a:ext>
            </a:extLst>
          </p:cNvPr>
          <p:cNvGraphicFramePr>
            <a:graphicFrameLocks noGrp="1"/>
          </p:cNvGraphicFramePr>
          <p:nvPr>
            <p:ph sz="half" idx="1"/>
          </p:nvPr>
        </p:nvGraphicFramePr>
        <p:xfrm>
          <a:off x="638334" y="1514901"/>
          <a:ext cx="5194300" cy="49522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a:extLst>
              <a:ext uri="{FF2B5EF4-FFF2-40B4-BE49-F238E27FC236}">
                <a16:creationId xmlns:a16="http://schemas.microsoft.com/office/drawing/2014/main" xmlns="" id="{5DCD4E50-6D38-4811-9CA0-307EDC1A7819}"/>
              </a:ext>
            </a:extLst>
          </p:cNvPr>
          <p:cNvGraphicFramePr>
            <a:graphicFrameLocks noGrp="1"/>
          </p:cNvGraphicFramePr>
          <p:nvPr>
            <p:ph sz="half" idx="2"/>
          </p:nvPr>
        </p:nvGraphicFramePr>
        <p:xfrm>
          <a:off x="6403027" y="1630524"/>
          <a:ext cx="5525116" cy="4965866"/>
        </p:xfrm>
        <a:graphic>
          <a:graphicData uri="http://schemas.openxmlformats.org/drawingml/2006/chart">
            <c:chart xmlns:c="http://schemas.openxmlformats.org/drawingml/2006/chart" xmlns:r="http://schemas.openxmlformats.org/officeDocument/2006/relationships" r:id="rId4"/>
          </a:graphicData>
        </a:graphic>
      </p:graphicFrame>
      <p:sp>
        <p:nvSpPr>
          <p:cNvPr id="24581" name="Slide Number Placeholder 13">
            <a:extLst>
              <a:ext uri="{FF2B5EF4-FFF2-40B4-BE49-F238E27FC236}">
                <a16:creationId xmlns:a16="http://schemas.microsoft.com/office/drawing/2014/main" xmlns="" id="{323CD0E9-6F5E-489F-A3C3-D30CE656AB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FC539EAD-B72C-4BEC-9646-617F7844676C}" type="slidenum">
              <a:rPr lang="en-US" altLang="en-US">
                <a:solidFill>
                  <a:srgbClr val="404040"/>
                </a:solidFill>
              </a:rPr>
              <a:pPr/>
              <a:t>15</a:t>
            </a:fld>
            <a:endParaRPr lang="en-US" altLang="en-US">
              <a:solidFill>
                <a:srgbClr val="404040"/>
              </a:solidFill>
            </a:endParaRPr>
          </a:p>
        </p:txBody>
      </p:sp>
      <p:sp>
        <p:nvSpPr>
          <p:cNvPr id="24582" name="Rectangle 4">
            <a:extLst>
              <a:ext uri="{FF2B5EF4-FFF2-40B4-BE49-F238E27FC236}">
                <a16:creationId xmlns:a16="http://schemas.microsoft.com/office/drawing/2014/main" xmlns="" id="{37098DAC-F6A5-4A15-911C-29BF3E16E0C7}"/>
              </a:ext>
            </a:extLst>
          </p:cNvPr>
          <p:cNvSpPr>
            <a:spLocks noChangeArrowheads="1"/>
          </p:cNvSpPr>
          <p:nvPr/>
        </p:nvSpPr>
        <p:spPr bwMode="auto">
          <a:xfrm>
            <a:off x="0" y="6596063"/>
            <a:ext cx="12763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ΕΛ.ΣΤΑΤ.</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xmlns="" id="{628A08C3-7A86-445E-8352-D5AF43DE1606}"/>
              </a:ext>
            </a:extLst>
          </p:cNvPr>
          <p:cNvSpPr>
            <a:spLocks noGrp="1"/>
          </p:cNvSpPr>
          <p:nvPr>
            <p:ph type="title"/>
          </p:nvPr>
        </p:nvSpPr>
        <p:spPr>
          <a:xfrm>
            <a:off x="444500" y="525463"/>
            <a:ext cx="11291888" cy="457200"/>
          </a:xfrm>
        </p:spPr>
        <p:txBody>
          <a:bodyPr/>
          <a:lstStyle/>
          <a:p>
            <a:pPr eaLnBrk="1" hangingPunct="1"/>
            <a:r>
              <a:rPr lang="el-GR" altLang="en-US" sz="2300" b="1"/>
              <a:t>Εκτίμηση για μείωση πληθυσμού και 1/3 των πολιτών άνω των 65 ετών το 2060 </a:t>
            </a:r>
          </a:p>
        </p:txBody>
      </p:sp>
      <p:sp>
        <p:nvSpPr>
          <p:cNvPr id="26627" name="Slide Number Placeholder 7">
            <a:extLst>
              <a:ext uri="{FF2B5EF4-FFF2-40B4-BE49-F238E27FC236}">
                <a16:creationId xmlns:a16="http://schemas.microsoft.com/office/drawing/2014/main" xmlns="" id="{77D5694F-3CC7-4AA0-AC03-2599FDD3C8A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51E4E250-2FC1-4482-B541-730AD2C09860}" type="slidenum">
              <a:rPr lang="en-US" altLang="en-US">
                <a:solidFill>
                  <a:srgbClr val="404040"/>
                </a:solidFill>
                <a:latin typeface="Calibri" panose="020F0502020204030204" pitchFamily="34" charset="0"/>
                <a:cs typeface="Calibri" panose="020F0502020204030204" pitchFamily="34" charset="0"/>
              </a:rPr>
              <a:pPr/>
              <a:t>16</a:t>
            </a:fld>
            <a:endParaRPr lang="en-US" altLang="en-US">
              <a:solidFill>
                <a:srgbClr val="404040"/>
              </a:solidFill>
              <a:latin typeface="Calibri" panose="020F0502020204030204" pitchFamily="34" charset="0"/>
              <a:cs typeface="Calibri" panose="020F0502020204030204" pitchFamily="34" charset="0"/>
            </a:endParaRPr>
          </a:p>
        </p:txBody>
      </p:sp>
      <p:sp>
        <p:nvSpPr>
          <p:cNvPr id="26628" name="Rectangle 5">
            <a:extLst>
              <a:ext uri="{FF2B5EF4-FFF2-40B4-BE49-F238E27FC236}">
                <a16:creationId xmlns:a16="http://schemas.microsoft.com/office/drawing/2014/main" xmlns="" id="{8161AAED-4155-42E1-B0C4-9E9B4DE6220A}"/>
              </a:ext>
            </a:extLst>
          </p:cNvPr>
          <p:cNvSpPr>
            <a:spLocks noChangeArrowheads="1"/>
          </p:cNvSpPr>
          <p:nvPr/>
        </p:nvSpPr>
        <p:spPr bwMode="auto">
          <a:xfrm>
            <a:off x="0" y="6572250"/>
            <a:ext cx="112601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Eurostat, Population Projections, 2019, επεξεργασία στοιχείων ΙΟΒΕ*Δεν συνυπολογίζεται η πιθανή μονιμοποίηση του μεταναστευτικού ρεύματος από 2015 και έπειτα</a:t>
            </a:r>
          </a:p>
        </p:txBody>
      </p:sp>
      <p:graphicFrame>
        <p:nvGraphicFramePr>
          <p:cNvPr id="9" name="Content Placeholder 8">
            <a:extLst>
              <a:ext uri="{FF2B5EF4-FFF2-40B4-BE49-F238E27FC236}">
                <a16:creationId xmlns:a16="http://schemas.microsoft.com/office/drawing/2014/main" xmlns="" id="{6EB3A1C6-DAC7-43A3-A744-3148E6C6BF15}"/>
              </a:ext>
            </a:extLst>
          </p:cNvPr>
          <p:cNvGraphicFramePr>
            <a:graphicFrameLocks noGrp="1"/>
          </p:cNvGraphicFramePr>
          <p:nvPr>
            <p:ph idx="1"/>
          </p:nvPr>
        </p:nvGraphicFramePr>
        <p:xfrm>
          <a:off x="581025" y="1310185"/>
          <a:ext cx="11029950" cy="504775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xmlns="" id="{41655309-F43C-4315-9680-D71C8EC1DDDC}"/>
              </a:ext>
            </a:extLst>
          </p:cNvPr>
          <p:cNvSpPr>
            <a:spLocks noGrp="1"/>
          </p:cNvSpPr>
          <p:nvPr>
            <p:ph type="title"/>
          </p:nvPr>
        </p:nvSpPr>
        <p:spPr>
          <a:xfrm>
            <a:off x="390525" y="579438"/>
            <a:ext cx="11374438" cy="755650"/>
          </a:xfrm>
        </p:spPr>
        <p:txBody>
          <a:bodyPr/>
          <a:lstStyle/>
          <a:p>
            <a:pPr eaLnBrk="1" hangingPunct="1"/>
            <a:r>
              <a:rPr lang="el-GR" altLang="en-US" sz="2300" b="1"/>
              <a:t>Δείκτης εξάρτησης 5</a:t>
            </a:r>
            <a:r>
              <a:rPr lang="en-GB" altLang="en-US" sz="2300" b="1"/>
              <a:t>6</a:t>
            </a:r>
            <a:r>
              <a:rPr lang="el-GR" altLang="en-US" sz="2300" b="1"/>
              <a:t>%</a:t>
            </a:r>
            <a:r>
              <a:rPr lang="en-US" altLang="en-US" sz="2300" b="1"/>
              <a:t>:</a:t>
            </a:r>
            <a:r>
              <a:rPr lang="el-GR" altLang="en-US" sz="2300" b="1"/>
              <a:t> για κάθε 2 άτομα ενεργού πληθυσμού αντιστοιχεί λίγο παραπάνω από 1 άτομο ανενεργού πληθυσμού, με σαφείς τάσεις επιδείνωσης</a:t>
            </a:r>
          </a:p>
        </p:txBody>
      </p:sp>
      <p:sp>
        <p:nvSpPr>
          <p:cNvPr id="28675" name="Slide Number Placeholder 3">
            <a:extLst>
              <a:ext uri="{FF2B5EF4-FFF2-40B4-BE49-F238E27FC236}">
                <a16:creationId xmlns:a16="http://schemas.microsoft.com/office/drawing/2014/main" xmlns="" id="{5693F693-2002-4A88-948B-DF8C37A354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E0F0ECB-811F-40E9-BC96-B28EAC64B2A7}" type="slidenum">
              <a:rPr lang="en-US" altLang="en-US">
                <a:solidFill>
                  <a:srgbClr val="404040"/>
                </a:solidFill>
                <a:latin typeface="Calibri" panose="020F0502020204030204" pitchFamily="34" charset="0"/>
                <a:cs typeface="Calibri" panose="020F0502020204030204" pitchFamily="34" charset="0"/>
              </a:rPr>
              <a:pPr/>
              <a:t>17</a:t>
            </a:fld>
            <a:endParaRPr lang="en-US" altLang="en-US">
              <a:solidFill>
                <a:srgbClr val="404040"/>
              </a:solidFill>
              <a:latin typeface="Calibri" panose="020F0502020204030204" pitchFamily="34" charset="0"/>
              <a:cs typeface="Calibri" panose="020F0502020204030204" pitchFamily="34" charset="0"/>
            </a:endParaRPr>
          </a:p>
        </p:txBody>
      </p:sp>
      <p:sp>
        <p:nvSpPr>
          <p:cNvPr id="28676" name="Rectangle 5">
            <a:extLst>
              <a:ext uri="{FF2B5EF4-FFF2-40B4-BE49-F238E27FC236}">
                <a16:creationId xmlns:a16="http://schemas.microsoft.com/office/drawing/2014/main" xmlns="" id="{6B329799-D237-4F53-8B83-665402958AA2}"/>
              </a:ext>
            </a:extLst>
          </p:cNvPr>
          <p:cNvSpPr>
            <a:spLocks noChangeArrowheads="1"/>
          </p:cNvSpPr>
          <p:nvPr/>
        </p:nvSpPr>
        <p:spPr bwMode="auto">
          <a:xfrm>
            <a:off x="0" y="6257925"/>
            <a:ext cx="11299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1100">
                <a:solidFill>
                  <a:srgbClr val="775F55"/>
                </a:solidFill>
                <a:latin typeface="Calibri" panose="020F0502020204030204" pitchFamily="34" charset="0"/>
                <a:ea typeface="Times New Roman" panose="02020603050405020304" pitchFamily="18" charset="0"/>
                <a:cs typeface="Calibri" panose="020F0502020204030204" pitchFamily="34" charset="0"/>
              </a:rPr>
              <a:t>Πηγή: United Nations, World Population Prospects: 2019, επεξεργασία στοιχείων ΙΟΒΕ, Νότιες Χώρες (Ιταλία, Ισπανία, Πορτογαλία),. Ο Δείκτης Εξάρτησης Πληθυσμού μετρά το % των ατόμων ηλικίας 0-14 ετών και ατόμων ηλικίας άνω των 65 ετών προς το σύνολο του οικονομικά ενεργού πληθυσμού (15-64 ετών). Ο δείκτης αυτός εμφανίζει στις αναπτυγμένες χώρες αυξητική τάση, δεδομένης: α) της αύξησης στο προσδόκιμο επιβίωσης και β) της επιβράδυνσης του ρυθμού αύξησης των γεννήσεων</a:t>
            </a:r>
          </a:p>
        </p:txBody>
      </p:sp>
      <p:graphicFrame>
        <p:nvGraphicFramePr>
          <p:cNvPr id="9" name="Content Placeholder 8">
            <a:extLst>
              <a:ext uri="{FF2B5EF4-FFF2-40B4-BE49-F238E27FC236}">
                <a16:creationId xmlns:a16="http://schemas.microsoft.com/office/drawing/2014/main" xmlns="" id="{50D0B0BE-E890-409A-8311-DE75FC7C7700}"/>
              </a:ext>
            </a:extLst>
          </p:cNvPr>
          <p:cNvGraphicFramePr>
            <a:graphicFrameLocks noGrp="1"/>
          </p:cNvGraphicFramePr>
          <p:nvPr>
            <p:ph idx="1"/>
          </p:nvPr>
        </p:nvGraphicFramePr>
        <p:xfrm>
          <a:off x="581025" y="1630363"/>
          <a:ext cx="11029950" cy="4727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xmlns="" id="{0189CEDB-3B5B-48C6-908F-C91D9CEF4AAD}"/>
              </a:ext>
            </a:extLst>
          </p:cNvPr>
          <p:cNvSpPr>
            <a:spLocks noGrp="1"/>
          </p:cNvSpPr>
          <p:nvPr>
            <p:ph type="title"/>
          </p:nvPr>
        </p:nvSpPr>
        <p:spPr>
          <a:xfrm>
            <a:off x="444500" y="606425"/>
            <a:ext cx="11306175" cy="755650"/>
          </a:xfrm>
        </p:spPr>
        <p:txBody>
          <a:bodyPr/>
          <a:lstStyle/>
          <a:p>
            <a:pPr eaLnBrk="1" hangingPunct="1"/>
            <a:r>
              <a:rPr lang="el-GR" altLang="en-US" sz="2300" b="1"/>
              <a:t>Νοσήματα του κυκλοφορικού συστήματος και νεοπλασίες πάνω από το 60% των συνολικών θανάτων</a:t>
            </a:r>
          </a:p>
        </p:txBody>
      </p:sp>
      <p:sp>
        <p:nvSpPr>
          <p:cNvPr id="30723" name="Slide Number Placeholder 3">
            <a:extLst>
              <a:ext uri="{FF2B5EF4-FFF2-40B4-BE49-F238E27FC236}">
                <a16:creationId xmlns:a16="http://schemas.microsoft.com/office/drawing/2014/main" xmlns="" id="{72DE3BCB-135E-4D95-9551-90EAD5A90A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7514B16D-4853-4728-A1E5-AD1C0B19FD66}" type="slidenum">
              <a:rPr lang="en-US" altLang="en-US">
                <a:solidFill>
                  <a:srgbClr val="404040"/>
                </a:solidFill>
                <a:latin typeface="Calibri" panose="020F0502020204030204" pitchFamily="34" charset="0"/>
                <a:cs typeface="Calibri" panose="020F0502020204030204" pitchFamily="34" charset="0"/>
              </a:rPr>
              <a:pPr/>
              <a:t>18</a:t>
            </a:fld>
            <a:endParaRPr lang="en-US" altLang="en-US">
              <a:solidFill>
                <a:srgbClr val="404040"/>
              </a:solidFill>
              <a:latin typeface="Calibri" panose="020F0502020204030204" pitchFamily="34" charset="0"/>
              <a:cs typeface="Calibri" panose="020F0502020204030204" pitchFamily="34" charset="0"/>
            </a:endParaRPr>
          </a:p>
        </p:txBody>
      </p:sp>
      <p:sp>
        <p:nvSpPr>
          <p:cNvPr id="30724" name="Rectangle 5">
            <a:extLst>
              <a:ext uri="{FF2B5EF4-FFF2-40B4-BE49-F238E27FC236}">
                <a16:creationId xmlns:a16="http://schemas.microsoft.com/office/drawing/2014/main" xmlns="" id="{15B03B52-DCEC-4ACE-A4F0-DA1FE343D0B9}"/>
              </a:ext>
            </a:extLst>
          </p:cNvPr>
          <p:cNvSpPr>
            <a:spLocks noChangeArrowheads="1"/>
          </p:cNvSpPr>
          <p:nvPr/>
        </p:nvSpPr>
        <p:spPr bwMode="auto">
          <a:xfrm>
            <a:off x="0" y="6596063"/>
            <a:ext cx="9144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a:t>
            </a:r>
            <a:r>
              <a:rPr lang="en-US" altLang="en-US" sz="1100">
                <a:solidFill>
                  <a:srgbClr val="775F55"/>
                </a:solidFill>
                <a:ea typeface="Times New Roman" panose="02020603050405020304" pitchFamily="18" charset="0"/>
                <a:cs typeface="Arial Narrow" panose="020B0606020202030204" pitchFamily="34" charset="0"/>
              </a:rPr>
              <a:t>ΕΛ.ΣΤΑΤ., 201</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9</a:t>
            </a:r>
            <a:r>
              <a:rPr lang="en-US" altLang="en-US" sz="1100">
                <a:solidFill>
                  <a:srgbClr val="775F55"/>
                </a:solidFill>
                <a:ea typeface="Times New Roman" panose="02020603050405020304" pitchFamily="18" charset="0"/>
                <a:cs typeface="Arial Narrow" panose="020B0606020202030204" pitchFamily="34" charset="0"/>
              </a:rPr>
              <a:t> επεξεργασία στοιχείων ΙΟΒΕ. *International Statistical Classification of Diseases and Related Health Problems (ICD) </a:t>
            </a:r>
            <a:endPar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endParaRPr>
          </a:p>
        </p:txBody>
      </p:sp>
      <p:graphicFrame>
        <p:nvGraphicFramePr>
          <p:cNvPr id="8" name="Content Placeholder 7">
            <a:extLst>
              <a:ext uri="{FF2B5EF4-FFF2-40B4-BE49-F238E27FC236}">
                <a16:creationId xmlns:a16="http://schemas.microsoft.com/office/drawing/2014/main" xmlns="" id="{FCF491A5-ACC2-44B6-A626-DA70514B2E21}"/>
              </a:ext>
            </a:extLst>
          </p:cNvPr>
          <p:cNvGraphicFramePr>
            <a:graphicFrameLocks noGrp="1"/>
          </p:cNvGraphicFramePr>
          <p:nvPr>
            <p:ph idx="1"/>
          </p:nvPr>
        </p:nvGraphicFramePr>
        <p:xfrm>
          <a:off x="581025" y="1364776"/>
          <a:ext cx="11029950" cy="52310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xmlns="" id="{A53A0905-E3BB-46AE-8A79-4C98C5D69690}"/>
              </a:ext>
            </a:extLst>
          </p:cNvPr>
          <p:cNvSpPr>
            <a:spLocks noGrp="1"/>
          </p:cNvSpPr>
          <p:nvPr>
            <p:ph type="title"/>
          </p:nvPr>
        </p:nvSpPr>
        <p:spPr>
          <a:xfrm>
            <a:off x="431800" y="552450"/>
            <a:ext cx="11360150" cy="430213"/>
          </a:xfrm>
        </p:spPr>
        <p:txBody>
          <a:bodyPr/>
          <a:lstStyle/>
          <a:p>
            <a:pPr eaLnBrk="1" hangingPunct="1"/>
            <a:r>
              <a:rPr lang="el-GR" altLang="en-US" sz="2300" b="1"/>
              <a:t>Συνολική, δημόσια και ιδιωτική, χρηματοδότηση για δαπάνες υγείας (δισεκ. €)</a:t>
            </a:r>
          </a:p>
        </p:txBody>
      </p:sp>
      <p:graphicFrame>
        <p:nvGraphicFramePr>
          <p:cNvPr id="8" name="Content Placeholder 7">
            <a:extLst>
              <a:ext uri="{FF2B5EF4-FFF2-40B4-BE49-F238E27FC236}">
                <a16:creationId xmlns:a16="http://schemas.microsoft.com/office/drawing/2014/main" xmlns="" id="{D6D9A003-B5FB-4DD2-833C-5A802F90ACB5}"/>
              </a:ext>
            </a:extLst>
          </p:cNvPr>
          <p:cNvGraphicFramePr>
            <a:graphicFrameLocks noGrp="1"/>
          </p:cNvGraphicFramePr>
          <p:nvPr>
            <p:ph idx="1"/>
          </p:nvPr>
        </p:nvGraphicFramePr>
        <p:xfrm>
          <a:off x="581025" y="1419367"/>
          <a:ext cx="11029950" cy="5139871"/>
        </p:xfrm>
        <a:graphic>
          <a:graphicData uri="http://schemas.openxmlformats.org/drawingml/2006/chart">
            <c:chart xmlns:c="http://schemas.openxmlformats.org/drawingml/2006/chart" xmlns:r="http://schemas.openxmlformats.org/officeDocument/2006/relationships" r:id="rId3"/>
          </a:graphicData>
        </a:graphic>
      </p:graphicFrame>
      <p:sp>
        <p:nvSpPr>
          <p:cNvPr id="32772" name="Slide Number Placeholder 3">
            <a:extLst>
              <a:ext uri="{FF2B5EF4-FFF2-40B4-BE49-F238E27FC236}">
                <a16:creationId xmlns:a16="http://schemas.microsoft.com/office/drawing/2014/main" xmlns="" id="{4CF651E4-F172-4E8E-A588-5D80290EB90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7106C0A5-45EB-450F-85AC-BBC32A5A79CB}" type="slidenum">
              <a:rPr lang="en-US" altLang="en-US">
                <a:solidFill>
                  <a:srgbClr val="404040"/>
                </a:solidFill>
                <a:latin typeface="Calibri" panose="020F0502020204030204" pitchFamily="34" charset="0"/>
                <a:cs typeface="Calibri" panose="020F0502020204030204" pitchFamily="34" charset="0"/>
              </a:rPr>
              <a:pPr/>
              <a:t>19</a:t>
            </a:fld>
            <a:endParaRPr lang="en-US" altLang="en-US">
              <a:solidFill>
                <a:srgbClr val="404040"/>
              </a:solidFill>
              <a:latin typeface="Calibri" panose="020F0502020204030204" pitchFamily="34" charset="0"/>
              <a:cs typeface="Calibri" panose="020F0502020204030204" pitchFamily="34" charset="0"/>
            </a:endParaRPr>
          </a:p>
        </p:txBody>
      </p:sp>
      <p:sp>
        <p:nvSpPr>
          <p:cNvPr id="32773" name="Rectangle 5">
            <a:extLst>
              <a:ext uri="{FF2B5EF4-FFF2-40B4-BE49-F238E27FC236}">
                <a16:creationId xmlns:a16="http://schemas.microsoft.com/office/drawing/2014/main" xmlns="" id="{AC0D50DB-74C1-4161-BCD7-0F216DCAA3B2}"/>
              </a:ext>
            </a:extLst>
          </p:cNvPr>
          <p:cNvSpPr>
            <a:spLocks noChangeArrowheads="1"/>
          </p:cNvSpPr>
          <p:nvPr/>
        </p:nvSpPr>
        <p:spPr bwMode="auto">
          <a:xfrm>
            <a:off x="0" y="6559550"/>
            <a:ext cx="92519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spcBef>
                <a:spcPts val="600"/>
              </a:spcBef>
              <a:spcAft>
                <a:spcPts val="600"/>
              </a:spcAft>
            </a:pPr>
            <a:r>
              <a:rPr lang="el-GR" altLang="en-US" sz="1100">
                <a:solidFill>
                  <a:srgbClr val="775F55"/>
                </a:solidFill>
                <a:latin typeface="Candara" panose="020E0502030303020204" pitchFamily="34" charset="0"/>
                <a:ea typeface="Times New Roman" panose="02020603050405020304" pitchFamily="18" charset="0"/>
                <a:cs typeface="Arial Narrow" panose="020B0606020202030204" pitchFamily="34" charset="0"/>
              </a:rPr>
              <a:t>Πηγή: Σύστημα Λογαριασμών Υγείας (ΣΛΥ) 2017, ΕΛ.ΣΤΑΤ., 2018, OECD Health Statistics, 2018 επεξεργασία στοιχείων ΙΟΒΕ</a:t>
            </a:r>
            <a:endParaRPr lang="el-GR" altLang="en-US" sz="1100">
              <a:solidFill>
                <a:srgbClr val="FF0000"/>
              </a:solidFill>
              <a:latin typeface="Candara" panose="020E0502030303020204" pitchFamily="34" charset="0"/>
              <a:ea typeface="Times New Roman" panose="02020603050405020304" pitchFamily="18" charset="0"/>
              <a:cs typeface="Arial Narrow" panose="020B0606020202030204" pitchFamily="34"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45AB27A-17ED-4C08-8473-E00964897B51}"/>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xmlns="" id="{59C92E4C-4617-4E43-97F8-565CCFDB8042}"/>
              </a:ext>
            </a:extLst>
          </p:cNvPr>
          <p:cNvSpPr>
            <a:spLocks noGrp="1" noRot="1" noChangeAspect="1" noMove="1" noResize="1" noEditPoints="1" noAdjustHandles="1" noChangeArrowheads="1" noChangeShapeType="1" noTextEdit="1"/>
          </p:cNvSpPr>
          <p:nvPr/>
        </p:nvSpPr>
        <p:spPr>
          <a:xfrm>
            <a:off x="446088" y="457200"/>
            <a:ext cx="3703637" cy="952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8B06E728-BE57-4FD0-A2BD-DB7917FBD704}"/>
              </a:ext>
            </a:extLst>
          </p:cNvPr>
          <p:cNvSpPr>
            <a:spLocks noGrp="1" noRot="1" noChangeAspect="1" noMove="1" noResize="1" noEditPoints="1" noAdjustHandles="1" noChangeArrowheads="1" noChangeShapeType="1" noTextEdit="1"/>
          </p:cNvSpPr>
          <p:nvPr/>
        </p:nvSpPr>
        <p:spPr>
          <a:xfrm>
            <a:off x="4241800" y="457200"/>
            <a:ext cx="3703638" cy="9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0297AC1F-99C9-49B4-841B-D76A54B9E5A8}"/>
              </a:ext>
            </a:extLst>
          </p:cNvPr>
          <p:cNvSpPr>
            <a:spLocks noGrp="1" noRot="1" noChangeAspect="1" noMove="1" noResize="1" noEditPoints="1" noAdjustHandles="1" noChangeArrowheads="1" noChangeShapeType="1" noTextEdit="1"/>
          </p:cNvSpPr>
          <p:nvPr/>
        </p:nvSpPr>
        <p:spPr>
          <a:xfrm>
            <a:off x="8042275" y="454025"/>
            <a:ext cx="3703638" cy="98425"/>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xmlns="" id="{3F3CF558-CB6A-49F7-8935-E4FA41D85A15}"/>
              </a:ext>
            </a:extLst>
          </p:cNvPr>
          <p:cNvSpPr>
            <a:spLocks noGrp="1" noRot="1" noChangeAspect="1" noMove="1" noResize="1" noEditPoints="1" noAdjustHandles="1" noChangeArrowheads="1" noChangeShapeType="1" noTextEdit="1"/>
          </p:cNvSpPr>
          <p:nvPr/>
        </p:nvSpPr>
        <p:spPr>
          <a:xfrm>
            <a:off x="446088" y="596900"/>
            <a:ext cx="3703637" cy="57943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271" name="Title 1">
            <a:extLst>
              <a:ext uri="{FF2B5EF4-FFF2-40B4-BE49-F238E27FC236}">
                <a16:creationId xmlns:a16="http://schemas.microsoft.com/office/drawing/2014/main" xmlns="" id="{A955CB0E-E2E2-4975-B200-49439C21D51C}"/>
              </a:ext>
            </a:extLst>
          </p:cNvPr>
          <p:cNvSpPr>
            <a:spLocks noGrp="1"/>
          </p:cNvSpPr>
          <p:nvPr>
            <p:ph type="title"/>
          </p:nvPr>
        </p:nvSpPr>
        <p:spPr>
          <a:xfrm>
            <a:off x="771525" y="1038225"/>
            <a:ext cx="3054350" cy="4708525"/>
          </a:xfrm>
        </p:spPr>
        <p:txBody>
          <a:bodyPr anchor="ctr"/>
          <a:lstStyle/>
          <a:p>
            <a:pPr eaLnBrk="1" hangingPunct="1"/>
            <a:r>
              <a:rPr lang="el-GR" altLang="en-US">
                <a:solidFill>
                  <a:srgbClr val="FFFEFF"/>
                </a:solidFill>
              </a:rPr>
              <a:t>Δομή παρουσίασης</a:t>
            </a:r>
          </a:p>
        </p:txBody>
      </p:sp>
      <p:sp>
        <p:nvSpPr>
          <p:cNvPr id="11272" name="Content Placeholder 2">
            <a:extLst>
              <a:ext uri="{FF2B5EF4-FFF2-40B4-BE49-F238E27FC236}">
                <a16:creationId xmlns:a16="http://schemas.microsoft.com/office/drawing/2014/main" xmlns="" id="{E60F886F-68E0-4A71-B77B-DD7B8C91506F}"/>
              </a:ext>
            </a:extLst>
          </p:cNvPr>
          <p:cNvSpPr>
            <a:spLocks noGrp="1"/>
          </p:cNvSpPr>
          <p:nvPr>
            <p:ph idx="1"/>
          </p:nvPr>
        </p:nvSpPr>
        <p:spPr>
          <a:xfrm>
            <a:off x="4535488" y="1038225"/>
            <a:ext cx="6724650" cy="4821238"/>
          </a:xfrm>
        </p:spPr>
        <p:txBody>
          <a:bodyPr/>
          <a:lstStyle/>
          <a:p>
            <a:pPr eaLnBrk="1" hangingPunct="1">
              <a:spcBef>
                <a:spcPts val="600"/>
              </a:spcBef>
              <a:spcAft>
                <a:spcPts val="1800"/>
              </a:spcAft>
            </a:pPr>
            <a:r>
              <a:rPr lang="el-GR" altLang="en-US" sz="2800"/>
              <a:t>Οικονομικό περιβάλλον</a:t>
            </a:r>
            <a:r>
              <a:rPr lang="en-US" altLang="en-US" sz="2800"/>
              <a:t> </a:t>
            </a:r>
            <a:r>
              <a:rPr lang="el-GR" altLang="en-US" sz="2800"/>
              <a:t>και τάσεις</a:t>
            </a:r>
          </a:p>
          <a:p>
            <a:pPr eaLnBrk="1" hangingPunct="1">
              <a:spcBef>
                <a:spcPts val="600"/>
              </a:spcBef>
              <a:spcAft>
                <a:spcPts val="1800"/>
              </a:spcAft>
            </a:pPr>
            <a:r>
              <a:rPr lang="el-GR" altLang="en-US" sz="2800"/>
              <a:t>Δημογραφικό προφίλ πληθυσμού</a:t>
            </a:r>
          </a:p>
          <a:p>
            <a:pPr eaLnBrk="1" hangingPunct="1">
              <a:spcBef>
                <a:spcPts val="600"/>
              </a:spcBef>
              <a:spcAft>
                <a:spcPts val="1800"/>
              </a:spcAft>
            </a:pPr>
            <a:r>
              <a:rPr lang="el-GR" altLang="en-US" sz="2800"/>
              <a:t>Χρηματοδότηση υγείας</a:t>
            </a:r>
          </a:p>
          <a:p>
            <a:pPr eaLnBrk="1" hangingPunct="1">
              <a:spcBef>
                <a:spcPts val="600"/>
              </a:spcBef>
              <a:spcAft>
                <a:spcPts val="1800"/>
              </a:spcAft>
            </a:pPr>
            <a:r>
              <a:rPr lang="el-GR" altLang="en-US" sz="2800"/>
              <a:t>Δαπάνη φαρμάκου</a:t>
            </a:r>
          </a:p>
          <a:p>
            <a:pPr eaLnBrk="1" hangingPunct="1">
              <a:spcBef>
                <a:spcPts val="600"/>
              </a:spcBef>
              <a:spcAft>
                <a:spcPts val="1800"/>
              </a:spcAft>
            </a:pPr>
            <a:r>
              <a:rPr lang="el-GR" altLang="en-US" sz="2800"/>
              <a:t>Βιομηχανία φαρμάκου</a:t>
            </a:r>
          </a:p>
          <a:p>
            <a:pPr eaLnBrk="1" hangingPunct="1">
              <a:spcBef>
                <a:spcPts val="600"/>
              </a:spcBef>
              <a:spcAft>
                <a:spcPts val="1800"/>
              </a:spcAft>
            </a:pPr>
            <a:r>
              <a:rPr lang="el-GR" altLang="en-US" sz="2800"/>
              <a:t>Συμβολή του κλάδου στην οικονομία</a:t>
            </a:r>
          </a:p>
        </p:txBody>
      </p:sp>
      <p:sp>
        <p:nvSpPr>
          <p:cNvPr id="11273" name="Slide Number Placeholder 4">
            <a:extLst>
              <a:ext uri="{FF2B5EF4-FFF2-40B4-BE49-F238E27FC236}">
                <a16:creationId xmlns:a16="http://schemas.microsoft.com/office/drawing/2014/main" xmlns="" id="{90CE39CF-D8D0-4D2C-9993-6546213598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spcAft>
                <a:spcPts val="600"/>
              </a:spcAft>
            </a:pPr>
            <a:fld id="{28311593-28CA-45BE-A8B7-E46C64A2BFEE}" type="slidenum">
              <a:rPr lang="en-US" altLang="en-US">
                <a:solidFill>
                  <a:srgbClr val="404040"/>
                </a:solidFill>
                <a:latin typeface="Calibri" panose="020F0502020204030204" pitchFamily="34" charset="0"/>
                <a:cs typeface="Calibri" panose="020F0502020204030204" pitchFamily="34" charset="0"/>
              </a:rPr>
              <a:pPr>
                <a:spcAft>
                  <a:spcPts val="600"/>
                </a:spcAft>
              </a:pPr>
              <a:t>2</a:t>
            </a:fld>
            <a:endParaRPr lang="en-US" altLang="en-US">
              <a:solidFill>
                <a:srgbClr val="404040"/>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xmlns="" id="{A988BC55-3E6D-47D5-9A5D-C39B856C7901}"/>
              </a:ext>
            </a:extLst>
          </p:cNvPr>
          <p:cNvSpPr>
            <a:spLocks noGrp="1"/>
          </p:cNvSpPr>
          <p:nvPr>
            <p:ph type="title"/>
          </p:nvPr>
        </p:nvSpPr>
        <p:spPr>
          <a:xfrm>
            <a:off x="417513" y="579438"/>
            <a:ext cx="11360150" cy="755650"/>
          </a:xfrm>
        </p:spPr>
        <p:txBody>
          <a:bodyPr/>
          <a:lstStyle/>
          <a:p>
            <a:pPr eaLnBrk="1" hangingPunct="1"/>
            <a:r>
              <a:rPr lang="el-GR" altLang="en-US" sz="2300" b="1"/>
              <a:t>Σημαντική υποχώρηση στη χρηματοδότηση για δαπάνες υγείας (%) στην Ελλάδα-αύξηση στην ΕΕ</a:t>
            </a:r>
          </a:p>
        </p:txBody>
      </p:sp>
      <p:graphicFrame>
        <p:nvGraphicFramePr>
          <p:cNvPr id="10" name="Content Placeholder 9">
            <a:extLst>
              <a:ext uri="{FF2B5EF4-FFF2-40B4-BE49-F238E27FC236}">
                <a16:creationId xmlns:a16="http://schemas.microsoft.com/office/drawing/2014/main" xmlns="" id="{6C926379-271D-41C8-93A1-07E33391C507}"/>
              </a:ext>
            </a:extLst>
          </p:cNvPr>
          <p:cNvGraphicFramePr>
            <a:graphicFrameLocks noGrp="1"/>
          </p:cNvGraphicFramePr>
          <p:nvPr>
            <p:ph sz="half" idx="1"/>
          </p:nvPr>
        </p:nvGraphicFramePr>
        <p:xfrm>
          <a:off x="512786" y="1337742"/>
          <a:ext cx="5583214" cy="4692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a:extLst>
              <a:ext uri="{FF2B5EF4-FFF2-40B4-BE49-F238E27FC236}">
                <a16:creationId xmlns:a16="http://schemas.microsoft.com/office/drawing/2014/main" xmlns="" id="{2A907D78-0953-4A30-A1D3-0ACF473204A4}"/>
              </a:ext>
            </a:extLst>
          </p:cNvPr>
          <p:cNvGraphicFramePr>
            <a:graphicFrameLocks noGrp="1"/>
          </p:cNvGraphicFramePr>
          <p:nvPr>
            <p:ph sz="half" idx="2"/>
          </p:nvPr>
        </p:nvGraphicFramePr>
        <p:xfrm>
          <a:off x="6362084" y="1228559"/>
          <a:ext cx="5525116" cy="4692650"/>
        </p:xfrm>
        <a:graphic>
          <a:graphicData uri="http://schemas.openxmlformats.org/drawingml/2006/chart">
            <c:chart xmlns:c="http://schemas.openxmlformats.org/drawingml/2006/chart" xmlns:r="http://schemas.openxmlformats.org/officeDocument/2006/relationships" r:id="rId4"/>
          </a:graphicData>
        </a:graphic>
      </p:graphicFrame>
      <p:sp>
        <p:nvSpPr>
          <p:cNvPr id="34821" name="Slide Number Placeholder 3">
            <a:extLst>
              <a:ext uri="{FF2B5EF4-FFF2-40B4-BE49-F238E27FC236}">
                <a16:creationId xmlns:a16="http://schemas.microsoft.com/office/drawing/2014/main" xmlns="" id="{D3D4385C-9E67-491F-98F5-9FE62D8417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0EC0A1DB-B7BF-4071-9EB9-111FEFEBABCE}" type="slidenum">
              <a:rPr lang="en-US" altLang="en-US">
                <a:solidFill>
                  <a:srgbClr val="404040"/>
                </a:solidFill>
              </a:rPr>
              <a:pPr/>
              <a:t>20</a:t>
            </a:fld>
            <a:endParaRPr lang="en-US" altLang="en-US">
              <a:solidFill>
                <a:srgbClr val="404040"/>
              </a:solidFill>
            </a:endParaRPr>
          </a:p>
        </p:txBody>
      </p:sp>
      <p:sp>
        <p:nvSpPr>
          <p:cNvPr id="34822" name="Rectangle 5">
            <a:extLst>
              <a:ext uri="{FF2B5EF4-FFF2-40B4-BE49-F238E27FC236}">
                <a16:creationId xmlns:a16="http://schemas.microsoft.com/office/drawing/2014/main" xmlns="" id="{39504EB2-3414-4B3A-8CBF-E4E6F942ABE4}"/>
              </a:ext>
            </a:extLst>
          </p:cNvPr>
          <p:cNvSpPr>
            <a:spLocks noChangeArrowheads="1"/>
          </p:cNvSpPr>
          <p:nvPr/>
        </p:nvSpPr>
        <p:spPr bwMode="auto">
          <a:xfrm>
            <a:off x="0" y="6430963"/>
            <a:ext cx="10668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1100">
                <a:solidFill>
                  <a:srgbClr val="775F55"/>
                </a:solidFill>
                <a:latin typeface="Candara" panose="020E0502030303020204" pitchFamily="34" charset="0"/>
                <a:ea typeface="Times New Roman" panose="02020603050405020304" pitchFamily="18" charset="0"/>
                <a:cs typeface="Arial Narrow" panose="020B0606020202030204" pitchFamily="34" charset="0"/>
              </a:rPr>
              <a:t>Πηγή: Σύστημα Λογαριασμών Υγείας (ΣΛΥ) 2017, OECD Health Statistics, 2019, επεξεργασία στοιχείων ΙΟΒΕ. Νότιες Χώρες (Ιταλία, Ισπανία, Πορτογαλία). Οι ποσοστιαίες μεταβολές μεταξύ 2009 και 2018 έχουν υπολογιστεί στα στοιχεία χρηματοδότησης σε σταθερές τιμές ($ 2010 PPS, OECD).</a:t>
            </a:r>
            <a:endParaRPr lang="el-GR" altLang="en-US" sz="1100">
              <a:solidFill>
                <a:srgbClr val="FF0000"/>
              </a:solidFill>
              <a:latin typeface="Candara" panose="020E0502030303020204" pitchFamily="34" charset="0"/>
              <a:ea typeface="Times New Roman" panose="02020603050405020304" pitchFamily="18" charset="0"/>
              <a:cs typeface="Arial Narrow" panose="020B0606020202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xmlns="" id="{8DD0A933-B010-4112-95C4-17EAF4A7D178}"/>
              </a:ext>
            </a:extLst>
          </p:cNvPr>
          <p:cNvSpPr>
            <a:spLocks noGrp="1"/>
          </p:cNvSpPr>
          <p:nvPr>
            <p:ph type="title"/>
          </p:nvPr>
        </p:nvSpPr>
        <p:spPr>
          <a:xfrm>
            <a:off x="458788" y="620713"/>
            <a:ext cx="11318875" cy="581025"/>
          </a:xfrm>
        </p:spPr>
        <p:txBody>
          <a:bodyPr/>
          <a:lstStyle/>
          <a:p>
            <a:pPr eaLnBrk="1" hangingPunct="1"/>
            <a:r>
              <a:rPr lang="el-GR" altLang="en-US" sz="2300" b="1"/>
              <a:t>Από το </a:t>
            </a:r>
            <a:r>
              <a:rPr lang="en-GB" altLang="en-US" sz="2300" b="1"/>
              <a:t>9</a:t>
            </a:r>
            <a:r>
              <a:rPr lang="el-GR" altLang="en-US" sz="2300" b="1"/>
              <a:t>,</a:t>
            </a:r>
            <a:r>
              <a:rPr lang="en-GB" altLang="en-US" sz="2300" b="1"/>
              <a:t>5% </a:t>
            </a:r>
            <a:r>
              <a:rPr lang="el-GR" altLang="en-US" sz="2300" b="1"/>
              <a:t>(2009) στο 7,7% του ΑΕΠ (2018) η συνολική χρηματοδότηση δαπανών υγείας</a:t>
            </a:r>
          </a:p>
        </p:txBody>
      </p:sp>
      <p:graphicFrame>
        <p:nvGraphicFramePr>
          <p:cNvPr id="9" name="Content Placeholder 8">
            <a:extLst>
              <a:ext uri="{FF2B5EF4-FFF2-40B4-BE49-F238E27FC236}">
                <a16:creationId xmlns:a16="http://schemas.microsoft.com/office/drawing/2014/main" xmlns="" id="{8E93E976-5D67-44D0-951F-BE1DA0E49624}"/>
              </a:ext>
            </a:extLst>
          </p:cNvPr>
          <p:cNvGraphicFramePr>
            <a:graphicFrameLocks noGrp="1"/>
          </p:cNvGraphicFramePr>
          <p:nvPr>
            <p:ph sz="half" idx="1"/>
          </p:nvPr>
        </p:nvGraphicFramePr>
        <p:xfrm>
          <a:off x="294421" y="1269502"/>
          <a:ext cx="5874367" cy="49675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a:extLst>
              <a:ext uri="{FF2B5EF4-FFF2-40B4-BE49-F238E27FC236}">
                <a16:creationId xmlns:a16="http://schemas.microsoft.com/office/drawing/2014/main" xmlns="" id="{E2EC1C1D-4B10-4443-8990-9B75229781F9}"/>
              </a:ext>
            </a:extLst>
          </p:cNvPr>
          <p:cNvGraphicFramePr>
            <a:graphicFrameLocks noGrp="1"/>
          </p:cNvGraphicFramePr>
          <p:nvPr>
            <p:ph sz="half" idx="2"/>
          </p:nvPr>
        </p:nvGraphicFramePr>
        <p:xfrm>
          <a:off x="6250675" y="1269242"/>
          <a:ext cx="5677468" cy="5088696"/>
        </p:xfrm>
        <a:graphic>
          <a:graphicData uri="http://schemas.openxmlformats.org/drawingml/2006/chart">
            <c:chart xmlns:c="http://schemas.openxmlformats.org/drawingml/2006/chart" xmlns:r="http://schemas.openxmlformats.org/officeDocument/2006/relationships" r:id="rId4"/>
          </a:graphicData>
        </a:graphic>
      </p:graphicFrame>
      <p:sp>
        <p:nvSpPr>
          <p:cNvPr id="36869" name="Slide Number Placeholder 3">
            <a:extLst>
              <a:ext uri="{FF2B5EF4-FFF2-40B4-BE49-F238E27FC236}">
                <a16:creationId xmlns:a16="http://schemas.microsoft.com/office/drawing/2014/main" xmlns="" id="{0B9A9F1B-4C82-4D8E-9EB0-4E82F63A86A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0621BA47-7254-4088-9002-9E1EB9F23FA7}" type="slidenum">
              <a:rPr lang="en-US" altLang="en-US">
                <a:solidFill>
                  <a:srgbClr val="404040"/>
                </a:solidFill>
              </a:rPr>
              <a:pPr/>
              <a:t>21</a:t>
            </a:fld>
            <a:endParaRPr lang="en-US" altLang="en-US">
              <a:solidFill>
                <a:srgbClr val="404040"/>
              </a:solidFill>
            </a:endParaRPr>
          </a:p>
        </p:txBody>
      </p:sp>
      <p:sp>
        <p:nvSpPr>
          <p:cNvPr id="36870" name="Rectangle 5">
            <a:extLst>
              <a:ext uri="{FF2B5EF4-FFF2-40B4-BE49-F238E27FC236}">
                <a16:creationId xmlns:a16="http://schemas.microsoft.com/office/drawing/2014/main" xmlns="" id="{193D43E8-5464-4B2C-8025-3007DCD6775B}"/>
              </a:ext>
            </a:extLst>
          </p:cNvPr>
          <p:cNvSpPr>
            <a:spLocks noChangeArrowheads="1"/>
          </p:cNvSpPr>
          <p:nvPr/>
        </p:nvSpPr>
        <p:spPr bwMode="auto">
          <a:xfrm>
            <a:off x="0" y="6237288"/>
            <a:ext cx="112728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150000"/>
              </a:lnSpc>
            </a:pPr>
            <a:r>
              <a:rPr lang="el-GR" altLang="en-US" sz="1100">
                <a:solidFill>
                  <a:srgbClr val="775F55"/>
                </a:solidFill>
                <a:latin typeface="Corbel" panose="020B0503020204020204" pitchFamily="34" charset="0"/>
                <a:cs typeface="Times New Roman" panose="02020603050405020304" pitchFamily="18" charset="0"/>
              </a:rPr>
              <a:t>Πηγή: Σύστημα Λογαριασμών Υγείας (ΣΛΥ) 2018, ΕΛΣΤΑΤ., 2019, Eurostat, OECD Health Statistics, 2019, επεξεργασία στοιχείων ΙΟΒΕ. Νότιες Χώρες (Ιταλία, Ισπανία, Πορτογαλία), ΕΕ-23: (μη διαθέσιμα στοιχεία για Βουλγαρία, Κροατία, Κύπρος, Ρουμανία και Μάλτα)</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xmlns="" id="{85D8C949-006C-4144-9E8D-8BD8A57CD85E}"/>
              </a:ext>
            </a:extLst>
          </p:cNvPr>
          <p:cNvSpPr>
            <a:spLocks noGrp="1"/>
          </p:cNvSpPr>
          <p:nvPr>
            <p:ph type="title"/>
          </p:nvPr>
        </p:nvSpPr>
        <p:spPr>
          <a:xfrm>
            <a:off x="444500" y="538163"/>
            <a:ext cx="11306175" cy="755650"/>
          </a:xfrm>
        </p:spPr>
        <p:txBody>
          <a:bodyPr/>
          <a:lstStyle/>
          <a:p>
            <a:pPr eaLnBrk="1" hangingPunct="1"/>
            <a:r>
              <a:rPr lang="el-GR" altLang="en-US" sz="2300" b="1"/>
              <a:t>Δημόσια Χρηματοδότηση δαπανών υγείας Ελλάδας </a:t>
            </a:r>
            <a:r>
              <a:rPr lang="en-US" altLang="en-US" sz="2300" b="1"/>
              <a:t>2000</a:t>
            </a:r>
            <a:r>
              <a:rPr lang="el-GR" altLang="en-US" sz="2300" b="1"/>
              <a:t>-2018 (% του συνόλου της χρηματοδότησης)</a:t>
            </a:r>
          </a:p>
        </p:txBody>
      </p:sp>
      <p:sp>
        <p:nvSpPr>
          <p:cNvPr id="38915" name="Slide Number Placeholder 3">
            <a:extLst>
              <a:ext uri="{FF2B5EF4-FFF2-40B4-BE49-F238E27FC236}">
                <a16:creationId xmlns:a16="http://schemas.microsoft.com/office/drawing/2014/main" xmlns="" id="{A1263039-3F6D-4278-8FEF-45D4AA9DDBC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0F45C301-88B1-4963-91FE-9DC36E526D97}" type="slidenum">
              <a:rPr lang="en-US" altLang="en-US">
                <a:solidFill>
                  <a:srgbClr val="404040"/>
                </a:solidFill>
                <a:latin typeface="Calibri" panose="020F0502020204030204" pitchFamily="34" charset="0"/>
                <a:cs typeface="Calibri" panose="020F0502020204030204" pitchFamily="34" charset="0"/>
              </a:rPr>
              <a:pPr/>
              <a:t>22</a:t>
            </a:fld>
            <a:endParaRPr lang="en-US" altLang="en-US">
              <a:solidFill>
                <a:srgbClr val="404040"/>
              </a:solidFill>
              <a:latin typeface="Calibri" panose="020F0502020204030204" pitchFamily="34" charset="0"/>
              <a:cs typeface="Calibri" panose="020F0502020204030204" pitchFamily="34" charset="0"/>
            </a:endParaRPr>
          </a:p>
        </p:txBody>
      </p:sp>
      <p:sp>
        <p:nvSpPr>
          <p:cNvPr id="6" name="Rectangle 3">
            <a:extLst>
              <a:ext uri="{FF2B5EF4-FFF2-40B4-BE49-F238E27FC236}">
                <a16:creationId xmlns:a16="http://schemas.microsoft.com/office/drawing/2014/main" xmlns="" id="{ABC7748D-3814-463E-8E07-0F971C7AB3F8}"/>
              </a:ext>
            </a:extLst>
          </p:cNvPr>
          <p:cNvSpPr>
            <a:spLocks noChangeArrowheads="1"/>
          </p:cNvSpPr>
          <p:nvPr/>
        </p:nvSpPr>
        <p:spPr bwMode="gray">
          <a:xfrm>
            <a:off x="0" y="6627813"/>
            <a:ext cx="71834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lg" len="lg"/>
                <a:tailEnd type="none" w="lg" len="lg"/>
              </a14:hiddenLine>
            </a:ext>
          </a:extLst>
        </p:spPr>
        <p:txBody>
          <a:bodyPr lIns="0" tIns="0" rIns="0" bIns="0" anchor="b"/>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cs typeface="Arial" panose="020B0604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cs typeface="Arial" panose="020B0604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cs typeface="Arial" panose="020B060402020202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fontAlgn="auto" hangingPunct="1">
              <a:lnSpc>
                <a:spcPct val="90000"/>
              </a:lnSpc>
              <a:spcBef>
                <a:spcPct val="0"/>
              </a:spcBef>
              <a:spcAft>
                <a:spcPts val="0"/>
              </a:spcAft>
              <a:buClrTx/>
              <a:buSzTx/>
              <a:buFont typeface="Wingdings" panose="05000000000000000000" pitchFamily="2" charset="2"/>
              <a:buNone/>
              <a:defRPr/>
            </a:pPr>
            <a:r>
              <a:rPr lang="el-GR" altLang="el-GR" sz="1100" dirty="0">
                <a:solidFill>
                  <a:srgbClr val="775F55"/>
                </a:solidFill>
                <a:latin typeface="+mn-lt"/>
                <a:ea typeface="Times New Roman" panose="02020603050405020304" pitchFamily="18" charset="0"/>
                <a:cs typeface="Arial Narrow" panose="020B0606020202030204" pitchFamily="34" charset="0"/>
              </a:rPr>
              <a:t>Πηγή</a:t>
            </a:r>
            <a:r>
              <a:rPr lang="en-US" altLang="el-GR" sz="1100" dirty="0">
                <a:solidFill>
                  <a:srgbClr val="775F55"/>
                </a:solidFill>
                <a:latin typeface="+mn-lt"/>
                <a:ea typeface="Times New Roman" panose="02020603050405020304" pitchFamily="18" charset="0"/>
                <a:cs typeface="Arial Narrow" panose="020B0606020202030204" pitchFamily="34" charset="0"/>
              </a:rPr>
              <a:t>: </a:t>
            </a:r>
            <a:r>
              <a:rPr lang="el-GR" altLang="el-GR" sz="1100" dirty="0">
                <a:solidFill>
                  <a:srgbClr val="775F55"/>
                </a:solidFill>
                <a:latin typeface="+mn-lt"/>
                <a:ea typeface="Times New Roman" panose="02020603050405020304" pitchFamily="18" charset="0"/>
                <a:cs typeface="Arial Narrow" panose="020B0606020202030204" pitchFamily="34" charset="0"/>
              </a:rPr>
              <a:t>OECD Health </a:t>
            </a:r>
            <a:r>
              <a:rPr lang="el-GR" altLang="el-GR" sz="1100" dirty="0" err="1">
                <a:solidFill>
                  <a:srgbClr val="775F55"/>
                </a:solidFill>
                <a:latin typeface="+mn-lt"/>
                <a:ea typeface="Times New Roman" panose="02020603050405020304" pitchFamily="18" charset="0"/>
                <a:cs typeface="Arial Narrow" panose="020B0606020202030204" pitchFamily="34" charset="0"/>
              </a:rPr>
              <a:t>Statistics</a:t>
            </a:r>
            <a:r>
              <a:rPr lang="el-GR" altLang="el-GR" sz="1100" dirty="0">
                <a:solidFill>
                  <a:srgbClr val="775F55"/>
                </a:solidFill>
                <a:latin typeface="+mn-lt"/>
                <a:ea typeface="Times New Roman" panose="02020603050405020304" pitchFamily="18" charset="0"/>
                <a:cs typeface="Arial Narrow" panose="020B0606020202030204" pitchFamily="34" charset="0"/>
              </a:rPr>
              <a:t>, 2019, επεξεργασία στοιχείων ΙΟΒΕ. Νότιες Χώρες (Ιταλία, Ισπανία, Πορτογαλία)</a:t>
            </a:r>
          </a:p>
        </p:txBody>
      </p:sp>
      <p:graphicFrame>
        <p:nvGraphicFramePr>
          <p:cNvPr id="8" name="Content Placeholder 7">
            <a:extLst>
              <a:ext uri="{FF2B5EF4-FFF2-40B4-BE49-F238E27FC236}">
                <a16:creationId xmlns:a16="http://schemas.microsoft.com/office/drawing/2014/main" xmlns="" id="{427848BC-B4EE-45A7-ABAB-1BB3BF22D288}"/>
              </a:ext>
            </a:extLst>
          </p:cNvPr>
          <p:cNvGraphicFramePr>
            <a:graphicFrameLocks noGrp="1"/>
          </p:cNvGraphicFramePr>
          <p:nvPr>
            <p:ph idx="1"/>
          </p:nvPr>
        </p:nvGraphicFramePr>
        <p:xfrm>
          <a:off x="581025" y="1378425"/>
          <a:ext cx="11029950" cy="49795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xmlns="" id="{D936E47D-6386-4CE4-B3BF-5D43C51667DD}"/>
              </a:ext>
            </a:extLst>
          </p:cNvPr>
          <p:cNvSpPr>
            <a:spLocks noGrp="1"/>
          </p:cNvSpPr>
          <p:nvPr>
            <p:ph type="title"/>
          </p:nvPr>
        </p:nvSpPr>
        <p:spPr>
          <a:xfrm>
            <a:off x="417513" y="555625"/>
            <a:ext cx="11347450" cy="755650"/>
          </a:xfrm>
        </p:spPr>
        <p:txBody>
          <a:bodyPr/>
          <a:lstStyle/>
          <a:p>
            <a:pPr eaLnBrk="1" hangingPunct="1"/>
            <a:r>
              <a:rPr lang="el-GR" altLang="en-US" sz="2300" b="1"/>
              <a:t>Υποχώρηση της κατά κεφαλή δαπάνη υγείας στην Ελλάδα έναντι αύξησης σε ΕΕ23 και Νότιες Χώρες (2009-2018)</a:t>
            </a:r>
          </a:p>
        </p:txBody>
      </p:sp>
      <p:sp>
        <p:nvSpPr>
          <p:cNvPr id="40963" name="Slide Number Placeholder 3">
            <a:extLst>
              <a:ext uri="{FF2B5EF4-FFF2-40B4-BE49-F238E27FC236}">
                <a16:creationId xmlns:a16="http://schemas.microsoft.com/office/drawing/2014/main" xmlns="" id="{53011E0B-F62C-40E4-9D35-0F7777C1008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349C921B-DA40-404C-8008-96377B4AD789}" type="slidenum">
              <a:rPr lang="en-US" altLang="en-US">
                <a:solidFill>
                  <a:srgbClr val="404040"/>
                </a:solidFill>
                <a:latin typeface="Calibri" panose="020F0502020204030204" pitchFamily="34" charset="0"/>
                <a:cs typeface="Calibri" panose="020F0502020204030204" pitchFamily="34" charset="0"/>
              </a:rPr>
              <a:pPr/>
              <a:t>23</a:t>
            </a:fld>
            <a:endParaRPr lang="en-US" altLang="en-US">
              <a:solidFill>
                <a:srgbClr val="404040"/>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xmlns="" id="{5E057688-6612-4A4C-9FBE-BB121DA4CBC9}"/>
              </a:ext>
            </a:extLst>
          </p:cNvPr>
          <p:cNvSpPr>
            <a:spLocks noChangeArrowheads="1"/>
          </p:cNvSpPr>
          <p:nvPr/>
        </p:nvSpPr>
        <p:spPr bwMode="auto">
          <a:xfrm>
            <a:off x="0" y="6472238"/>
            <a:ext cx="11231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cs typeface="Arial" panose="020B0604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cs typeface="Arial" panose="020B0604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cs typeface="Arial" panose="020B060402020202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fontAlgn="auto" hangingPunct="1">
              <a:lnSpc>
                <a:spcPct val="90000"/>
              </a:lnSpc>
              <a:spcBef>
                <a:spcPct val="0"/>
              </a:spcBef>
              <a:spcAft>
                <a:spcPts val="0"/>
              </a:spcAft>
              <a:buClrTx/>
              <a:buSzTx/>
              <a:buFontTx/>
              <a:buNone/>
              <a:defRPr/>
            </a:pPr>
            <a:r>
              <a:rPr lang="el-GR" altLang="el-GR" sz="1100" dirty="0">
                <a:solidFill>
                  <a:srgbClr val="775F55"/>
                </a:solidFill>
                <a:latin typeface="+mn-lt"/>
                <a:ea typeface="Times New Roman" panose="02020603050405020304" pitchFamily="18" charset="0"/>
                <a:cs typeface="Arial Narrow" panose="020B0606020202030204" pitchFamily="34" charset="0"/>
              </a:rPr>
              <a:t>Πηγή</a:t>
            </a:r>
            <a:r>
              <a:rPr lang="en-US" altLang="el-GR" sz="1100" dirty="0">
                <a:solidFill>
                  <a:srgbClr val="775F55"/>
                </a:solidFill>
                <a:latin typeface="+mn-lt"/>
                <a:ea typeface="Times New Roman" panose="02020603050405020304" pitchFamily="18" charset="0"/>
                <a:cs typeface="Arial Narrow" panose="020B0606020202030204" pitchFamily="34" charset="0"/>
              </a:rPr>
              <a:t>:</a:t>
            </a:r>
            <a:r>
              <a:rPr lang="el-GR" altLang="el-GR" sz="1100" dirty="0">
                <a:solidFill>
                  <a:srgbClr val="775F55"/>
                </a:solidFill>
                <a:latin typeface="+mn-lt"/>
                <a:ea typeface="Times New Roman" panose="02020603050405020304" pitchFamily="18" charset="0"/>
                <a:cs typeface="Arial Narrow" panose="020B0606020202030204" pitchFamily="34" charset="0"/>
              </a:rPr>
              <a:t> Σύστημα Λογαριασμών Υγείας (</a:t>
            </a:r>
            <a:r>
              <a:rPr lang="el-GR" altLang="el-GR" sz="1100" dirty="0" err="1">
                <a:solidFill>
                  <a:srgbClr val="775F55"/>
                </a:solidFill>
                <a:latin typeface="+mn-lt"/>
                <a:ea typeface="Times New Roman" panose="02020603050405020304" pitchFamily="18" charset="0"/>
                <a:cs typeface="Arial Narrow" panose="020B0606020202030204" pitchFamily="34" charset="0"/>
              </a:rPr>
              <a:t>ΣΛΥ</a:t>
            </a:r>
            <a:r>
              <a:rPr lang="el-GR" altLang="el-GR" sz="1100" dirty="0">
                <a:solidFill>
                  <a:srgbClr val="775F55"/>
                </a:solidFill>
                <a:latin typeface="+mn-lt"/>
                <a:ea typeface="Times New Roman" panose="02020603050405020304" pitchFamily="18" charset="0"/>
                <a:cs typeface="Arial Narrow" panose="020B0606020202030204" pitchFamily="34" charset="0"/>
              </a:rPr>
              <a:t>) 2018), </a:t>
            </a:r>
            <a:r>
              <a:rPr lang="el-GR" altLang="el-GR" sz="1100" dirty="0" err="1">
                <a:solidFill>
                  <a:srgbClr val="775F55"/>
                </a:solidFill>
                <a:latin typeface="+mn-lt"/>
                <a:ea typeface="Times New Roman" panose="02020603050405020304" pitchFamily="18" charset="0"/>
                <a:cs typeface="Arial Narrow" panose="020B0606020202030204" pitchFamily="34" charset="0"/>
              </a:rPr>
              <a:t>OECD</a:t>
            </a:r>
            <a:r>
              <a:rPr lang="el-GR" altLang="el-GR" sz="1100" dirty="0">
                <a:solidFill>
                  <a:srgbClr val="775F55"/>
                </a:solidFill>
                <a:latin typeface="+mn-lt"/>
                <a:ea typeface="Times New Roman" panose="02020603050405020304" pitchFamily="18" charset="0"/>
                <a:cs typeface="Arial Narrow" panose="020B0606020202030204" pitchFamily="34" charset="0"/>
              </a:rPr>
              <a:t> </a:t>
            </a:r>
            <a:r>
              <a:rPr lang="el-GR" altLang="el-GR" sz="1100" dirty="0" err="1">
                <a:solidFill>
                  <a:srgbClr val="775F55"/>
                </a:solidFill>
                <a:latin typeface="+mn-lt"/>
                <a:ea typeface="Times New Roman" panose="02020603050405020304" pitchFamily="18" charset="0"/>
                <a:cs typeface="Arial Narrow" panose="020B0606020202030204" pitchFamily="34" charset="0"/>
              </a:rPr>
              <a:t>Health</a:t>
            </a:r>
            <a:r>
              <a:rPr lang="el-GR" altLang="el-GR" sz="1100" dirty="0">
                <a:solidFill>
                  <a:srgbClr val="775F55"/>
                </a:solidFill>
                <a:latin typeface="+mn-lt"/>
                <a:ea typeface="Times New Roman" panose="02020603050405020304" pitchFamily="18" charset="0"/>
                <a:cs typeface="Arial Narrow" panose="020B0606020202030204" pitchFamily="34" charset="0"/>
              </a:rPr>
              <a:t> </a:t>
            </a:r>
            <a:r>
              <a:rPr lang="el-GR" altLang="el-GR" sz="1100" dirty="0" err="1">
                <a:solidFill>
                  <a:srgbClr val="775F55"/>
                </a:solidFill>
                <a:latin typeface="+mn-lt"/>
                <a:ea typeface="Times New Roman" panose="02020603050405020304" pitchFamily="18" charset="0"/>
                <a:cs typeface="Arial Narrow" panose="020B0606020202030204" pitchFamily="34" charset="0"/>
              </a:rPr>
              <a:t>Statistics</a:t>
            </a:r>
            <a:r>
              <a:rPr lang="el-GR" altLang="el-GR" sz="1100" dirty="0">
                <a:solidFill>
                  <a:srgbClr val="775F55"/>
                </a:solidFill>
                <a:latin typeface="+mn-lt"/>
                <a:ea typeface="Times New Roman" panose="02020603050405020304" pitchFamily="18" charset="0"/>
                <a:cs typeface="Arial Narrow" panose="020B0606020202030204" pitchFamily="34" charset="0"/>
              </a:rPr>
              <a:t>, 2019, επεξεργασία στοιχείων </a:t>
            </a:r>
            <a:r>
              <a:rPr lang="el-GR" altLang="el-GR" sz="1100" dirty="0" err="1">
                <a:solidFill>
                  <a:srgbClr val="775F55"/>
                </a:solidFill>
                <a:latin typeface="+mn-lt"/>
                <a:ea typeface="Times New Roman" panose="02020603050405020304" pitchFamily="18" charset="0"/>
                <a:cs typeface="Arial Narrow" panose="020B0606020202030204" pitchFamily="34" charset="0"/>
              </a:rPr>
              <a:t>ΙΟΒΕ</a:t>
            </a:r>
            <a:r>
              <a:rPr lang="el-GR" altLang="el-GR" sz="1100" dirty="0">
                <a:solidFill>
                  <a:srgbClr val="775F55"/>
                </a:solidFill>
                <a:latin typeface="+mn-lt"/>
                <a:ea typeface="Times New Roman" panose="02020603050405020304" pitchFamily="18" charset="0"/>
                <a:cs typeface="Arial Narrow" panose="020B0606020202030204" pitchFamily="34" charset="0"/>
              </a:rPr>
              <a:t>. Νότιες Χώρες (Ιταλία, Ισπανία, Πορτογαλία), Η ΕΕ αναφέρεται στο μέσο όρο 23 χωρών της ΕΕ, λόγω μη διαθεσιμότητας στοιχείων για τις υπόλοιπες</a:t>
            </a:r>
          </a:p>
        </p:txBody>
      </p:sp>
      <p:sp>
        <p:nvSpPr>
          <p:cNvPr id="40965" name="Rectangle 21">
            <a:extLst>
              <a:ext uri="{FF2B5EF4-FFF2-40B4-BE49-F238E27FC236}">
                <a16:creationId xmlns:a16="http://schemas.microsoft.com/office/drawing/2014/main" xmlns="" id="{3DB41818-BA6C-4BCE-9F67-63411E672278}"/>
              </a:ext>
            </a:extLst>
          </p:cNvPr>
          <p:cNvSpPr>
            <a:spLocks noChangeArrowheads="1"/>
          </p:cNvSpPr>
          <p:nvPr/>
        </p:nvSpPr>
        <p:spPr bwMode="auto">
          <a:xfrm>
            <a:off x="1524000" y="3492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l-GR" altLang="en-US">
              <a:latin typeface="Corbel" panose="020B0503020204020204" pitchFamily="34" charset="0"/>
            </a:endParaRPr>
          </a:p>
        </p:txBody>
      </p:sp>
      <p:sp>
        <p:nvSpPr>
          <p:cNvPr id="40966" name="Text Box 1">
            <a:extLst>
              <a:ext uri="{FF2B5EF4-FFF2-40B4-BE49-F238E27FC236}">
                <a16:creationId xmlns:a16="http://schemas.microsoft.com/office/drawing/2014/main" xmlns="" id="{8BD6D1C6-849E-4609-ABC8-168D32398EB6}"/>
              </a:ext>
            </a:extLst>
          </p:cNvPr>
          <p:cNvSpPr txBox="1">
            <a:spLocks noChangeArrowheads="1"/>
          </p:cNvSpPr>
          <p:nvPr/>
        </p:nvSpPr>
        <p:spPr bwMode="auto">
          <a:xfrm rot="2008714">
            <a:off x="3875088" y="4446588"/>
            <a:ext cx="5334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r>
              <a:rPr lang="el-GR" altLang="el-GR" sz="900" b="1">
                <a:latin typeface="Calibri" panose="020F0502020204030204" pitchFamily="34" charset="0"/>
                <a:ea typeface="Times New Roman" panose="02020603050405020304" pitchFamily="18" charset="0"/>
                <a:cs typeface="Calibri" panose="020F0502020204030204" pitchFamily="34" charset="0"/>
              </a:rPr>
              <a:t>-</a:t>
            </a:r>
            <a:r>
              <a:rPr lang="en-US" altLang="el-GR" sz="900" b="1">
                <a:latin typeface="Calibri" panose="020F0502020204030204" pitchFamily="34" charset="0"/>
                <a:ea typeface="Times New Roman" panose="02020603050405020304" pitchFamily="18" charset="0"/>
                <a:cs typeface="Calibri" panose="020F0502020204030204" pitchFamily="34" charset="0"/>
              </a:rPr>
              <a:t>43,9%</a:t>
            </a:r>
            <a:endParaRPr lang="en-US" altLang="el-GR">
              <a:latin typeface="Arial" panose="020B0604020202020204" pitchFamily="34" charset="0"/>
              <a:ea typeface="Times New Roman" panose="02020603050405020304" pitchFamily="18" charset="0"/>
              <a:cs typeface="Calibri" panose="020F0502020204030204" pitchFamily="34" charset="0"/>
            </a:endParaRPr>
          </a:p>
        </p:txBody>
      </p:sp>
      <p:sp>
        <p:nvSpPr>
          <p:cNvPr id="40967" name="Text Box 2">
            <a:extLst>
              <a:ext uri="{FF2B5EF4-FFF2-40B4-BE49-F238E27FC236}">
                <a16:creationId xmlns:a16="http://schemas.microsoft.com/office/drawing/2014/main" xmlns="" id="{0281263C-0BC5-4DA7-BD6B-A935A6772FE7}"/>
              </a:ext>
            </a:extLst>
          </p:cNvPr>
          <p:cNvSpPr txBox="1">
            <a:spLocks noChangeArrowheads="1"/>
          </p:cNvSpPr>
          <p:nvPr/>
        </p:nvSpPr>
        <p:spPr bwMode="auto">
          <a:xfrm rot="1393320">
            <a:off x="4052888" y="3349625"/>
            <a:ext cx="5302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r>
              <a:rPr lang="el-GR" altLang="el-GR" sz="900" b="1">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altLang="el-GR" sz="1000" b="1">
                <a:solidFill>
                  <a:srgbClr val="000000"/>
                </a:solidFill>
                <a:latin typeface="Calibri" panose="020F0502020204030204" pitchFamily="34" charset="0"/>
                <a:ea typeface="Times New Roman" panose="02020603050405020304" pitchFamily="18" charset="0"/>
                <a:cs typeface="Calibri" panose="020F0502020204030204" pitchFamily="34" charset="0"/>
              </a:rPr>
              <a:t>15,0</a:t>
            </a:r>
            <a:r>
              <a:rPr lang="en-US" altLang="el-GR" sz="900" b="1">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altLang="el-GR">
              <a:latin typeface="Arial" panose="020B0604020202020204" pitchFamily="34" charset="0"/>
              <a:ea typeface="Times New Roman" panose="02020603050405020304" pitchFamily="18" charset="0"/>
              <a:cs typeface="Calibri" panose="020F0502020204030204" pitchFamily="34" charset="0"/>
            </a:endParaRPr>
          </a:p>
        </p:txBody>
      </p:sp>
      <p:sp>
        <p:nvSpPr>
          <p:cNvPr id="40968" name="Text Box 6">
            <a:extLst>
              <a:ext uri="{FF2B5EF4-FFF2-40B4-BE49-F238E27FC236}">
                <a16:creationId xmlns:a16="http://schemas.microsoft.com/office/drawing/2014/main" xmlns="" id="{40434FE9-8C1F-47A8-868E-8EAD08EF24F7}"/>
              </a:ext>
            </a:extLst>
          </p:cNvPr>
          <p:cNvSpPr txBox="1">
            <a:spLocks noChangeArrowheads="1"/>
          </p:cNvSpPr>
          <p:nvPr/>
        </p:nvSpPr>
        <p:spPr bwMode="auto">
          <a:xfrm rot="-1439139">
            <a:off x="6348413" y="2343150"/>
            <a:ext cx="504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r>
              <a:rPr lang="en-US" altLang="el-GR" sz="1000" b="1">
                <a:solidFill>
                  <a:srgbClr val="000000"/>
                </a:solidFill>
                <a:latin typeface="Calibri" panose="020F0502020204030204" pitchFamily="34" charset="0"/>
                <a:ea typeface="Times New Roman" panose="02020603050405020304" pitchFamily="18" charset="0"/>
                <a:cs typeface="Calibri" panose="020F0502020204030204" pitchFamily="34" charset="0"/>
              </a:rPr>
              <a:t>27,9%</a:t>
            </a:r>
            <a:endParaRPr lang="en-US" altLang="el-GR" sz="1000">
              <a:latin typeface="Arial" panose="020B0604020202020204" pitchFamily="34" charset="0"/>
              <a:ea typeface="Times New Roman" panose="02020603050405020304" pitchFamily="18" charset="0"/>
              <a:cs typeface="Calibri" panose="020F0502020204030204" pitchFamily="34" charset="0"/>
            </a:endParaRPr>
          </a:p>
        </p:txBody>
      </p:sp>
      <p:sp>
        <p:nvSpPr>
          <p:cNvPr id="40969" name="Text Box 9">
            <a:extLst>
              <a:ext uri="{FF2B5EF4-FFF2-40B4-BE49-F238E27FC236}">
                <a16:creationId xmlns:a16="http://schemas.microsoft.com/office/drawing/2014/main" xmlns="" id="{7EE242B1-B29B-4F61-88CB-C27F81740A13}"/>
              </a:ext>
            </a:extLst>
          </p:cNvPr>
          <p:cNvSpPr txBox="1">
            <a:spLocks noChangeArrowheads="1"/>
          </p:cNvSpPr>
          <p:nvPr/>
        </p:nvSpPr>
        <p:spPr bwMode="auto">
          <a:xfrm rot="-1111344">
            <a:off x="6346825" y="3632200"/>
            <a:ext cx="5048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r>
              <a:rPr lang="en-US" altLang="el-GR" sz="1000" b="1">
                <a:solidFill>
                  <a:srgbClr val="000000"/>
                </a:solidFill>
                <a:latin typeface="Calibri" panose="020F0502020204030204" pitchFamily="34" charset="0"/>
                <a:ea typeface="Times New Roman" panose="02020603050405020304" pitchFamily="18" charset="0"/>
                <a:cs typeface="Calibri" panose="020F0502020204030204" pitchFamily="34" charset="0"/>
              </a:rPr>
              <a:t>27,2%</a:t>
            </a:r>
            <a:endParaRPr lang="en-US" altLang="el-GR" sz="1000">
              <a:latin typeface="Arial" panose="020B0604020202020204" pitchFamily="34" charset="0"/>
              <a:ea typeface="Times New Roman" panose="02020603050405020304" pitchFamily="18" charset="0"/>
              <a:cs typeface="Calibri" panose="020F0502020204030204" pitchFamily="34" charset="0"/>
            </a:endParaRPr>
          </a:p>
        </p:txBody>
      </p:sp>
      <p:sp>
        <p:nvSpPr>
          <p:cNvPr id="40970" name="Text Box 10">
            <a:extLst>
              <a:ext uri="{FF2B5EF4-FFF2-40B4-BE49-F238E27FC236}">
                <a16:creationId xmlns:a16="http://schemas.microsoft.com/office/drawing/2014/main" xmlns="" id="{FD1E5AF0-E1C5-4034-8C37-0C91AD10F193}"/>
              </a:ext>
            </a:extLst>
          </p:cNvPr>
          <p:cNvSpPr txBox="1">
            <a:spLocks noChangeArrowheads="1"/>
          </p:cNvSpPr>
          <p:nvPr/>
        </p:nvSpPr>
        <p:spPr bwMode="auto">
          <a:xfrm rot="-653884">
            <a:off x="8859838" y="3205163"/>
            <a:ext cx="504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r>
              <a:rPr lang="en-US" altLang="el-GR" sz="1000" b="1">
                <a:solidFill>
                  <a:srgbClr val="000000"/>
                </a:solidFill>
                <a:latin typeface="Calibri" panose="020F0502020204030204" pitchFamily="34" charset="0"/>
                <a:ea typeface="Times New Roman" panose="02020603050405020304" pitchFamily="18" charset="0"/>
                <a:cs typeface="Calibri" panose="020F0502020204030204" pitchFamily="34" charset="0"/>
              </a:rPr>
              <a:t>28,3%</a:t>
            </a:r>
            <a:endParaRPr lang="en-US" altLang="el-GR" sz="1000">
              <a:latin typeface="Arial" panose="020B0604020202020204" pitchFamily="34" charset="0"/>
              <a:ea typeface="Times New Roman" panose="02020603050405020304" pitchFamily="18" charset="0"/>
              <a:cs typeface="Calibri" panose="020F0502020204030204" pitchFamily="34" charset="0"/>
            </a:endParaRPr>
          </a:p>
        </p:txBody>
      </p:sp>
      <p:sp>
        <p:nvSpPr>
          <p:cNvPr id="40971" name="Text Box 13">
            <a:extLst>
              <a:ext uri="{FF2B5EF4-FFF2-40B4-BE49-F238E27FC236}">
                <a16:creationId xmlns:a16="http://schemas.microsoft.com/office/drawing/2014/main" xmlns="" id="{8FAB43D0-06C3-48DD-BC86-D2CD42F79563}"/>
              </a:ext>
            </a:extLst>
          </p:cNvPr>
          <p:cNvSpPr txBox="1">
            <a:spLocks noChangeArrowheads="1"/>
          </p:cNvSpPr>
          <p:nvPr/>
        </p:nvSpPr>
        <p:spPr bwMode="auto">
          <a:xfrm rot="-794713">
            <a:off x="8794750" y="4025900"/>
            <a:ext cx="504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r>
              <a:rPr lang="el-GR" altLang="el-GR" sz="1000" b="1">
                <a:solidFill>
                  <a:srgbClr val="000000"/>
                </a:solidFill>
                <a:latin typeface="Calibri" panose="020F0502020204030204" pitchFamily="34" charset="0"/>
                <a:ea typeface="Times New Roman" panose="02020603050405020304" pitchFamily="18" charset="0"/>
                <a:cs typeface="Calibri" panose="020F0502020204030204" pitchFamily="34" charset="0"/>
              </a:rPr>
              <a:t>2,0%</a:t>
            </a:r>
            <a:endParaRPr lang="el-GR" altLang="el-GR" sz="1000">
              <a:latin typeface="Arial" panose="020B0604020202020204" pitchFamily="34" charset="0"/>
              <a:ea typeface="Times New Roman" panose="02020603050405020304" pitchFamily="18" charset="0"/>
              <a:cs typeface="Calibri" panose="020F0502020204030204" pitchFamily="34" charset="0"/>
            </a:endParaRPr>
          </a:p>
        </p:txBody>
      </p:sp>
      <p:cxnSp>
        <p:nvCxnSpPr>
          <p:cNvPr id="41" name="Straight Arrow Connector 40">
            <a:extLst>
              <a:ext uri="{FF2B5EF4-FFF2-40B4-BE49-F238E27FC236}">
                <a16:creationId xmlns:a16="http://schemas.microsoft.com/office/drawing/2014/main" xmlns="" id="{E4EC4F4E-0B8A-4AD3-B337-9A121B41FD9B}"/>
              </a:ext>
            </a:extLst>
          </p:cNvPr>
          <p:cNvCxnSpPr/>
          <p:nvPr/>
        </p:nvCxnSpPr>
        <p:spPr>
          <a:xfrm>
            <a:off x="3641725" y="4602163"/>
            <a:ext cx="679450" cy="271462"/>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42" name="Straight Arrow Connector 41">
            <a:extLst>
              <a:ext uri="{FF2B5EF4-FFF2-40B4-BE49-F238E27FC236}">
                <a16:creationId xmlns:a16="http://schemas.microsoft.com/office/drawing/2014/main" xmlns="" id="{A1F56BEB-6BF1-45AD-BCB0-73865270423F}"/>
              </a:ext>
            </a:extLst>
          </p:cNvPr>
          <p:cNvCxnSpPr/>
          <p:nvPr/>
        </p:nvCxnSpPr>
        <p:spPr>
          <a:xfrm>
            <a:off x="3848100" y="3497263"/>
            <a:ext cx="679450" cy="27305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43" name="Straight Arrow Connector 42">
            <a:extLst>
              <a:ext uri="{FF2B5EF4-FFF2-40B4-BE49-F238E27FC236}">
                <a16:creationId xmlns:a16="http://schemas.microsoft.com/office/drawing/2014/main" xmlns="" id="{BF12AE83-AA50-4B2D-B945-C26442589997}"/>
              </a:ext>
            </a:extLst>
          </p:cNvPr>
          <p:cNvCxnSpPr/>
          <p:nvPr/>
        </p:nvCxnSpPr>
        <p:spPr>
          <a:xfrm flipV="1">
            <a:off x="6261100" y="2592388"/>
            <a:ext cx="679450" cy="21590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45" name="Straight Arrow Connector 44">
            <a:extLst>
              <a:ext uri="{FF2B5EF4-FFF2-40B4-BE49-F238E27FC236}">
                <a16:creationId xmlns:a16="http://schemas.microsoft.com/office/drawing/2014/main" xmlns="" id="{619E25CC-FD9E-4DB5-89F4-874D65E86D0E}"/>
              </a:ext>
            </a:extLst>
          </p:cNvPr>
          <p:cNvCxnSpPr/>
          <p:nvPr/>
        </p:nvCxnSpPr>
        <p:spPr>
          <a:xfrm flipV="1">
            <a:off x="6318250" y="3765550"/>
            <a:ext cx="622300" cy="363538"/>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47" name="Straight Arrow Connector 46">
            <a:extLst>
              <a:ext uri="{FF2B5EF4-FFF2-40B4-BE49-F238E27FC236}">
                <a16:creationId xmlns:a16="http://schemas.microsoft.com/office/drawing/2014/main" xmlns="" id="{4209D540-29F9-4A2A-80E0-9ABAAA25250D}"/>
              </a:ext>
            </a:extLst>
          </p:cNvPr>
          <p:cNvCxnSpPr/>
          <p:nvPr/>
        </p:nvCxnSpPr>
        <p:spPr>
          <a:xfrm flipV="1">
            <a:off x="8772525" y="3390900"/>
            <a:ext cx="679450" cy="214313"/>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49" name="Straight Arrow Connector 48">
            <a:extLst>
              <a:ext uri="{FF2B5EF4-FFF2-40B4-BE49-F238E27FC236}">
                <a16:creationId xmlns:a16="http://schemas.microsoft.com/office/drawing/2014/main" xmlns="" id="{810B1558-AD70-4EF7-911A-9FFD073DDA78}"/>
              </a:ext>
            </a:extLst>
          </p:cNvPr>
          <p:cNvCxnSpPr/>
          <p:nvPr/>
        </p:nvCxnSpPr>
        <p:spPr>
          <a:xfrm flipV="1">
            <a:off x="8885238" y="4186238"/>
            <a:ext cx="547687" cy="446087"/>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graphicFrame>
        <p:nvGraphicFramePr>
          <p:cNvPr id="21" name="Content Placeholder 20">
            <a:extLst>
              <a:ext uri="{FF2B5EF4-FFF2-40B4-BE49-F238E27FC236}">
                <a16:creationId xmlns:a16="http://schemas.microsoft.com/office/drawing/2014/main" xmlns="" id="{5AC88064-E865-43EB-8C04-09E29002D9B8}"/>
              </a:ext>
            </a:extLst>
          </p:cNvPr>
          <p:cNvGraphicFramePr>
            <a:graphicFrameLocks noGrp="1"/>
          </p:cNvGraphicFramePr>
          <p:nvPr>
            <p:ph idx="1"/>
          </p:nvPr>
        </p:nvGraphicFramePr>
        <p:xfrm>
          <a:off x="581025" y="1364777"/>
          <a:ext cx="11029950" cy="497860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xmlns="" id="{0C070ACC-62ED-4C9A-ADD0-A21DC1EF0782}"/>
              </a:ext>
            </a:extLst>
          </p:cNvPr>
          <p:cNvSpPr>
            <a:spLocks noGrp="1"/>
          </p:cNvSpPr>
          <p:nvPr>
            <p:ph type="title"/>
          </p:nvPr>
        </p:nvSpPr>
        <p:spPr>
          <a:xfrm>
            <a:off x="444500" y="593725"/>
            <a:ext cx="11360150" cy="755650"/>
          </a:xfrm>
        </p:spPr>
        <p:txBody>
          <a:bodyPr/>
          <a:lstStyle/>
          <a:p>
            <a:pPr eaLnBrk="1" hangingPunct="1"/>
            <a:r>
              <a:rPr lang="el-GR" altLang="en-US" sz="2300" b="1"/>
              <a:t> 2008-2013</a:t>
            </a:r>
            <a:r>
              <a:rPr lang="en-GB" altLang="en-US" sz="2300" b="1"/>
              <a:t>: </a:t>
            </a:r>
            <a:r>
              <a:rPr lang="el-GR" altLang="en-US" sz="2300" b="1"/>
              <a:t>η μεγαλύτερη μείωση σε κατά κεφαλήν δαπάνη υγείας (-9,4%) μεταξύ των χωρών του ΟΟΣΑ</a:t>
            </a:r>
          </a:p>
        </p:txBody>
      </p:sp>
      <p:graphicFrame>
        <p:nvGraphicFramePr>
          <p:cNvPr id="9" name="Content Placeholder 8">
            <a:extLst>
              <a:ext uri="{FF2B5EF4-FFF2-40B4-BE49-F238E27FC236}">
                <a16:creationId xmlns:a16="http://schemas.microsoft.com/office/drawing/2014/main" xmlns="" id="{B8802BD2-CB99-4731-A31E-2EB41850B5DC}"/>
              </a:ext>
            </a:extLst>
          </p:cNvPr>
          <p:cNvGraphicFramePr>
            <a:graphicFrameLocks noGrp="1"/>
          </p:cNvGraphicFramePr>
          <p:nvPr>
            <p:ph idx="1"/>
          </p:nvPr>
        </p:nvGraphicFramePr>
        <p:xfrm>
          <a:off x="232012" y="1630363"/>
          <a:ext cx="11709779" cy="4727575"/>
        </p:xfrm>
        <a:graphic>
          <a:graphicData uri="http://schemas.openxmlformats.org/drawingml/2006/chart">
            <c:chart xmlns:c="http://schemas.openxmlformats.org/drawingml/2006/chart" xmlns:r="http://schemas.openxmlformats.org/officeDocument/2006/relationships" r:id="rId3"/>
          </a:graphicData>
        </a:graphic>
      </p:graphicFrame>
      <p:sp>
        <p:nvSpPr>
          <p:cNvPr id="43012" name="Slide Number Placeholder 3">
            <a:extLst>
              <a:ext uri="{FF2B5EF4-FFF2-40B4-BE49-F238E27FC236}">
                <a16:creationId xmlns:a16="http://schemas.microsoft.com/office/drawing/2014/main" xmlns="" id="{33C30B10-AFE2-4A14-9583-CE161C1811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ACD8F256-4256-4A60-AEA2-5A9563276417}" type="slidenum">
              <a:rPr lang="en-US" altLang="en-US">
                <a:solidFill>
                  <a:srgbClr val="404040"/>
                </a:solidFill>
                <a:latin typeface="Calibri" panose="020F0502020204030204" pitchFamily="34" charset="0"/>
                <a:cs typeface="Calibri" panose="020F0502020204030204" pitchFamily="34" charset="0"/>
              </a:rPr>
              <a:pPr/>
              <a:t>24</a:t>
            </a:fld>
            <a:endParaRPr lang="en-US" altLang="en-US">
              <a:solidFill>
                <a:srgbClr val="404040"/>
              </a:solidFill>
              <a:latin typeface="Calibri" panose="020F0502020204030204" pitchFamily="34" charset="0"/>
              <a:cs typeface="Calibri" panose="020F0502020204030204" pitchFamily="34" charset="0"/>
            </a:endParaRPr>
          </a:p>
        </p:txBody>
      </p:sp>
      <p:sp>
        <p:nvSpPr>
          <p:cNvPr id="43013" name="Rectangle 6">
            <a:extLst>
              <a:ext uri="{FF2B5EF4-FFF2-40B4-BE49-F238E27FC236}">
                <a16:creationId xmlns:a16="http://schemas.microsoft.com/office/drawing/2014/main" xmlns="" id="{2F2A6FC7-3010-4912-BDA7-5B79D60844C5}"/>
              </a:ext>
            </a:extLst>
          </p:cNvPr>
          <p:cNvSpPr>
            <a:spLocks noChangeArrowheads="1"/>
          </p:cNvSpPr>
          <p:nvPr/>
        </p:nvSpPr>
        <p:spPr bwMode="auto">
          <a:xfrm>
            <a:off x="1631950" y="6511925"/>
            <a:ext cx="275272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150000"/>
              </a:lnSpc>
            </a:pPr>
            <a:r>
              <a:rPr lang="el-GR" altLang="en-US" sz="1100">
                <a:solidFill>
                  <a:srgbClr val="775F55"/>
                </a:solidFill>
                <a:latin typeface="Corbel" panose="020B0503020204020204" pitchFamily="34" charset="0"/>
                <a:cs typeface="Times New Roman" panose="02020603050405020304" pitchFamily="18" charset="0"/>
              </a:rPr>
              <a:t>Πηγή: </a:t>
            </a:r>
            <a:r>
              <a:rPr lang="en-US" altLang="en-US" sz="1100">
                <a:solidFill>
                  <a:srgbClr val="775F55"/>
                </a:solidFill>
                <a:cs typeface="Times New Roman" panose="02020603050405020304" pitchFamily="18" charset="0"/>
              </a:rPr>
              <a:t>OECD</a:t>
            </a:r>
            <a:r>
              <a:rPr lang="el-GR" altLang="en-US" sz="1100">
                <a:solidFill>
                  <a:srgbClr val="775F55"/>
                </a:solidFill>
                <a:latin typeface="Corbel" panose="020B0503020204020204" pitchFamily="34" charset="0"/>
                <a:cs typeface="Times New Roman" panose="02020603050405020304" pitchFamily="18" charset="0"/>
              </a:rPr>
              <a:t>, </a:t>
            </a:r>
            <a:r>
              <a:rPr lang="en-US" altLang="en-US" sz="1100">
                <a:solidFill>
                  <a:srgbClr val="775F55"/>
                </a:solidFill>
                <a:cs typeface="Times New Roman" panose="02020603050405020304" pitchFamily="18" charset="0"/>
              </a:rPr>
              <a:t>Health Statistics</a:t>
            </a:r>
            <a:r>
              <a:rPr lang="el-GR" altLang="en-US" sz="1100">
                <a:solidFill>
                  <a:srgbClr val="775F55"/>
                </a:solidFill>
                <a:latin typeface="Corbel" panose="020B0503020204020204" pitchFamily="34" charset="0"/>
                <a:cs typeface="Times New Roman" panose="02020603050405020304" pitchFamily="18" charset="0"/>
              </a:rPr>
              <a:t> 201</a:t>
            </a:r>
            <a:r>
              <a:rPr lang="en-US" altLang="en-US" sz="1100">
                <a:solidFill>
                  <a:srgbClr val="775F55"/>
                </a:solidFill>
                <a:cs typeface="Times New Roman" panose="02020603050405020304" pitchFamily="18" charset="0"/>
              </a:rPr>
              <a:t>8</a:t>
            </a:r>
            <a:endParaRPr lang="el-GR" altLang="en-US" sz="1100">
              <a:solidFill>
                <a:srgbClr val="775F55"/>
              </a:solidFill>
              <a:latin typeface="Corbel" panose="020B050302020402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C84ECA07-F5DF-4400-AFA5-277A02A19A1E}"/>
              </a:ext>
            </a:extLst>
          </p:cNvPr>
          <p:cNvSpPr/>
          <p:nvPr/>
        </p:nvSpPr>
        <p:spPr bwMode="auto">
          <a:xfrm rot="19486238">
            <a:off x="827088" y="5111750"/>
            <a:ext cx="771525" cy="360363"/>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defRPr/>
            </a:pPr>
            <a:endParaRPr lang="el-GR">
              <a:solidFill>
                <a:schemeClr val="tx1"/>
              </a:solidFill>
              <a:latin typeface="Arial" charset="0"/>
              <a:cs typeface="Arial" charset="0"/>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xmlns="" id="{188A4D49-FCAF-4359-87AB-023C456490F0}"/>
              </a:ext>
            </a:extLst>
          </p:cNvPr>
          <p:cNvSpPr>
            <a:spLocks noGrp="1"/>
          </p:cNvSpPr>
          <p:nvPr>
            <p:ph type="title"/>
          </p:nvPr>
        </p:nvSpPr>
        <p:spPr>
          <a:xfrm>
            <a:off x="376238" y="552450"/>
            <a:ext cx="11029950" cy="471488"/>
          </a:xfrm>
        </p:spPr>
        <p:txBody>
          <a:bodyPr/>
          <a:lstStyle/>
          <a:p>
            <a:pPr eaLnBrk="1" hangingPunct="1"/>
            <a:r>
              <a:rPr lang="el-GR" altLang="en-US" sz="2300" b="1"/>
              <a:t>Εξέλιξη - Σύνθεση μηνιαίων δαπανών υγείας νοικοκυριών</a:t>
            </a:r>
          </a:p>
        </p:txBody>
      </p:sp>
      <p:sp>
        <p:nvSpPr>
          <p:cNvPr id="45059" name="Slide Number Placeholder 3">
            <a:extLst>
              <a:ext uri="{FF2B5EF4-FFF2-40B4-BE49-F238E27FC236}">
                <a16:creationId xmlns:a16="http://schemas.microsoft.com/office/drawing/2014/main" xmlns="" id="{BEBD5A34-56FE-4460-80B0-A17FBC1AF5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816FF55C-0E15-477A-B5C5-F839E91BEE75}" type="slidenum">
              <a:rPr lang="en-US" altLang="en-US">
                <a:solidFill>
                  <a:srgbClr val="404040"/>
                </a:solidFill>
                <a:latin typeface="Calibri" panose="020F0502020204030204" pitchFamily="34" charset="0"/>
                <a:cs typeface="Calibri" panose="020F0502020204030204" pitchFamily="34" charset="0"/>
              </a:rPr>
              <a:pPr/>
              <a:t>25</a:t>
            </a:fld>
            <a:endParaRPr lang="en-US" altLang="en-US">
              <a:solidFill>
                <a:srgbClr val="404040"/>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xmlns="" id="{140E1D24-0ED5-4323-AE45-36D4C9EDEB51}"/>
              </a:ext>
            </a:extLst>
          </p:cNvPr>
          <p:cNvSpPr>
            <a:spLocks noChangeArrowheads="1"/>
          </p:cNvSpPr>
          <p:nvPr/>
        </p:nvSpPr>
        <p:spPr bwMode="auto">
          <a:xfrm>
            <a:off x="158750" y="6597650"/>
            <a:ext cx="9037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cs typeface="Arial" panose="020B0604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cs typeface="Arial" panose="020B0604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cs typeface="Arial" panose="020B060402020202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fontAlgn="auto" hangingPunct="1">
              <a:lnSpc>
                <a:spcPct val="90000"/>
              </a:lnSpc>
              <a:spcBef>
                <a:spcPct val="0"/>
              </a:spcBef>
              <a:spcAft>
                <a:spcPts val="0"/>
              </a:spcAft>
              <a:buClrTx/>
              <a:buSzTx/>
              <a:buFontTx/>
              <a:buNone/>
              <a:defRPr/>
            </a:pPr>
            <a:r>
              <a:rPr lang="el-GR" altLang="el-GR" sz="1100" dirty="0">
                <a:solidFill>
                  <a:srgbClr val="775F55"/>
                </a:solidFill>
                <a:latin typeface="+mn-lt"/>
                <a:ea typeface="Times New Roman" panose="02020603050405020304" pitchFamily="18" charset="0"/>
                <a:cs typeface="Arial Narrow" panose="020B0606020202030204" pitchFamily="34" charset="0"/>
              </a:rPr>
              <a:t>Πηγή: ΕΛ .ΣΤΑΤ., 201</a:t>
            </a:r>
            <a:r>
              <a:rPr lang="en-GB" altLang="el-GR" sz="1100" dirty="0">
                <a:solidFill>
                  <a:srgbClr val="775F55"/>
                </a:solidFill>
                <a:latin typeface="+mn-lt"/>
                <a:ea typeface="Times New Roman" panose="02020603050405020304" pitchFamily="18" charset="0"/>
                <a:cs typeface="Arial Narrow" panose="020B0606020202030204" pitchFamily="34" charset="0"/>
              </a:rPr>
              <a:t>9</a:t>
            </a:r>
            <a:r>
              <a:rPr lang="el-GR" altLang="el-GR" sz="1100" dirty="0">
                <a:solidFill>
                  <a:srgbClr val="775F55"/>
                </a:solidFill>
                <a:latin typeface="+mn-lt"/>
                <a:ea typeface="Times New Roman" panose="02020603050405020304" pitchFamily="18" charset="0"/>
                <a:cs typeface="Arial Narrow" panose="020B0606020202030204" pitchFamily="34" charset="0"/>
              </a:rPr>
              <a:t>, επεξεργασία στοιχείων ΙΟΒΕ</a:t>
            </a:r>
          </a:p>
        </p:txBody>
      </p:sp>
      <p:graphicFrame>
        <p:nvGraphicFramePr>
          <p:cNvPr id="9" name="Content Placeholder 8">
            <a:extLst>
              <a:ext uri="{FF2B5EF4-FFF2-40B4-BE49-F238E27FC236}">
                <a16:creationId xmlns:a16="http://schemas.microsoft.com/office/drawing/2014/main" xmlns="" id="{81BE40B9-D516-4FB0-9B80-8B453A2D2F9B}"/>
              </a:ext>
            </a:extLst>
          </p:cNvPr>
          <p:cNvGraphicFramePr>
            <a:graphicFrameLocks noGrp="1"/>
          </p:cNvGraphicFramePr>
          <p:nvPr>
            <p:ph idx="1"/>
          </p:nvPr>
        </p:nvGraphicFramePr>
        <p:xfrm>
          <a:off x="581025" y="1160061"/>
          <a:ext cx="11029950" cy="519787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xmlns="" id="{4BD3769A-1991-4AE8-A989-C03E4A1C07EA}"/>
              </a:ext>
            </a:extLst>
          </p:cNvPr>
          <p:cNvSpPr>
            <a:spLocks noGrp="1"/>
          </p:cNvSpPr>
          <p:nvPr>
            <p:ph type="title"/>
          </p:nvPr>
        </p:nvSpPr>
        <p:spPr>
          <a:xfrm>
            <a:off x="431800" y="565150"/>
            <a:ext cx="11333163" cy="757238"/>
          </a:xfrm>
        </p:spPr>
        <p:txBody>
          <a:bodyPr/>
          <a:lstStyle/>
          <a:p>
            <a:pPr eaLnBrk="1" hangingPunct="1"/>
            <a:r>
              <a:rPr lang="el-GR" altLang="en-US" sz="2300" b="1"/>
              <a:t>Στα €108 η μηνιαία δαπάνη υγείας νοικοκυριών</a:t>
            </a:r>
            <a:r>
              <a:rPr lang="en-GB" altLang="en-US" sz="2300" b="1"/>
              <a:t>:</a:t>
            </a:r>
            <a:r>
              <a:rPr lang="el-GR" altLang="en-US" sz="2300" b="1"/>
              <a:t> 32,8% φαρμακευτική περίθαλψη και 33,2% σε κάλυψη νοσοκομειακών αναγκών</a:t>
            </a:r>
          </a:p>
        </p:txBody>
      </p:sp>
      <p:sp>
        <p:nvSpPr>
          <p:cNvPr id="47107" name="Slide Number Placeholder 3">
            <a:extLst>
              <a:ext uri="{FF2B5EF4-FFF2-40B4-BE49-F238E27FC236}">
                <a16:creationId xmlns:a16="http://schemas.microsoft.com/office/drawing/2014/main" xmlns="" id="{3983DE6B-61C9-4E76-9DD6-BC5A6B88A34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1D7B2682-AD8B-474B-ACAB-1BC3C5521959}" type="slidenum">
              <a:rPr lang="en-US" altLang="en-US">
                <a:solidFill>
                  <a:srgbClr val="404040"/>
                </a:solidFill>
                <a:latin typeface="Calibri" panose="020F0502020204030204" pitchFamily="34" charset="0"/>
                <a:cs typeface="Calibri" panose="020F0502020204030204" pitchFamily="34" charset="0"/>
              </a:rPr>
              <a:pPr/>
              <a:t>26</a:t>
            </a:fld>
            <a:endParaRPr lang="en-US" altLang="en-US">
              <a:solidFill>
                <a:srgbClr val="404040"/>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xmlns="" id="{6B5E284F-A26A-461A-BDA0-4BEB995D3BA4}"/>
              </a:ext>
            </a:extLst>
          </p:cNvPr>
          <p:cNvSpPr>
            <a:spLocks noChangeArrowheads="1"/>
          </p:cNvSpPr>
          <p:nvPr/>
        </p:nvSpPr>
        <p:spPr bwMode="auto">
          <a:xfrm>
            <a:off x="0" y="6613525"/>
            <a:ext cx="3355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cs typeface="Arial" panose="020B0604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cs typeface="Arial" panose="020B0604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cs typeface="Arial" panose="020B060402020202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fontAlgn="auto" hangingPunct="1">
              <a:lnSpc>
                <a:spcPct val="90000"/>
              </a:lnSpc>
              <a:spcBef>
                <a:spcPct val="0"/>
              </a:spcBef>
              <a:spcAft>
                <a:spcPts val="0"/>
              </a:spcAft>
              <a:buClrTx/>
              <a:buSzTx/>
              <a:buFont typeface="Wingdings" panose="05000000000000000000" pitchFamily="2" charset="2"/>
              <a:buNone/>
              <a:defRPr/>
            </a:pPr>
            <a:r>
              <a:rPr lang="el-GR" altLang="el-GR" sz="1100" dirty="0">
                <a:solidFill>
                  <a:srgbClr val="775F55"/>
                </a:solidFill>
                <a:latin typeface="+mn-lt"/>
                <a:ea typeface="Times New Roman" panose="02020603050405020304" pitchFamily="18" charset="0"/>
                <a:cs typeface="Arial Narrow" panose="020B0606020202030204" pitchFamily="34" charset="0"/>
              </a:rPr>
              <a:t>Πηγή</a:t>
            </a:r>
            <a:r>
              <a:rPr lang="en-US" altLang="el-GR" sz="1100" dirty="0">
                <a:solidFill>
                  <a:srgbClr val="775F55"/>
                </a:solidFill>
                <a:latin typeface="+mn-lt"/>
                <a:ea typeface="Times New Roman" panose="02020603050405020304" pitchFamily="18" charset="0"/>
                <a:cs typeface="Arial Narrow" panose="020B0606020202030204" pitchFamily="34" charset="0"/>
              </a:rPr>
              <a:t>: </a:t>
            </a:r>
            <a:r>
              <a:rPr lang="el-GR" altLang="el-GR" sz="1100" dirty="0">
                <a:solidFill>
                  <a:srgbClr val="775F55"/>
                </a:solidFill>
                <a:latin typeface="+mn-lt"/>
                <a:ea typeface="Times New Roman" panose="02020603050405020304" pitchFamily="18" charset="0"/>
                <a:cs typeface="Arial Narrow" panose="020B0606020202030204" pitchFamily="34" charset="0"/>
              </a:rPr>
              <a:t>ΕΛ .ΣΤΑΤ ., 2019, επεξεργασία στοιχείων ΙΟΒΕ</a:t>
            </a:r>
            <a:r>
              <a:rPr lang="en-US" altLang="el-GR" sz="1100" dirty="0">
                <a:solidFill>
                  <a:srgbClr val="775F55"/>
                </a:solidFill>
                <a:latin typeface="+mn-lt"/>
                <a:ea typeface="Times New Roman" panose="02020603050405020304" pitchFamily="18" charset="0"/>
                <a:cs typeface="Arial Narrow" panose="020B0606020202030204" pitchFamily="34" charset="0"/>
              </a:rPr>
              <a:t> </a:t>
            </a:r>
          </a:p>
        </p:txBody>
      </p:sp>
      <p:graphicFrame>
        <p:nvGraphicFramePr>
          <p:cNvPr id="8" name="Content Placeholder 7">
            <a:extLst>
              <a:ext uri="{FF2B5EF4-FFF2-40B4-BE49-F238E27FC236}">
                <a16:creationId xmlns:a16="http://schemas.microsoft.com/office/drawing/2014/main" xmlns="" id="{948BD466-A29D-4A6B-94BD-B9AD8DFCB45A}"/>
              </a:ext>
            </a:extLst>
          </p:cNvPr>
          <p:cNvGraphicFramePr>
            <a:graphicFrameLocks noGrp="1"/>
          </p:cNvGraphicFramePr>
          <p:nvPr>
            <p:ph idx="1"/>
          </p:nvPr>
        </p:nvGraphicFramePr>
        <p:xfrm>
          <a:off x="349013" y="1364776"/>
          <a:ext cx="11360766" cy="514520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xmlns="" id="{DDAEA25C-DDA9-4BA2-A444-8DCE75439835}"/>
              </a:ext>
            </a:extLst>
          </p:cNvPr>
          <p:cNvSpPr>
            <a:spLocks noGrp="1"/>
          </p:cNvSpPr>
          <p:nvPr>
            <p:ph type="title"/>
          </p:nvPr>
        </p:nvSpPr>
        <p:spPr>
          <a:xfrm>
            <a:off x="390525" y="593725"/>
            <a:ext cx="11345863" cy="442913"/>
          </a:xfrm>
        </p:spPr>
        <p:txBody>
          <a:bodyPr/>
          <a:lstStyle/>
          <a:p>
            <a:pPr eaLnBrk="1" hangingPunct="1"/>
            <a:r>
              <a:rPr lang="el-GR" altLang="en-US" sz="2300" b="1"/>
              <a:t>Συνολική δαπάνη για φαρμακευτικά και άλλα υγειονομικά αναλώσιμα (δισεκ. €) - Ελλάδα</a:t>
            </a:r>
          </a:p>
        </p:txBody>
      </p:sp>
      <p:graphicFrame>
        <p:nvGraphicFramePr>
          <p:cNvPr id="8" name="Content Placeholder 7">
            <a:extLst>
              <a:ext uri="{FF2B5EF4-FFF2-40B4-BE49-F238E27FC236}">
                <a16:creationId xmlns:a16="http://schemas.microsoft.com/office/drawing/2014/main" xmlns="" id="{0C6A4F9C-DFC7-4F61-A2D1-12920B4D9DD2}"/>
              </a:ext>
            </a:extLst>
          </p:cNvPr>
          <p:cNvGraphicFramePr>
            <a:graphicFrameLocks noGrp="1"/>
          </p:cNvGraphicFramePr>
          <p:nvPr>
            <p:ph idx="1"/>
          </p:nvPr>
        </p:nvGraphicFramePr>
        <p:xfrm>
          <a:off x="514115" y="1214651"/>
          <a:ext cx="11029950" cy="5186149"/>
        </p:xfrm>
        <a:graphic>
          <a:graphicData uri="http://schemas.openxmlformats.org/drawingml/2006/chart">
            <c:chart xmlns:c="http://schemas.openxmlformats.org/drawingml/2006/chart" xmlns:r="http://schemas.openxmlformats.org/officeDocument/2006/relationships" r:id="rId3"/>
          </a:graphicData>
        </a:graphic>
      </p:graphicFrame>
      <p:sp>
        <p:nvSpPr>
          <p:cNvPr id="49156" name="Slide Number Placeholder 2">
            <a:extLst>
              <a:ext uri="{FF2B5EF4-FFF2-40B4-BE49-F238E27FC236}">
                <a16:creationId xmlns:a16="http://schemas.microsoft.com/office/drawing/2014/main" xmlns="" id="{24C359E7-8D43-41F6-86CF-6E3BEB2B690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34E0A00-01E3-49EB-87B3-950721E7A1F3}" type="slidenum">
              <a:rPr lang="en-US" altLang="en-US">
                <a:solidFill>
                  <a:srgbClr val="404040"/>
                </a:solidFill>
                <a:latin typeface="Calibri" panose="020F0502020204030204" pitchFamily="34" charset="0"/>
                <a:cs typeface="Calibri" panose="020F0502020204030204" pitchFamily="34" charset="0"/>
              </a:rPr>
              <a:pPr/>
              <a:t>27</a:t>
            </a:fld>
            <a:endParaRPr lang="en-US" altLang="en-US">
              <a:solidFill>
                <a:srgbClr val="404040"/>
              </a:solidFill>
              <a:latin typeface="Calibri" panose="020F0502020204030204" pitchFamily="34" charset="0"/>
              <a:cs typeface="Calibri" panose="020F0502020204030204" pitchFamily="34" charset="0"/>
            </a:endParaRPr>
          </a:p>
        </p:txBody>
      </p:sp>
      <p:sp>
        <p:nvSpPr>
          <p:cNvPr id="49157" name="Rectangle 6">
            <a:extLst>
              <a:ext uri="{FF2B5EF4-FFF2-40B4-BE49-F238E27FC236}">
                <a16:creationId xmlns:a16="http://schemas.microsoft.com/office/drawing/2014/main" xmlns="" id="{FAE6015C-285F-4892-8BEB-1343F54A84DE}"/>
              </a:ext>
            </a:extLst>
          </p:cNvPr>
          <p:cNvSpPr>
            <a:spLocks noChangeArrowheads="1"/>
          </p:cNvSpPr>
          <p:nvPr/>
        </p:nvSpPr>
        <p:spPr bwMode="auto">
          <a:xfrm>
            <a:off x="0" y="6584950"/>
            <a:ext cx="91217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Σύστημα Λογαριασμών Υγείας (ΣΛΥ) </a:t>
            </a:r>
            <a:r>
              <a:rPr lang="en-US" altLang="en-US" sz="1100">
                <a:solidFill>
                  <a:srgbClr val="775F55"/>
                </a:solidFill>
                <a:ea typeface="Times New Roman" panose="02020603050405020304" pitchFamily="18" charset="0"/>
                <a:cs typeface="Arial Narrow" panose="020B0606020202030204" pitchFamily="34" charset="0"/>
              </a:rPr>
              <a:t>201</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8, ΕΛ.ΣΤΑΤ., 2019, επεξεργασία στοιχείων ΙΟΒΕ.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xmlns="" id="{5BB099BB-5310-43BE-AD01-B5BA12CB306A}"/>
              </a:ext>
            </a:extLst>
          </p:cNvPr>
          <p:cNvSpPr>
            <a:spLocks noGrp="1"/>
          </p:cNvSpPr>
          <p:nvPr>
            <p:ph type="title"/>
          </p:nvPr>
        </p:nvSpPr>
        <p:spPr>
          <a:xfrm>
            <a:off x="417513" y="606425"/>
            <a:ext cx="11333162" cy="755650"/>
          </a:xfrm>
        </p:spPr>
        <p:txBody>
          <a:bodyPr/>
          <a:lstStyle/>
          <a:p>
            <a:pPr eaLnBrk="1" hangingPunct="1"/>
            <a:r>
              <a:rPr lang="el-GR" altLang="en-US" sz="2300" b="1"/>
              <a:t>Από €430 (2009)</a:t>
            </a:r>
            <a:r>
              <a:rPr lang="en-US" altLang="en-US" sz="2300" b="1"/>
              <a:t> </a:t>
            </a:r>
            <a:r>
              <a:rPr lang="el-GR" altLang="en-US" sz="2300" b="1"/>
              <a:t>στα €198  (2017) η δημόσια κατά κεφαλή δαπάνη για φαρμακευτικά και άλλα υγειονομικά αναλώσιμα: χαμηλότερα των ευρωπαϊκών μέσων όρων</a:t>
            </a:r>
          </a:p>
        </p:txBody>
      </p:sp>
      <p:sp>
        <p:nvSpPr>
          <p:cNvPr id="51203" name="Slide Number Placeholder 2">
            <a:extLst>
              <a:ext uri="{FF2B5EF4-FFF2-40B4-BE49-F238E27FC236}">
                <a16:creationId xmlns:a16="http://schemas.microsoft.com/office/drawing/2014/main" xmlns="" id="{D03FE3AC-64C9-4B4A-9F2D-66C73C7048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7572FE9-A9C7-48A0-B7E3-8537A71D7E1A}" type="slidenum">
              <a:rPr lang="en-US" altLang="en-US">
                <a:solidFill>
                  <a:srgbClr val="404040"/>
                </a:solidFill>
                <a:latin typeface="Calibri" panose="020F0502020204030204" pitchFamily="34" charset="0"/>
                <a:cs typeface="Calibri" panose="020F0502020204030204" pitchFamily="34" charset="0"/>
              </a:rPr>
              <a:pPr/>
              <a:t>28</a:t>
            </a:fld>
            <a:endParaRPr lang="en-US" altLang="en-US">
              <a:solidFill>
                <a:srgbClr val="404040"/>
              </a:solidFill>
              <a:latin typeface="Calibri" panose="020F0502020204030204" pitchFamily="34" charset="0"/>
              <a:cs typeface="Calibri" panose="020F0502020204030204" pitchFamily="34" charset="0"/>
            </a:endParaRPr>
          </a:p>
        </p:txBody>
      </p:sp>
      <p:sp>
        <p:nvSpPr>
          <p:cNvPr id="51204" name="Rectangle 6">
            <a:extLst>
              <a:ext uri="{FF2B5EF4-FFF2-40B4-BE49-F238E27FC236}">
                <a16:creationId xmlns:a16="http://schemas.microsoft.com/office/drawing/2014/main" xmlns="" id="{F2BEA2ED-93CB-4DE7-A616-261F028E7A70}"/>
              </a:ext>
            </a:extLst>
          </p:cNvPr>
          <p:cNvSpPr>
            <a:spLocks noChangeArrowheads="1"/>
          </p:cNvSpPr>
          <p:nvPr/>
        </p:nvSpPr>
        <p:spPr bwMode="auto">
          <a:xfrm>
            <a:off x="0" y="6424613"/>
            <a:ext cx="10668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OECD Health Statistics 2019, Eurostat 2019, επεξεργασία στοιχείων ΙΟΒΕ. Νότιες Χώρες (Ιταλία, Ισπανία, Πορτογαλία),Ευρωπαϊκή Ένωση-22: (μη διαθέσιμα στοιχεία για Βουλγαρία, Κροατία, Κύπρος, Ρουμανία, Μάλτα, Η. Βασίλειο)</a:t>
            </a:r>
          </a:p>
        </p:txBody>
      </p:sp>
      <p:graphicFrame>
        <p:nvGraphicFramePr>
          <p:cNvPr id="9" name="Content Placeholder 8">
            <a:extLst>
              <a:ext uri="{FF2B5EF4-FFF2-40B4-BE49-F238E27FC236}">
                <a16:creationId xmlns:a16="http://schemas.microsoft.com/office/drawing/2014/main" xmlns="" id="{187408B9-357E-41D1-91C3-2C38B73A3FD4}"/>
              </a:ext>
            </a:extLst>
          </p:cNvPr>
          <p:cNvGraphicFramePr>
            <a:graphicFrameLocks noGrp="1"/>
          </p:cNvGraphicFramePr>
          <p:nvPr>
            <p:ph idx="1"/>
          </p:nvPr>
        </p:nvGraphicFramePr>
        <p:xfrm>
          <a:off x="581025" y="1630363"/>
          <a:ext cx="11029950" cy="4727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xmlns="" id="{62B21CF8-A201-4B6A-8B84-8DFE1E46A4C3}"/>
              </a:ext>
            </a:extLst>
          </p:cNvPr>
          <p:cNvSpPr>
            <a:spLocks noGrp="1"/>
          </p:cNvSpPr>
          <p:nvPr>
            <p:ph type="title"/>
          </p:nvPr>
        </p:nvSpPr>
        <p:spPr>
          <a:xfrm>
            <a:off x="395288" y="395288"/>
            <a:ext cx="11796712" cy="804862"/>
          </a:xfrm>
        </p:spPr>
        <p:txBody>
          <a:bodyPr/>
          <a:lstStyle/>
          <a:p>
            <a:pPr eaLnBrk="1" hangingPunct="1"/>
            <a:r>
              <a:rPr lang="el-GR" altLang="en-US" sz="2300" b="1"/>
              <a:t>Χαμηλότερη του ευρωπαϊκού μέσου όρου η δημόσια κατά κεφαλή δαπάνη για φαρμακευτικά και άλλα υγειονομικά αναλώσιμα</a:t>
            </a:r>
            <a:r>
              <a:rPr lang="en-GB" altLang="en-US" sz="2300" b="1"/>
              <a:t> </a:t>
            </a:r>
            <a:r>
              <a:rPr lang="el-GR" altLang="en-US" sz="2300" b="1"/>
              <a:t>(2017): υψηλότερα η ιδιωτική</a:t>
            </a:r>
          </a:p>
        </p:txBody>
      </p:sp>
      <p:sp>
        <p:nvSpPr>
          <p:cNvPr id="53251" name="Slide Number Placeholder 2">
            <a:extLst>
              <a:ext uri="{FF2B5EF4-FFF2-40B4-BE49-F238E27FC236}">
                <a16:creationId xmlns:a16="http://schemas.microsoft.com/office/drawing/2014/main" xmlns="" id="{A675C654-AB90-484F-8836-5C56031020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50FC8CA3-2501-4ACC-9E2A-A0C3E27E3C77}" type="slidenum">
              <a:rPr lang="en-US" altLang="en-US">
                <a:solidFill>
                  <a:srgbClr val="404040"/>
                </a:solidFill>
              </a:rPr>
              <a:pPr/>
              <a:t>29</a:t>
            </a:fld>
            <a:endParaRPr lang="en-US" altLang="en-US">
              <a:solidFill>
                <a:srgbClr val="404040"/>
              </a:solidFill>
            </a:endParaRPr>
          </a:p>
        </p:txBody>
      </p:sp>
      <p:sp>
        <p:nvSpPr>
          <p:cNvPr id="53252" name="Rectangle 6">
            <a:extLst>
              <a:ext uri="{FF2B5EF4-FFF2-40B4-BE49-F238E27FC236}">
                <a16:creationId xmlns:a16="http://schemas.microsoft.com/office/drawing/2014/main" xmlns="" id="{275EBA19-CE88-484B-AE03-5F2A6447674E}"/>
              </a:ext>
            </a:extLst>
          </p:cNvPr>
          <p:cNvSpPr>
            <a:spLocks noChangeArrowheads="1"/>
          </p:cNvSpPr>
          <p:nvPr/>
        </p:nvSpPr>
        <p:spPr bwMode="auto">
          <a:xfrm>
            <a:off x="0" y="6424613"/>
            <a:ext cx="112315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OECD Health Statistics 2018, Eurostat 2018, επεξεργασία στοιχείων ΙΟΒΕ. Νότιες Χώρες (Ιταλία, Ισπανία, Πορτογαλία), Ευρωπαϊκή Ένωση-22: (μη διαθέσιμα στοιχεία για Βουλγαρία, Κροατία, Κύπρος, Ρουμανία, Μάλτα, Ην. Βασίλειο)</a:t>
            </a:r>
          </a:p>
        </p:txBody>
      </p:sp>
      <p:graphicFrame>
        <p:nvGraphicFramePr>
          <p:cNvPr id="11" name="Content Placeholder 10">
            <a:extLst>
              <a:ext uri="{FF2B5EF4-FFF2-40B4-BE49-F238E27FC236}">
                <a16:creationId xmlns:a16="http://schemas.microsoft.com/office/drawing/2014/main" xmlns="" id="{18C7CBEA-4B69-4108-B6CC-FB4F01858CB3}"/>
              </a:ext>
            </a:extLst>
          </p:cNvPr>
          <p:cNvGraphicFramePr>
            <a:graphicFrameLocks noGrp="1"/>
          </p:cNvGraphicFramePr>
          <p:nvPr>
            <p:ph sz="half" idx="1"/>
          </p:nvPr>
        </p:nvGraphicFramePr>
        <p:xfrm>
          <a:off x="581024" y="1201003"/>
          <a:ext cx="5456947" cy="52229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xmlns="" id="{C7613F54-D64A-4FBA-B583-F35F086B865F}"/>
              </a:ext>
            </a:extLst>
          </p:cNvPr>
          <p:cNvGraphicFramePr>
            <a:graphicFrameLocks noGrp="1"/>
          </p:cNvGraphicFramePr>
          <p:nvPr>
            <p:ph sz="half" idx="2"/>
          </p:nvPr>
        </p:nvGraphicFramePr>
        <p:xfrm>
          <a:off x="6702457" y="1160060"/>
          <a:ext cx="5171163" cy="526385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27A218-4DDB-4D11-9F76-AA67B8400C41}"/>
              </a:ext>
            </a:extLst>
          </p:cNvPr>
          <p:cNvSpPr>
            <a:spLocks noGrp="1"/>
          </p:cNvSpPr>
          <p:nvPr>
            <p:ph type="title"/>
          </p:nvPr>
        </p:nvSpPr>
        <p:spPr>
          <a:xfrm>
            <a:off x="495300" y="523875"/>
            <a:ext cx="10993438" cy="355600"/>
          </a:xfrm>
        </p:spPr>
        <p:txBody>
          <a:bodyPr rtlCol="0">
            <a:normAutofit fontScale="90000"/>
          </a:bodyPr>
          <a:lstStyle/>
          <a:p>
            <a:pPr eaLnBrk="1" fontAlgn="auto" hangingPunct="1">
              <a:spcAft>
                <a:spcPts val="0"/>
              </a:spcAft>
              <a:defRPr/>
            </a:pPr>
            <a:r>
              <a:rPr lang="el-GR" sz="2300" b="1" dirty="0">
                <a:solidFill>
                  <a:schemeClr val="tx1">
                    <a:lumMod val="75000"/>
                    <a:lumOff val="25000"/>
                  </a:schemeClr>
                </a:solidFill>
                <a:latin typeface="+mn-lt"/>
              </a:rPr>
              <a:t>Προκλήσεις αλλά και πρόοδος σε βασικές συνιστώσες του ΑΕΠ από το 2001 έως το 2019</a:t>
            </a:r>
          </a:p>
        </p:txBody>
      </p:sp>
      <p:sp>
        <p:nvSpPr>
          <p:cNvPr id="12291" name="Slide Number Placeholder 3">
            <a:extLst>
              <a:ext uri="{FF2B5EF4-FFF2-40B4-BE49-F238E27FC236}">
                <a16:creationId xmlns:a16="http://schemas.microsoft.com/office/drawing/2014/main" xmlns="" id="{2F75C726-7FF6-4277-9002-E2DC513990D3}"/>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431F6FB4-A724-4911-A4DC-11D6748258F3}" type="slidenum">
              <a:rPr lang="en-US" altLang="en-US">
                <a:latin typeface="Calibri" panose="020F0502020204030204" pitchFamily="34" charset="0"/>
                <a:cs typeface="Calibri" panose="020F0502020204030204" pitchFamily="34" charset="0"/>
              </a:rPr>
              <a:pPr/>
              <a:t>3</a:t>
            </a:fld>
            <a:endParaRPr lang="en-US" altLang="en-US">
              <a:latin typeface="Calibri" panose="020F0502020204030204" pitchFamily="34" charset="0"/>
              <a:cs typeface="Calibri" panose="020F0502020204030204" pitchFamily="34" charset="0"/>
            </a:endParaRPr>
          </a:p>
        </p:txBody>
      </p:sp>
      <p:sp>
        <p:nvSpPr>
          <p:cNvPr id="12292" name="Text Placeholder 8">
            <a:extLst>
              <a:ext uri="{FF2B5EF4-FFF2-40B4-BE49-F238E27FC236}">
                <a16:creationId xmlns:a16="http://schemas.microsoft.com/office/drawing/2014/main" xmlns="" id="{34807CD8-C9E7-40BF-8989-0413409AF3D2}"/>
              </a:ext>
            </a:extLst>
          </p:cNvPr>
          <p:cNvSpPr txBox="1">
            <a:spLocks/>
          </p:cNvSpPr>
          <p:nvPr/>
        </p:nvSpPr>
        <p:spPr bwMode="auto">
          <a:xfrm>
            <a:off x="763588" y="974725"/>
            <a:ext cx="52292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39763" indent="-27305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898525" indent="-228600">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241425" indent="-2286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601788" indent="-2286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0589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5161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9733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4305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gn="just">
              <a:spcBef>
                <a:spcPts val="700"/>
              </a:spcBef>
              <a:spcAft>
                <a:spcPct val="0"/>
              </a:spcAft>
              <a:buClr>
                <a:schemeClr val="accent2"/>
              </a:buClr>
              <a:buSzPct val="60000"/>
              <a:buFont typeface="Wingdings" panose="05000000000000000000" pitchFamily="2" charset="2"/>
              <a:buNone/>
            </a:pPr>
            <a:r>
              <a:rPr lang="el-GR" altLang="en-US" sz="1200">
                <a:solidFill>
                  <a:schemeClr val="tx1"/>
                </a:solidFill>
                <a:latin typeface="Calibri" panose="020F0502020204030204" pitchFamily="34" charset="0"/>
              </a:rPr>
              <a:t>Η </a:t>
            </a:r>
            <a:r>
              <a:rPr lang="el-GR" altLang="en-US" sz="1200" b="1">
                <a:solidFill>
                  <a:schemeClr val="tx1"/>
                </a:solidFill>
                <a:latin typeface="Calibri" panose="020F0502020204030204" pitchFamily="34" charset="0"/>
              </a:rPr>
              <a:t>ιδιωτική κατανάλωση </a:t>
            </a:r>
            <a:r>
              <a:rPr lang="el-GR" altLang="en-US" sz="1200">
                <a:solidFill>
                  <a:schemeClr val="tx1"/>
                </a:solidFill>
                <a:latin typeface="Calibri" panose="020F0502020204030204" pitchFamily="34" charset="0"/>
              </a:rPr>
              <a:t>εξακολουθεί να αποτελεί σημαντικό μερίδιο του ΑΕΠ, μεγαλύτερο από τον μέσο όρο της Ευρωζώνης</a:t>
            </a:r>
            <a:endParaRPr lang="en-US" altLang="en-US" sz="1200">
              <a:solidFill>
                <a:schemeClr val="tx1"/>
              </a:solidFill>
              <a:latin typeface="Calibri" panose="020F0502020204030204" pitchFamily="34" charset="0"/>
            </a:endParaRPr>
          </a:p>
        </p:txBody>
      </p:sp>
      <p:sp>
        <p:nvSpPr>
          <p:cNvPr id="12293" name="Text Placeholder 10">
            <a:extLst>
              <a:ext uri="{FF2B5EF4-FFF2-40B4-BE49-F238E27FC236}">
                <a16:creationId xmlns:a16="http://schemas.microsoft.com/office/drawing/2014/main" xmlns="" id="{8F7352F5-5AFF-4F77-BCCE-AC6DF873D445}"/>
              </a:ext>
            </a:extLst>
          </p:cNvPr>
          <p:cNvSpPr txBox="1">
            <a:spLocks/>
          </p:cNvSpPr>
          <p:nvPr/>
        </p:nvSpPr>
        <p:spPr bwMode="auto">
          <a:xfrm>
            <a:off x="6134100" y="935038"/>
            <a:ext cx="5494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39763" indent="-27305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898525" indent="-228600">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241425" indent="-2286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601788" indent="-2286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0589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5161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9733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4305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gn="just">
              <a:spcBef>
                <a:spcPts val="700"/>
              </a:spcBef>
              <a:spcAft>
                <a:spcPct val="0"/>
              </a:spcAft>
              <a:buClr>
                <a:schemeClr val="accent2"/>
              </a:buClr>
              <a:buSzPct val="60000"/>
              <a:buFont typeface="Wingdings" panose="05000000000000000000" pitchFamily="2" charset="2"/>
              <a:buNone/>
            </a:pPr>
            <a:r>
              <a:rPr lang="el-GR" altLang="en-US" sz="1200">
                <a:solidFill>
                  <a:schemeClr val="tx1"/>
                </a:solidFill>
                <a:latin typeface="Calibri" panose="020F0502020204030204" pitchFamily="34" charset="0"/>
              </a:rPr>
              <a:t>Οι </a:t>
            </a:r>
            <a:r>
              <a:rPr lang="el-GR" altLang="en-US" sz="1200" b="1">
                <a:solidFill>
                  <a:schemeClr val="tx1"/>
                </a:solidFill>
                <a:latin typeface="Calibri" panose="020F0502020204030204" pitchFamily="34" charset="0"/>
              </a:rPr>
              <a:t>πάγιες εταιρικές επενδύσεις </a:t>
            </a:r>
            <a:r>
              <a:rPr lang="el-GR" altLang="en-US" sz="1200">
                <a:solidFill>
                  <a:schemeClr val="tx1"/>
                </a:solidFill>
                <a:latin typeface="Calibri" panose="020F0502020204030204" pitchFamily="34" charset="0"/>
              </a:rPr>
              <a:t>υπολείπονται σταθερά του μέσου όρου της Ευρωζώνης, ως ποσοστό του ΑΕΠ</a:t>
            </a:r>
            <a:endParaRPr lang="en-US" altLang="en-US" sz="1200">
              <a:solidFill>
                <a:schemeClr val="tx1"/>
              </a:solidFill>
              <a:latin typeface="Calibri" panose="020F0502020204030204" pitchFamily="34" charset="0"/>
            </a:endParaRPr>
          </a:p>
        </p:txBody>
      </p:sp>
      <p:sp>
        <p:nvSpPr>
          <p:cNvPr id="12294" name="Text Placeholder 12">
            <a:extLst>
              <a:ext uri="{FF2B5EF4-FFF2-40B4-BE49-F238E27FC236}">
                <a16:creationId xmlns:a16="http://schemas.microsoft.com/office/drawing/2014/main" xmlns="" id="{78B2296C-5ECC-451C-8C61-E9D33DCBBBCF}"/>
              </a:ext>
            </a:extLst>
          </p:cNvPr>
          <p:cNvSpPr txBox="1">
            <a:spLocks/>
          </p:cNvSpPr>
          <p:nvPr/>
        </p:nvSpPr>
        <p:spPr bwMode="auto">
          <a:xfrm>
            <a:off x="763588" y="5999163"/>
            <a:ext cx="5229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28650" indent="-30480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898525" indent="-269875">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241425"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601788"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058988"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516188"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973388"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430588"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gn="just" eaLnBrk="1" hangingPunct="1">
              <a:lnSpc>
                <a:spcPct val="120000"/>
              </a:lnSpc>
              <a:spcBef>
                <a:spcPct val="0"/>
              </a:spcBef>
              <a:spcAft>
                <a:spcPct val="0"/>
              </a:spcAft>
              <a:buClrTx/>
              <a:buSzTx/>
              <a:buFontTx/>
              <a:buNone/>
            </a:pPr>
            <a:r>
              <a:rPr lang="el-GR" altLang="en-US" sz="1100" b="1">
                <a:solidFill>
                  <a:schemeClr val="tx1"/>
                </a:solidFill>
                <a:latin typeface="Calibri" panose="020F0502020204030204" pitchFamily="34" charset="0"/>
                <a:cs typeface="Calibri" panose="020F0502020204030204" pitchFamily="34" charset="0"/>
              </a:rPr>
              <a:t>Η αξία των εξαγωγών αγαθών </a:t>
            </a:r>
            <a:r>
              <a:rPr lang="el-GR" altLang="en-US" sz="1100">
                <a:solidFill>
                  <a:schemeClr val="tx1"/>
                </a:solidFill>
                <a:latin typeface="Calibri" panose="020F0502020204030204" pitchFamily="34" charset="0"/>
                <a:cs typeface="Calibri" panose="020F0502020204030204" pitchFamily="34" charset="0"/>
              </a:rPr>
              <a:t>υπερτριπλασιάστηκε σε δύο δεκαετίες, αλλά το εμπορικό ισοζύγιο παραμένει ελλειμματικό</a:t>
            </a:r>
            <a:endParaRPr lang="en-US" altLang="en-US" sz="1100">
              <a:solidFill>
                <a:schemeClr val="tx1"/>
              </a:solidFill>
              <a:latin typeface="Calibri" panose="020F0502020204030204" pitchFamily="34" charset="0"/>
              <a:cs typeface="Calibri" panose="020F0502020204030204" pitchFamily="34" charset="0"/>
            </a:endParaRPr>
          </a:p>
        </p:txBody>
      </p:sp>
      <p:sp>
        <p:nvSpPr>
          <p:cNvPr id="12295" name="Text Placeholder 13">
            <a:extLst>
              <a:ext uri="{FF2B5EF4-FFF2-40B4-BE49-F238E27FC236}">
                <a16:creationId xmlns:a16="http://schemas.microsoft.com/office/drawing/2014/main" xmlns="" id="{0F5D9891-E470-4B7C-AA7A-30BD3AA26B37}"/>
              </a:ext>
            </a:extLst>
          </p:cNvPr>
          <p:cNvSpPr txBox="1">
            <a:spLocks/>
          </p:cNvSpPr>
          <p:nvPr/>
        </p:nvSpPr>
        <p:spPr bwMode="auto">
          <a:xfrm>
            <a:off x="6205538" y="5949950"/>
            <a:ext cx="5013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39763" indent="-27305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898525" indent="-228600">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241425" indent="-2286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601788" indent="-2286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0589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5161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9733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4305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gn="just">
              <a:lnSpc>
                <a:spcPct val="130000"/>
              </a:lnSpc>
              <a:spcBef>
                <a:spcPts val="700"/>
              </a:spcBef>
              <a:spcAft>
                <a:spcPct val="0"/>
              </a:spcAft>
              <a:buClr>
                <a:schemeClr val="accent2"/>
              </a:buClr>
              <a:buSzPct val="60000"/>
              <a:buFont typeface="Wingdings" panose="05000000000000000000" pitchFamily="2" charset="2"/>
              <a:buNone/>
            </a:pPr>
            <a:r>
              <a:rPr lang="el-GR" altLang="en-US" sz="1100">
                <a:solidFill>
                  <a:schemeClr val="tx1"/>
                </a:solidFill>
                <a:latin typeface="Calibri" panose="020F0502020204030204" pitchFamily="34" charset="0"/>
              </a:rPr>
              <a:t>Τα </a:t>
            </a:r>
            <a:r>
              <a:rPr lang="el-GR" altLang="en-US" sz="1100" b="1">
                <a:solidFill>
                  <a:schemeClr val="tx1"/>
                </a:solidFill>
                <a:latin typeface="Calibri" panose="020F0502020204030204" pitchFamily="34" charset="0"/>
              </a:rPr>
              <a:t>έσοδα από τουρισμό </a:t>
            </a:r>
            <a:r>
              <a:rPr lang="el-GR" altLang="en-US" sz="1100">
                <a:solidFill>
                  <a:schemeClr val="tx1"/>
                </a:solidFill>
                <a:latin typeface="Calibri" panose="020F0502020204030204" pitchFamily="34" charset="0"/>
              </a:rPr>
              <a:t>υπερδιπλασιάστηκαν την τελευταία δεκαετία, αμβλύνοντας σημαντικά τις επιπτώσεις της κρίσης</a:t>
            </a:r>
            <a:endParaRPr lang="en-US" altLang="en-US" sz="1100">
              <a:solidFill>
                <a:schemeClr val="tx1"/>
              </a:solidFill>
              <a:latin typeface="Calibri" panose="020F0502020204030204" pitchFamily="34" charset="0"/>
            </a:endParaRPr>
          </a:p>
        </p:txBody>
      </p:sp>
      <p:graphicFrame>
        <p:nvGraphicFramePr>
          <p:cNvPr id="9" name="Γράφημα 1">
            <a:extLst>
              <a:ext uri="{FF2B5EF4-FFF2-40B4-BE49-F238E27FC236}">
                <a16:creationId xmlns:a16="http://schemas.microsoft.com/office/drawing/2014/main" xmlns="" id="{1CDED2E3-2186-4AF1-B788-07B601945E7D}"/>
              </a:ext>
            </a:extLst>
          </p:cNvPr>
          <p:cNvGraphicFramePr>
            <a:graphicFrameLocks noGrp="1"/>
          </p:cNvGraphicFramePr>
          <p:nvPr>
            <p:ph sz="half" idx="4294967295"/>
          </p:nvPr>
        </p:nvGraphicFramePr>
        <p:xfrm>
          <a:off x="696037" y="3780790"/>
          <a:ext cx="5297616" cy="22184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Γράφημα 1">
            <a:extLst>
              <a:ext uri="{FF2B5EF4-FFF2-40B4-BE49-F238E27FC236}">
                <a16:creationId xmlns:a16="http://schemas.microsoft.com/office/drawing/2014/main" xmlns="" id="{65E84D5B-D376-42D2-8490-2D6CC14C3672}"/>
              </a:ext>
            </a:extLst>
          </p:cNvPr>
          <p:cNvGraphicFramePr>
            <a:graphicFrameLocks noGrp="1"/>
          </p:cNvGraphicFramePr>
          <p:nvPr>
            <p:ph sz="quarter" idx="4294967295"/>
          </p:nvPr>
        </p:nvGraphicFramePr>
        <p:xfrm>
          <a:off x="6369487" y="3780789"/>
          <a:ext cx="5326645" cy="22184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Γράφημα 1">
            <a:extLst>
              <a:ext uri="{FF2B5EF4-FFF2-40B4-BE49-F238E27FC236}">
                <a16:creationId xmlns:a16="http://schemas.microsoft.com/office/drawing/2014/main" xmlns="" id="{CF996C80-2C28-4922-8719-94BA1EE6C99A}"/>
              </a:ext>
            </a:extLst>
          </p:cNvPr>
          <p:cNvGraphicFramePr>
            <a:graphicFrameLocks noGrp="1"/>
          </p:cNvGraphicFramePr>
          <p:nvPr>
            <p:ph sz="half" idx="4294967295"/>
          </p:nvPr>
        </p:nvGraphicFramePr>
        <p:xfrm>
          <a:off x="682389" y="1478993"/>
          <a:ext cx="5309676" cy="22701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Γράφημα 1">
            <a:extLst>
              <a:ext uri="{FF2B5EF4-FFF2-40B4-BE49-F238E27FC236}">
                <a16:creationId xmlns:a16="http://schemas.microsoft.com/office/drawing/2014/main" xmlns="" id="{7C300469-D2DB-4B91-83FB-82DB0EAC85A5}"/>
              </a:ext>
            </a:extLst>
          </p:cNvPr>
          <p:cNvGraphicFramePr>
            <a:graphicFrameLocks noGrp="1"/>
          </p:cNvGraphicFramePr>
          <p:nvPr>
            <p:ph sz="quarter" idx="4294967295"/>
          </p:nvPr>
        </p:nvGraphicFramePr>
        <p:xfrm>
          <a:off x="6205090" y="1444146"/>
          <a:ext cx="5422802" cy="2270125"/>
        </p:xfrm>
        <a:graphic>
          <a:graphicData uri="http://schemas.openxmlformats.org/drawingml/2006/chart">
            <c:chart xmlns:c="http://schemas.openxmlformats.org/drawingml/2006/chart" xmlns:r="http://schemas.openxmlformats.org/officeDocument/2006/relationships" r:id="rId5"/>
          </a:graphicData>
        </a:graphic>
      </p:graphicFrame>
      <p:sp>
        <p:nvSpPr>
          <p:cNvPr id="12300" name="Google Shape;184;p22">
            <a:extLst>
              <a:ext uri="{FF2B5EF4-FFF2-40B4-BE49-F238E27FC236}">
                <a16:creationId xmlns:a16="http://schemas.microsoft.com/office/drawing/2014/main" xmlns="" id="{74BFBCBE-FCD7-4DAF-BAD1-CF265D15B614}"/>
              </a:ext>
            </a:extLst>
          </p:cNvPr>
          <p:cNvSpPr txBox="1">
            <a:spLocks noChangeArrowheads="1"/>
          </p:cNvSpPr>
          <p:nvPr/>
        </p:nvSpPr>
        <p:spPr bwMode="auto">
          <a:xfrm>
            <a:off x="141288" y="6538913"/>
            <a:ext cx="2378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900">
                <a:latin typeface="Calibri" panose="020F0502020204030204" pitchFamily="34" charset="0"/>
                <a:ea typeface="MS Gothic" panose="020B0609070205080204" pitchFamily="49" charset="-128"/>
                <a:cs typeface="Calibri" panose="020F0502020204030204" pitchFamily="34" charset="0"/>
                <a:sym typeface="Open Sans"/>
              </a:rPr>
              <a:t>Πηγές</a:t>
            </a:r>
            <a:r>
              <a:rPr lang="el-GR" altLang="en-US" sz="900" b="1">
                <a:latin typeface="Calibri" panose="020F0502020204030204" pitchFamily="34" charset="0"/>
                <a:ea typeface="MS Gothic" panose="020B0609070205080204" pitchFamily="49" charset="-128"/>
                <a:cs typeface="Calibri" panose="020F0502020204030204" pitchFamily="34" charset="0"/>
                <a:sym typeface="Open Sans"/>
              </a:rPr>
              <a:t>: </a:t>
            </a:r>
            <a:r>
              <a:rPr lang="el-GR" altLang="en-US" sz="900">
                <a:latin typeface="Calibri" panose="020F0502020204030204" pitchFamily="34" charset="0"/>
                <a:ea typeface="MS Gothic" panose="020B0609070205080204" pitchFamily="49" charset="-128"/>
                <a:cs typeface="Calibri" panose="020F0502020204030204" pitchFamily="34" charset="0"/>
                <a:sym typeface="Open Sans"/>
              </a:rPr>
              <a:t>ΕΛΣΤΑΤ, </a:t>
            </a:r>
            <a:r>
              <a:rPr lang="en-US" altLang="en-US" sz="900">
                <a:latin typeface="Calibri" panose="020F0502020204030204" pitchFamily="34" charset="0"/>
                <a:ea typeface="MS Gothic" panose="020B0609070205080204" pitchFamily="49" charset="-128"/>
                <a:cs typeface="Calibri" panose="020F0502020204030204" pitchFamily="34" charset="0"/>
                <a:sym typeface="Open Sans"/>
              </a:rPr>
              <a:t>Eurostat, </a:t>
            </a:r>
            <a:r>
              <a:rPr lang="el-GR" altLang="en-US" sz="900">
                <a:latin typeface="Calibri" panose="020F0502020204030204" pitchFamily="34" charset="0"/>
                <a:ea typeface="MS Gothic" panose="020B0609070205080204" pitchFamily="49" charset="-128"/>
                <a:cs typeface="Calibri" panose="020F0502020204030204" pitchFamily="34" charset="0"/>
                <a:sym typeface="Open Sans"/>
              </a:rPr>
              <a:t>ΤτΕ</a:t>
            </a:r>
            <a:endParaRPr lang="en-US" altLang="en-US" sz="900">
              <a:latin typeface="Calibri" panose="020F0502020204030204" pitchFamily="34" charset="0"/>
              <a:ea typeface="MS Gothic" panose="020B0609070205080204" pitchFamily="49" charset="-128"/>
              <a:cs typeface="Calibri" panose="020F0502020204030204" pitchFamily="34" charset="0"/>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xmlns="" id="{63C39580-C9A1-487E-83AB-2FDE7948C9CA}"/>
              </a:ext>
            </a:extLst>
          </p:cNvPr>
          <p:cNvSpPr>
            <a:spLocks noGrp="1"/>
          </p:cNvSpPr>
          <p:nvPr>
            <p:ph type="title"/>
          </p:nvPr>
        </p:nvSpPr>
        <p:spPr>
          <a:xfrm>
            <a:off x="444500" y="552450"/>
            <a:ext cx="11333163" cy="755650"/>
          </a:xfrm>
        </p:spPr>
        <p:txBody>
          <a:bodyPr/>
          <a:lstStyle/>
          <a:p>
            <a:pPr eaLnBrk="1" hangingPunct="1"/>
            <a:r>
              <a:rPr lang="el-GR" altLang="en-US" sz="2300" b="1"/>
              <a:t>Δημόσια δαπάνη για φαρμακευτικά και άλλα υγειονομικά αναλώσιμα (% ΑΕΠ) Ελλάδα-ΕΕ22-Νότιες Χώρες </a:t>
            </a:r>
          </a:p>
        </p:txBody>
      </p:sp>
      <p:sp>
        <p:nvSpPr>
          <p:cNvPr id="55299" name="Slide Number Placeholder 2">
            <a:extLst>
              <a:ext uri="{FF2B5EF4-FFF2-40B4-BE49-F238E27FC236}">
                <a16:creationId xmlns:a16="http://schemas.microsoft.com/office/drawing/2014/main" xmlns="" id="{43C6C247-E89C-4867-B309-64359DBB7D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1DE81FB0-1DC2-42B1-9553-9DA37F4ECD57}" type="slidenum">
              <a:rPr lang="en-US" altLang="en-US">
                <a:solidFill>
                  <a:srgbClr val="404040"/>
                </a:solidFill>
                <a:latin typeface="Calibri" panose="020F0502020204030204" pitchFamily="34" charset="0"/>
                <a:cs typeface="Calibri" panose="020F0502020204030204" pitchFamily="34" charset="0"/>
              </a:rPr>
              <a:pPr/>
              <a:t>30</a:t>
            </a:fld>
            <a:endParaRPr lang="en-US" altLang="en-US">
              <a:solidFill>
                <a:srgbClr val="404040"/>
              </a:solidFill>
              <a:latin typeface="Calibri" panose="020F0502020204030204" pitchFamily="34" charset="0"/>
              <a:cs typeface="Calibri" panose="020F0502020204030204" pitchFamily="34" charset="0"/>
            </a:endParaRPr>
          </a:p>
        </p:txBody>
      </p:sp>
      <p:sp>
        <p:nvSpPr>
          <p:cNvPr id="55300" name="Rectangle 6">
            <a:extLst>
              <a:ext uri="{FF2B5EF4-FFF2-40B4-BE49-F238E27FC236}">
                <a16:creationId xmlns:a16="http://schemas.microsoft.com/office/drawing/2014/main" xmlns="" id="{1ECA9E35-C2B4-4B92-B21F-EF6735D7EE00}"/>
              </a:ext>
            </a:extLst>
          </p:cNvPr>
          <p:cNvSpPr>
            <a:spLocks noChangeArrowheads="1"/>
          </p:cNvSpPr>
          <p:nvPr/>
        </p:nvSpPr>
        <p:spPr bwMode="auto">
          <a:xfrm>
            <a:off x="0" y="6403975"/>
            <a:ext cx="10668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OECD Health Statistics 2019, Eurostat 2019, επεξεργασία στοιχείων ΙΟΒΕ. Νότιες Χώρες (Ιταλία, Ισπανία, Πορτογαλία), Ευρωπαϊκή Ένωση-22: (μη διαθέσιμα στοιχεία για Βουλγαρία, Κροατία, Κύπρος, Ρουμανία, Μάλτα, Ην. Βασίλειο)</a:t>
            </a:r>
          </a:p>
        </p:txBody>
      </p:sp>
      <p:graphicFrame>
        <p:nvGraphicFramePr>
          <p:cNvPr id="8" name="Content Placeholder 7">
            <a:extLst>
              <a:ext uri="{FF2B5EF4-FFF2-40B4-BE49-F238E27FC236}">
                <a16:creationId xmlns:a16="http://schemas.microsoft.com/office/drawing/2014/main" xmlns="" id="{995C3F13-8F2C-447B-95A2-B7B68A982CD8}"/>
              </a:ext>
            </a:extLst>
          </p:cNvPr>
          <p:cNvGraphicFramePr>
            <a:graphicFrameLocks noGrp="1"/>
          </p:cNvGraphicFramePr>
          <p:nvPr>
            <p:ph idx="1"/>
          </p:nvPr>
        </p:nvGraphicFramePr>
        <p:xfrm>
          <a:off x="581025" y="1351129"/>
          <a:ext cx="11029950" cy="500681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xmlns="" id="{C2814C40-2682-4569-89C3-422BDBDF7CDC}"/>
              </a:ext>
            </a:extLst>
          </p:cNvPr>
          <p:cNvSpPr>
            <a:spLocks noGrp="1"/>
          </p:cNvSpPr>
          <p:nvPr>
            <p:ph type="title"/>
          </p:nvPr>
        </p:nvSpPr>
        <p:spPr>
          <a:xfrm>
            <a:off x="444500" y="606425"/>
            <a:ext cx="11306175" cy="755650"/>
          </a:xfrm>
        </p:spPr>
        <p:txBody>
          <a:bodyPr/>
          <a:lstStyle/>
          <a:p>
            <a:pPr eaLnBrk="1" hangingPunct="1"/>
            <a:r>
              <a:rPr lang="el-GR" altLang="en-US" sz="2300" b="1"/>
              <a:t>Μείωση -61,9% στην («κλειδωμένη» πλέον) δημόσια εξωνοσοκομειακή φαρμακευτική δαπάνη (εξαιρ. συμμετοχής ασθενών) από 2009: αύξηση συμμετοχής βιομηχανίας</a:t>
            </a:r>
          </a:p>
        </p:txBody>
      </p:sp>
      <p:sp>
        <p:nvSpPr>
          <p:cNvPr id="57347" name="Slide Number Placeholder 2">
            <a:extLst>
              <a:ext uri="{FF2B5EF4-FFF2-40B4-BE49-F238E27FC236}">
                <a16:creationId xmlns:a16="http://schemas.microsoft.com/office/drawing/2014/main" xmlns="" id="{A37808CA-FA5A-43C0-AFE6-E0994CDA005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6A33C144-74C0-4B6A-B6DE-7CE1DEC17E10}" type="slidenum">
              <a:rPr lang="en-US" altLang="en-US">
                <a:solidFill>
                  <a:srgbClr val="404040"/>
                </a:solidFill>
                <a:latin typeface="Calibri" panose="020F0502020204030204" pitchFamily="34" charset="0"/>
                <a:cs typeface="Calibri" panose="020F0502020204030204" pitchFamily="34" charset="0"/>
              </a:rPr>
              <a:pPr/>
              <a:t>31</a:t>
            </a:fld>
            <a:endParaRPr lang="en-US" altLang="en-US">
              <a:solidFill>
                <a:srgbClr val="404040"/>
              </a:solidFill>
              <a:latin typeface="Calibri" panose="020F0502020204030204" pitchFamily="34" charset="0"/>
              <a:cs typeface="Calibri" panose="020F0502020204030204" pitchFamily="34" charset="0"/>
            </a:endParaRPr>
          </a:p>
        </p:txBody>
      </p:sp>
      <p:sp>
        <p:nvSpPr>
          <p:cNvPr id="57348" name="Rectangle 6">
            <a:extLst>
              <a:ext uri="{FF2B5EF4-FFF2-40B4-BE49-F238E27FC236}">
                <a16:creationId xmlns:a16="http://schemas.microsoft.com/office/drawing/2014/main" xmlns="" id="{E5F7E9EC-8525-4280-88AD-3311F1EAAFAD}"/>
              </a:ext>
            </a:extLst>
          </p:cNvPr>
          <p:cNvSpPr>
            <a:spLocks noChangeArrowheads="1"/>
          </p:cNvSpPr>
          <p:nvPr/>
        </p:nvSpPr>
        <p:spPr bwMode="auto">
          <a:xfrm>
            <a:off x="0" y="6413500"/>
            <a:ext cx="112458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ΕΟΠΥΥ 2012-2018 Εκθέσεις Προϋπολογισμών 2014-2018, επεξεργασία στοιχείων ΙΟΒΕ-ΣΦΕΕ. Σημείωση: Μολονότι οι φαρμακευτικές εταιρείες πωλούν σε τιμές παραγωγού (ex-factory) το κράτος υπολογίζει το clawback σε τιμές λιανικής. Για το 2018 και για το 2019 τα clawback και rebates είναι εκτίμηση</a:t>
            </a:r>
          </a:p>
        </p:txBody>
      </p:sp>
      <p:graphicFrame>
        <p:nvGraphicFramePr>
          <p:cNvPr id="8" name="Content Placeholder 7">
            <a:extLst>
              <a:ext uri="{FF2B5EF4-FFF2-40B4-BE49-F238E27FC236}">
                <a16:creationId xmlns:a16="http://schemas.microsoft.com/office/drawing/2014/main" xmlns="" id="{648F46BB-3747-43EE-8095-0D0253429D90}"/>
              </a:ext>
            </a:extLst>
          </p:cNvPr>
          <p:cNvGraphicFramePr>
            <a:graphicFrameLocks noGrp="1"/>
          </p:cNvGraphicFramePr>
          <p:nvPr>
            <p:ph idx="1"/>
          </p:nvPr>
        </p:nvGraphicFramePr>
        <p:xfrm>
          <a:off x="581025" y="1378425"/>
          <a:ext cx="11374414" cy="49795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xmlns="" id="{0B25E3AB-2ABF-43C3-8404-EEAF99128134}"/>
              </a:ext>
            </a:extLst>
          </p:cNvPr>
          <p:cNvSpPr>
            <a:spLocks noGrp="1"/>
          </p:cNvSpPr>
          <p:nvPr>
            <p:ph type="title"/>
          </p:nvPr>
        </p:nvSpPr>
        <p:spPr>
          <a:xfrm>
            <a:off x="431800" y="606425"/>
            <a:ext cx="11345863" cy="755650"/>
          </a:xfrm>
        </p:spPr>
        <p:txBody>
          <a:bodyPr/>
          <a:lstStyle/>
          <a:p>
            <a:pPr eaLnBrk="1" hangingPunct="1"/>
            <a:r>
              <a:rPr lang="el-GR" altLang="en-US" sz="2300" b="1"/>
              <a:t>Έφθασε στα €3,9 δισεκ. η εξωνοσοκομειακή φαρμακευτική δαπάνη (2019), με </a:t>
            </a:r>
            <a:br>
              <a:rPr lang="el-GR" altLang="en-US" sz="2300" b="1"/>
            </a:br>
            <a:r>
              <a:rPr lang="el-GR" altLang="en-US" sz="2300" b="1"/>
              <a:t>264% αύξηση συμμετοχής της βιομηχανίας από το 2009</a:t>
            </a:r>
          </a:p>
        </p:txBody>
      </p:sp>
      <p:sp>
        <p:nvSpPr>
          <p:cNvPr id="59395" name="Slide Number Placeholder 2">
            <a:extLst>
              <a:ext uri="{FF2B5EF4-FFF2-40B4-BE49-F238E27FC236}">
                <a16:creationId xmlns:a16="http://schemas.microsoft.com/office/drawing/2014/main" xmlns="" id="{44400ABD-7580-4C45-85CD-50743772811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BB01BAB0-1B98-42A0-AC7A-8ED4862A30BF}" type="slidenum">
              <a:rPr lang="en-US" altLang="en-US">
                <a:solidFill>
                  <a:srgbClr val="404040"/>
                </a:solidFill>
                <a:latin typeface="Calibri" panose="020F0502020204030204" pitchFamily="34" charset="0"/>
                <a:cs typeface="Calibri" panose="020F0502020204030204" pitchFamily="34" charset="0"/>
              </a:rPr>
              <a:pPr/>
              <a:t>32</a:t>
            </a:fld>
            <a:endParaRPr lang="en-US" altLang="en-US">
              <a:solidFill>
                <a:srgbClr val="404040"/>
              </a:solidFill>
              <a:latin typeface="Calibri" panose="020F0502020204030204" pitchFamily="34" charset="0"/>
              <a:cs typeface="Calibri" panose="020F0502020204030204" pitchFamily="34" charset="0"/>
            </a:endParaRPr>
          </a:p>
        </p:txBody>
      </p:sp>
      <p:sp>
        <p:nvSpPr>
          <p:cNvPr id="59396" name="Rectangle 6">
            <a:extLst>
              <a:ext uri="{FF2B5EF4-FFF2-40B4-BE49-F238E27FC236}">
                <a16:creationId xmlns:a16="http://schemas.microsoft.com/office/drawing/2014/main" xmlns="" id="{6598A49F-64A9-49FD-9212-29A977E6114C}"/>
              </a:ext>
            </a:extLst>
          </p:cNvPr>
          <p:cNvSpPr>
            <a:spLocks noChangeArrowheads="1"/>
          </p:cNvSpPr>
          <p:nvPr/>
        </p:nvSpPr>
        <p:spPr bwMode="auto">
          <a:xfrm>
            <a:off x="0" y="6432550"/>
            <a:ext cx="112601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ΕΟΠΥΥ 2012-2019 Εκθέσεις Προϋπολογισμών 2014-2019, επεξεργασία στοιχείων ΙΟΒΕ-ΣΦΕΕ. Συμμετοχή ασθενών: είναι μόνο ό,τι πληρώνει ο ασθενής στην αποζημιούμενη αγορά (δηλ. η θεσμοθετημένη 0%,10%,25%) και η επιβάρυνση που προκύπτει από τη διαφορά Λιανικής τιμής (ΛΤ)-Τιμής Αποζημίωσης (ΤΑ).</a:t>
            </a:r>
          </a:p>
        </p:txBody>
      </p:sp>
      <p:graphicFrame>
        <p:nvGraphicFramePr>
          <p:cNvPr id="9" name="Content Placeholder 8">
            <a:extLst>
              <a:ext uri="{FF2B5EF4-FFF2-40B4-BE49-F238E27FC236}">
                <a16:creationId xmlns:a16="http://schemas.microsoft.com/office/drawing/2014/main" xmlns="" id="{D0D3B912-718B-466B-ABAB-DE944E0BABA2}"/>
              </a:ext>
            </a:extLst>
          </p:cNvPr>
          <p:cNvGraphicFramePr>
            <a:graphicFrameLocks noGrp="1"/>
          </p:cNvGraphicFramePr>
          <p:nvPr>
            <p:ph idx="1"/>
          </p:nvPr>
        </p:nvGraphicFramePr>
        <p:xfrm>
          <a:off x="232012" y="1378425"/>
          <a:ext cx="11627892" cy="50312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xmlns="" id="{833A02D6-1B33-4E5C-A925-AB2098E80977}"/>
              </a:ext>
            </a:extLst>
          </p:cNvPr>
          <p:cNvSpPr>
            <a:spLocks noGrp="1"/>
          </p:cNvSpPr>
          <p:nvPr>
            <p:ph type="title"/>
          </p:nvPr>
        </p:nvSpPr>
        <p:spPr>
          <a:xfrm>
            <a:off x="390525" y="582613"/>
            <a:ext cx="11428413" cy="755650"/>
          </a:xfrm>
        </p:spPr>
        <p:txBody>
          <a:bodyPr/>
          <a:lstStyle/>
          <a:p>
            <a:pPr eaLnBrk="1" hangingPunct="1"/>
            <a:r>
              <a:rPr lang="en-GB" altLang="en-US" sz="2300" b="1"/>
              <a:t>M</a:t>
            </a:r>
            <a:r>
              <a:rPr lang="el-GR" altLang="en-US" sz="2300" b="1"/>
              <a:t>ειωμένη κατά -44% το 2019 σε σχέση με το 2015  η δημόσια νοσοκομειακή φαρμακευτική δαπάνη με αύξηση συμμετοχής βιομηχανίας</a:t>
            </a:r>
          </a:p>
        </p:txBody>
      </p:sp>
      <p:sp>
        <p:nvSpPr>
          <p:cNvPr id="61443" name="Slide Number Placeholder 2">
            <a:extLst>
              <a:ext uri="{FF2B5EF4-FFF2-40B4-BE49-F238E27FC236}">
                <a16:creationId xmlns:a16="http://schemas.microsoft.com/office/drawing/2014/main" xmlns="" id="{BE4CE49A-2AC9-48A2-9DBD-0851207FBD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1D03B6EA-524D-4325-811D-29559829095C}" type="slidenum">
              <a:rPr lang="en-US" altLang="en-US">
                <a:solidFill>
                  <a:srgbClr val="404040"/>
                </a:solidFill>
                <a:latin typeface="Calibri" panose="020F0502020204030204" pitchFamily="34" charset="0"/>
                <a:cs typeface="Calibri" panose="020F0502020204030204" pitchFamily="34" charset="0"/>
              </a:rPr>
              <a:pPr/>
              <a:t>33</a:t>
            </a:fld>
            <a:endParaRPr lang="en-US" altLang="en-US">
              <a:solidFill>
                <a:srgbClr val="404040"/>
              </a:solidFill>
              <a:latin typeface="Calibri" panose="020F0502020204030204" pitchFamily="34" charset="0"/>
              <a:cs typeface="Calibri" panose="020F0502020204030204" pitchFamily="34" charset="0"/>
            </a:endParaRPr>
          </a:p>
        </p:txBody>
      </p:sp>
      <p:sp>
        <p:nvSpPr>
          <p:cNvPr id="61444" name="Rectangle 6">
            <a:extLst>
              <a:ext uri="{FF2B5EF4-FFF2-40B4-BE49-F238E27FC236}">
                <a16:creationId xmlns:a16="http://schemas.microsoft.com/office/drawing/2014/main" xmlns="" id="{61391EB3-977E-4155-92B0-ED77270CE3C3}"/>
              </a:ext>
            </a:extLst>
          </p:cNvPr>
          <p:cNvSpPr>
            <a:spLocks noChangeArrowheads="1"/>
          </p:cNvSpPr>
          <p:nvPr/>
        </p:nvSpPr>
        <p:spPr bwMode="auto">
          <a:xfrm>
            <a:off x="0" y="6564313"/>
            <a:ext cx="90995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ΕΟΠΥΥ 2012-2019, ESY.net 2012-2015, επεξεργασία στοιχείων ΙΟΒΕ-ΣΦΕΕ. Σημείωση: Εκτίμηση 2019 για συμμετοχή βιομηχανίας. </a:t>
            </a:r>
          </a:p>
        </p:txBody>
      </p:sp>
      <p:sp>
        <p:nvSpPr>
          <p:cNvPr id="61445" name="Rectangle 2">
            <a:extLst>
              <a:ext uri="{FF2B5EF4-FFF2-40B4-BE49-F238E27FC236}">
                <a16:creationId xmlns:a16="http://schemas.microsoft.com/office/drawing/2014/main" xmlns="" id="{EF9213F4-0290-457C-AA98-2E267ABE1579}"/>
              </a:ext>
            </a:extLst>
          </p:cNvPr>
          <p:cNvSpPr>
            <a:spLocks noChangeArrowheads="1"/>
          </p:cNvSpPr>
          <p:nvPr/>
        </p:nvSpPr>
        <p:spPr bwMode="auto">
          <a:xfrm>
            <a:off x="5668963" y="2024063"/>
            <a:ext cx="1287462" cy="454025"/>
          </a:xfrm>
          <a:prstGeom prst="rect">
            <a:avLst/>
          </a:prstGeom>
          <a:solidFill>
            <a:srgbClr val="E7E6E6"/>
          </a:solidFill>
          <a:ln w="12700">
            <a:solidFill>
              <a:srgbClr val="5A5A5A"/>
            </a:solidFill>
            <a:miter lim="800000"/>
            <a:headEnd/>
            <a:tailEnd/>
          </a:ln>
        </p:spPr>
        <p:txBody>
          <a:bodyPr anchor="ct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r>
              <a:rPr lang="el-GR" altLang="el-GR" sz="1000" b="1">
                <a:solidFill>
                  <a:srgbClr val="000000"/>
                </a:solidFill>
                <a:latin typeface="Calibri" panose="020F0502020204030204" pitchFamily="34" charset="0"/>
                <a:ea typeface="Times New Roman" panose="02020603050405020304" pitchFamily="18" charset="0"/>
                <a:cs typeface="Calibri" panose="020F0502020204030204" pitchFamily="34" charset="0"/>
              </a:rPr>
              <a:t>Επιβολή κλειστού προϋπολογισμού </a:t>
            </a:r>
            <a:endParaRPr lang="el-GR" altLang="el-GR">
              <a:latin typeface="Arial" panose="020B0604020202020204" pitchFamily="34" charset="0"/>
              <a:ea typeface="Times New Roman" panose="02020603050405020304" pitchFamily="18" charset="0"/>
              <a:cs typeface="Calibri" panose="020F0502020204030204" pitchFamily="34" charset="0"/>
            </a:endParaRPr>
          </a:p>
        </p:txBody>
      </p:sp>
      <p:cxnSp>
        <p:nvCxnSpPr>
          <p:cNvPr id="61446" name="Straight Connector 9">
            <a:extLst>
              <a:ext uri="{FF2B5EF4-FFF2-40B4-BE49-F238E27FC236}">
                <a16:creationId xmlns:a16="http://schemas.microsoft.com/office/drawing/2014/main" xmlns="" id="{A59CE83E-FE2D-4A60-9EDE-187523FAED3E}"/>
              </a:ext>
            </a:extLst>
          </p:cNvPr>
          <p:cNvCxnSpPr>
            <a:cxnSpLocks noChangeShapeType="1"/>
          </p:cNvCxnSpPr>
          <p:nvPr/>
        </p:nvCxnSpPr>
        <p:spPr bwMode="auto">
          <a:xfrm flipH="1" flipV="1">
            <a:off x="6332538" y="2495550"/>
            <a:ext cx="0" cy="3265488"/>
          </a:xfrm>
          <a:prstGeom prst="line">
            <a:avLst/>
          </a:prstGeom>
          <a:noFill/>
          <a:ln w="6350" algn="ctr">
            <a:solidFill>
              <a:srgbClr val="595959"/>
            </a:solidFill>
            <a:miter lim="800000"/>
            <a:headEnd/>
            <a:tailEnd/>
          </a:ln>
          <a:extLst>
            <a:ext uri="{909E8E84-426E-40DD-AFC4-6F175D3DCCD1}">
              <a14:hiddenFill xmlns:a14="http://schemas.microsoft.com/office/drawing/2010/main">
                <a:noFill/>
              </a14:hiddenFill>
            </a:ext>
          </a:extLst>
        </p:spPr>
      </p:cxnSp>
      <p:sp>
        <p:nvSpPr>
          <p:cNvPr id="61447" name="Rectangle 6">
            <a:extLst>
              <a:ext uri="{FF2B5EF4-FFF2-40B4-BE49-F238E27FC236}">
                <a16:creationId xmlns:a16="http://schemas.microsoft.com/office/drawing/2014/main" xmlns="" id="{5DF5EDCC-5361-4DD6-A11F-76854AF4F1A6}"/>
              </a:ext>
            </a:extLst>
          </p:cNvPr>
          <p:cNvSpPr>
            <a:spLocks noChangeArrowheads="1"/>
          </p:cNvSpPr>
          <p:nvPr/>
        </p:nvSpPr>
        <p:spPr bwMode="auto">
          <a:xfrm>
            <a:off x="1524000" y="3492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l-GR" altLang="en-US">
              <a:latin typeface="Corbel" panose="020B0503020204020204" pitchFamily="34" charset="0"/>
            </a:endParaRPr>
          </a:p>
        </p:txBody>
      </p:sp>
      <p:graphicFrame>
        <p:nvGraphicFramePr>
          <p:cNvPr id="11" name="Content Placeholder 10">
            <a:extLst>
              <a:ext uri="{FF2B5EF4-FFF2-40B4-BE49-F238E27FC236}">
                <a16:creationId xmlns:a16="http://schemas.microsoft.com/office/drawing/2014/main" xmlns="" id="{5BF8CE9D-1362-4964-8101-6EB980847CA6}"/>
              </a:ext>
            </a:extLst>
          </p:cNvPr>
          <p:cNvGraphicFramePr>
            <a:graphicFrameLocks noGrp="1"/>
          </p:cNvGraphicFramePr>
          <p:nvPr>
            <p:ph idx="1"/>
          </p:nvPr>
        </p:nvGraphicFramePr>
        <p:xfrm>
          <a:off x="430708" y="1419367"/>
          <a:ext cx="11029950" cy="514813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xmlns="" id="{D85A794B-9C71-44EA-8A83-9168FCBC39CC}"/>
              </a:ext>
            </a:extLst>
          </p:cNvPr>
          <p:cNvSpPr>
            <a:spLocks noGrp="1"/>
          </p:cNvSpPr>
          <p:nvPr>
            <p:ph type="title"/>
          </p:nvPr>
        </p:nvSpPr>
        <p:spPr>
          <a:xfrm>
            <a:off x="390525" y="484188"/>
            <a:ext cx="11442700" cy="471487"/>
          </a:xfrm>
        </p:spPr>
        <p:txBody>
          <a:bodyPr/>
          <a:lstStyle/>
          <a:p>
            <a:pPr eaLnBrk="1" hangingPunct="1"/>
            <a:r>
              <a:rPr lang="el-GR" altLang="en-US" sz="2300" b="1"/>
              <a:t>Στα 636 εκατ. € η συμμετοχή ασθενών στην αποζημιούμενη αγορά (2019)</a:t>
            </a:r>
          </a:p>
        </p:txBody>
      </p:sp>
      <p:sp>
        <p:nvSpPr>
          <p:cNvPr id="63491" name="Slide Number Placeholder 2">
            <a:extLst>
              <a:ext uri="{FF2B5EF4-FFF2-40B4-BE49-F238E27FC236}">
                <a16:creationId xmlns:a16="http://schemas.microsoft.com/office/drawing/2014/main" xmlns="" id="{6F03FDF5-46ED-47FB-BB50-BBFC9980F6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7C719AF-7CAB-4F9D-8DEB-426AD0AD4592}" type="slidenum">
              <a:rPr lang="en-US" altLang="en-US">
                <a:solidFill>
                  <a:srgbClr val="404040"/>
                </a:solidFill>
              </a:rPr>
              <a:pPr/>
              <a:t>34</a:t>
            </a:fld>
            <a:endParaRPr lang="en-US" altLang="en-US">
              <a:solidFill>
                <a:srgbClr val="404040"/>
              </a:solidFill>
            </a:endParaRPr>
          </a:p>
        </p:txBody>
      </p:sp>
      <p:sp>
        <p:nvSpPr>
          <p:cNvPr id="63492" name="Rectangle 6">
            <a:extLst>
              <a:ext uri="{FF2B5EF4-FFF2-40B4-BE49-F238E27FC236}">
                <a16:creationId xmlns:a16="http://schemas.microsoft.com/office/drawing/2014/main" xmlns="" id="{C0AC78FD-050A-42BC-9F9E-DFDAA0559E53}"/>
              </a:ext>
            </a:extLst>
          </p:cNvPr>
          <p:cNvSpPr>
            <a:spLocks noChangeArrowheads="1"/>
          </p:cNvSpPr>
          <p:nvPr/>
        </p:nvSpPr>
        <p:spPr bwMode="auto">
          <a:xfrm>
            <a:off x="1574800" y="6454775"/>
            <a:ext cx="9099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Κρατικός Προϋπολογισμός, σημειώματα εταιρειών, στοιχεία από ΗΔΙΚΑ, Επεξεργασία ΣΦΕΕ</a:t>
            </a:r>
          </a:p>
        </p:txBody>
      </p:sp>
      <p:graphicFrame>
        <p:nvGraphicFramePr>
          <p:cNvPr id="12" name="Content Placeholder 11">
            <a:extLst>
              <a:ext uri="{FF2B5EF4-FFF2-40B4-BE49-F238E27FC236}">
                <a16:creationId xmlns:a16="http://schemas.microsoft.com/office/drawing/2014/main" xmlns="" id="{766B3C20-C0E1-49F8-89B3-7555C593976C}"/>
              </a:ext>
            </a:extLst>
          </p:cNvPr>
          <p:cNvGraphicFramePr>
            <a:graphicFrameLocks noGrp="1"/>
          </p:cNvGraphicFramePr>
          <p:nvPr>
            <p:ph sz="half" idx="1"/>
          </p:nvPr>
        </p:nvGraphicFramePr>
        <p:xfrm>
          <a:off x="581025" y="1023582"/>
          <a:ext cx="5669650" cy="53343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a:extLst>
              <a:ext uri="{FF2B5EF4-FFF2-40B4-BE49-F238E27FC236}">
                <a16:creationId xmlns:a16="http://schemas.microsoft.com/office/drawing/2014/main" xmlns="" id="{4D298A14-544D-4DAF-ACC7-5CF2AB350788}"/>
              </a:ext>
            </a:extLst>
          </p:cNvPr>
          <p:cNvGraphicFramePr>
            <a:graphicFrameLocks noGrp="1"/>
          </p:cNvGraphicFramePr>
          <p:nvPr>
            <p:ph sz="half" idx="2"/>
          </p:nvPr>
        </p:nvGraphicFramePr>
        <p:xfrm>
          <a:off x="6443970" y="1121115"/>
          <a:ext cx="5470525" cy="53343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xmlns="" id="{608781C7-CC6F-4BEE-96D7-ABE8E9A6743F}"/>
              </a:ext>
            </a:extLst>
          </p:cNvPr>
          <p:cNvSpPr>
            <a:spLocks noGrp="1"/>
          </p:cNvSpPr>
          <p:nvPr>
            <p:ph type="title"/>
          </p:nvPr>
        </p:nvSpPr>
        <p:spPr>
          <a:xfrm>
            <a:off x="431800" y="552450"/>
            <a:ext cx="11318875" cy="539750"/>
          </a:xfrm>
        </p:spPr>
        <p:txBody>
          <a:bodyPr/>
          <a:lstStyle/>
          <a:p>
            <a:pPr eaLnBrk="1" hangingPunct="1"/>
            <a:r>
              <a:rPr lang="el-GR" altLang="en-US" sz="2300" b="1"/>
              <a:t>Συνολική Ιδιωτική Φαρμακευτική Δαπάνη (2018)</a:t>
            </a:r>
          </a:p>
        </p:txBody>
      </p:sp>
      <p:graphicFrame>
        <p:nvGraphicFramePr>
          <p:cNvPr id="10" name="Content Placeholder 9">
            <a:extLst>
              <a:ext uri="{FF2B5EF4-FFF2-40B4-BE49-F238E27FC236}">
                <a16:creationId xmlns:a16="http://schemas.microsoft.com/office/drawing/2014/main" xmlns="" id="{E28ABEDA-21C6-4D42-B0C8-762CA65086B7}"/>
              </a:ext>
            </a:extLst>
          </p:cNvPr>
          <p:cNvGraphicFramePr>
            <a:graphicFrameLocks noGrp="1"/>
          </p:cNvGraphicFramePr>
          <p:nvPr>
            <p:ph idx="1"/>
          </p:nvPr>
        </p:nvGraphicFramePr>
        <p:xfrm>
          <a:off x="581025" y="1296537"/>
          <a:ext cx="11029950" cy="5061401"/>
        </p:xfrm>
        <a:graphic>
          <a:graphicData uri="http://schemas.openxmlformats.org/drawingml/2006/chart">
            <c:chart xmlns:c="http://schemas.openxmlformats.org/drawingml/2006/chart" xmlns:r="http://schemas.openxmlformats.org/officeDocument/2006/relationships" r:id="rId2"/>
          </a:graphicData>
        </a:graphic>
      </p:graphicFrame>
      <p:sp>
        <p:nvSpPr>
          <p:cNvPr id="65540" name="Slide Number Placeholder 2">
            <a:extLst>
              <a:ext uri="{FF2B5EF4-FFF2-40B4-BE49-F238E27FC236}">
                <a16:creationId xmlns:a16="http://schemas.microsoft.com/office/drawing/2014/main" xmlns="" id="{56CE0173-5EC2-4B4A-98AE-1809EA32AE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46B1322F-D0C6-4E99-B71F-C1C2546074C8}" type="slidenum">
              <a:rPr lang="en-US" altLang="en-US">
                <a:solidFill>
                  <a:srgbClr val="404040"/>
                </a:solidFill>
                <a:latin typeface="Calibri" panose="020F0502020204030204" pitchFamily="34" charset="0"/>
                <a:cs typeface="Calibri" panose="020F0502020204030204" pitchFamily="34" charset="0"/>
              </a:rPr>
              <a:pPr/>
              <a:t>35</a:t>
            </a:fld>
            <a:endParaRPr lang="en-US" altLang="en-US">
              <a:solidFill>
                <a:srgbClr val="404040"/>
              </a:solidFill>
              <a:latin typeface="Calibri" panose="020F0502020204030204" pitchFamily="34" charset="0"/>
              <a:cs typeface="Calibri" panose="020F0502020204030204" pitchFamily="34" charset="0"/>
            </a:endParaRPr>
          </a:p>
        </p:txBody>
      </p:sp>
      <p:sp>
        <p:nvSpPr>
          <p:cNvPr id="65541" name="Rectangle 6">
            <a:extLst>
              <a:ext uri="{FF2B5EF4-FFF2-40B4-BE49-F238E27FC236}">
                <a16:creationId xmlns:a16="http://schemas.microsoft.com/office/drawing/2014/main" xmlns="" id="{ACF8033A-4560-4E85-9C11-C028022C74E0}"/>
              </a:ext>
            </a:extLst>
          </p:cNvPr>
          <p:cNvSpPr>
            <a:spLocks noChangeArrowheads="1"/>
          </p:cNvSpPr>
          <p:nvPr/>
        </p:nvSpPr>
        <p:spPr bwMode="auto">
          <a:xfrm>
            <a:off x="95250" y="6305550"/>
            <a:ext cx="105505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Στοιχεία ΗΔΙΚΑ (Θεσμοθετημένη συμμετοχή ασθενών), ΜΗΣΥΦΑ &amp; Αρνητική Λίστα υπολογισμοί ΣΦΕΕ βάσει στοιχείων ΕΟΠΥΥ και IQVIA (MAT3/2019). ΛΤ= Λιανική Τιμή, ΤΑ= Τιμή αποζημίωσης</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xmlns="" id="{36651A44-1DFC-4FB1-AAE0-F16AF62634F1}"/>
              </a:ext>
            </a:extLst>
          </p:cNvPr>
          <p:cNvSpPr>
            <a:spLocks noGrp="1"/>
          </p:cNvSpPr>
          <p:nvPr>
            <p:ph type="title"/>
          </p:nvPr>
        </p:nvSpPr>
        <p:spPr>
          <a:xfrm>
            <a:off x="444500" y="484188"/>
            <a:ext cx="11552238" cy="471487"/>
          </a:xfrm>
        </p:spPr>
        <p:txBody>
          <a:bodyPr/>
          <a:lstStyle/>
          <a:p>
            <a:pPr eaLnBrk="1" hangingPunct="1"/>
            <a:r>
              <a:rPr lang="el-GR" altLang="en-US" sz="2300" b="1"/>
              <a:t>Εξαιρετικά χαμηλός αριθμός κλινικών μελετών στην Ελλάδα: μεγάλο περιθώριο βελτίωσης</a:t>
            </a:r>
          </a:p>
        </p:txBody>
      </p:sp>
      <p:sp>
        <p:nvSpPr>
          <p:cNvPr id="66563" name="Slide Number Placeholder 2">
            <a:extLst>
              <a:ext uri="{FF2B5EF4-FFF2-40B4-BE49-F238E27FC236}">
                <a16:creationId xmlns:a16="http://schemas.microsoft.com/office/drawing/2014/main" xmlns="" id="{890A53F4-95CB-48A2-911F-97621DD318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77425DD4-4B86-43E4-B474-0A4BA5EB5C80}" type="slidenum">
              <a:rPr lang="en-US" altLang="en-US">
                <a:solidFill>
                  <a:srgbClr val="404040"/>
                </a:solidFill>
                <a:latin typeface="Calibri" panose="020F0502020204030204" pitchFamily="34" charset="0"/>
                <a:cs typeface="Calibri" panose="020F0502020204030204" pitchFamily="34" charset="0"/>
              </a:rPr>
              <a:pPr/>
              <a:t>36</a:t>
            </a:fld>
            <a:endParaRPr lang="en-US" altLang="en-US">
              <a:solidFill>
                <a:srgbClr val="404040"/>
              </a:solidFill>
              <a:latin typeface="Calibri" panose="020F0502020204030204" pitchFamily="34" charset="0"/>
              <a:cs typeface="Calibri" panose="020F0502020204030204" pitchFamily="34" charset="0"/>
            </a:endParaRPr>
          </a:p>
        </p:txBody>
      </p:sp>
      <p:sp>
        <p:nvSpPr>
          <p:cNvPr id="66564" name="Rectangle 6">
            <a:extLst>
              <a:ext uri="{FF2B5EF4-FFF2-40B4-BE49-F238E27FC236}">
                <a16:creationId xmlns:a16="http://schemas.microsoft.com/office/drawing/2014/main" xmlns="" id="{74EBD890-686E-4C81-8AA1-5D81866A6C98}"/>
              </a:ext>
            </a:extLst>
          </p:cNvPr>
          <p:cNvSpPr>
            <a:spLocks noChangeArrowheads="1"/>
          </p:cNvSpPr>
          <p:nvPr/>
        </p:nvSpPr>
        <p:spPr bwMode="auto">
          <a:xfrm>
            <a:off x="0" y="6567488"/>
            <a:ext cx="8512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a:t>
            </a:r>
            <a:r>
              <a:rPr lang="en-US" altLang="en-US" sz="1100">
                <a:solidFill>
                  <a:srgbClr val="775F55"/>
                </a:solidFill>
                <a:ea typeface="Times New Roman" panose="02020603050405020304" pitchFamily="18" charset="0"/>
                <a:cs typeface="Arial Narrow" panose="020B0606020202030204" pitchFamily="34" charset="0"/>
              </a:rPr>
              <a:t>Clinical trials gov, 201</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9</a:t>
            </a:r>
          </a:p>
        </p:txBody>
      </p:sp>
      <p:graphicFrame>
        <p:nvGraphicFramePr>
          <p:cNvPr id="9" name="Content Placeholder 8">
            <a:extLst>
              <a:ext uri="{FF2B5EF4-FFF2-40B4-BE49-F238E27FC236}">
                <a16:creationId xmlns:a16="http://schemas.microsoft.com/office/drawing/2014/main" xmlns="" id="{D0A9B3B3-B4DC-4B6A-BF23-6D52157F47FB}"/>
              </a:ext>
            </a:extLst>
          </p:cNvPr>
          <p:cNvGraphicFramePr>
            <a:graphicFrameLocks noGrp="1"/>
          </p:cNvGraphicFramePr>
          <p:nvPr>
            <p:ph idx="1"/>
          </p:nvPr>
        </p:nvGraphicFramePr>
        <p:xfrm>
          <a:off x="581024" y="1173707"/>
          <a:ext cx="11415357" cy="5184231"/>
        </p:xfrm>
        <a:graphic>
          <a:graphicData uri="http://schemas.openxmlformats.org/drawingml/2006/chart">
            <c:chart xmlns:c="http://schemas.openxmlformats.org/drawingml/2006/chart" xmlns:r="http://schemas.openxmlformats.org/officeDocument/2006/relationships" r:id="rId3"/>
          </a:graphicData>
        </a:graphic>
      </p:graphicFrame>
      <p:sp>
        <p:nvSpPr>
          <p:cNvPr id="66566" name="Title 1">
            <a:extLst>
              <a:ext uri="{FF2B5EF4-FFF2-40B4-BE49-F238E27FC236}">
                <a16:creationId xmlns:a16="http://schemas.microsoft.com/office/drawing/2014/main" xmlns="" id="{AC391189-F814-4102-A37F-84CD60944E00}"/>
              </a:ext>
            </a:extLst>
          </p:cNvPr>
          <p:cNvSpPr txBox="1">
            <a:spLocks/>
          </p:cNvSpPr>
          <p:nvPr/>
        </p:nvSpPr>
        <p:spPr bwMode="auto">
          <a:xfrm>
            <a:off x="3275013" y="1814513"/>
            <a:ext cx="81311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28650" indent="-304800" defTabSz="45720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898525" indent="-269875" defTabSz="457200">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241425" indent="-233363" defTabSz="4572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601788" indent="-233363" defTabSz="4572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058988" indent="-233363" defTabSz="4572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516188" indent="-233363" defTabSz="4572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973388" indent="-233363" defTabSz="4572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430588" indent="-233363" defTabSz="4572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100000"/>
              </a:lnSpc>
              <a:spcBef>
                <a:spcPct val="0"/>
              </a:spcBef>
              <a:spcAft>
                <a:spcPct val="0"/>
              </a:spcAft>
              <a:buClrTx/>
              <a:buSzTx/>
              <a:buFontTx/>
              <a:buNone/>
            </a:pPr>
            <a:r>
              <a:rPr lang="el-GR" altLang="en-US" sz="2000" b="1">
                <a:latin typeface="Calibri" panose="020F0502020204030204" pitchFamily="34" charset="0"/>
                <a:cs typeface="Calibri" panose="020F0502020204030204" pitchFamily="34" charset="0"/>
              </a:rPr>
              <a:t>Αριθμός κλινικών μελετών ανεξάρτητα φάσης ή σταδίου (2019)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xmlns="" id="{A7FC4282-1EC0-4B94-9732-80B87C20E95F}"/>
              </a:ext>
            </a:extLst>
          </p:cNvPr>
          <p:cNvSpPr>
            <a:spLocks noGrp="1"/>
          </p:cNvSpPr>
          <p:nvPr>
            <p:ph type="title"/>
          </p:nvPr>
        </p:nvSpPr>
        <p:spPr>
          <a:xfrm>
            <a:off x="204788" y="620713"/>
            <a:ext cx="11860212" cy="484187"/>
          </a:xfrm>
        </p:spPr>
        <p:txBody>
          <a:bodyPr/>
          <a:lstStyle/>
          <a:p>
            <a:pPr eaLnBrk="1" hangingPunct="1"/>
            <a:r>
              <a:rPr lang="el-GR" altLang="en-US" sz="2300" b="1"/>
              <a:t>Σημαντική δραστηριότητα Ε&amp;Α σε σχέση με άλλους κλάδους φαρμάκων στην Ευρώπη</a:t>
            </a:r>
          </a:p>
        </p:txBody>
      </p:sp>
      <p:sp>
        <p:nvSpPr>
          <p:cNvPr id="68611" name="Slide Number Placeholder 2">
            <a:extLst>
              <a:ext uri="{FF2B5EF4-FFF2-40B4-BE49-F238E27FC236}">
                <a16:creationId xmlns:a16="http://schemas.microsoft.com/office/drawing/2014/main" xmlns="" id="{889D33B8-788C-4CBA-BF3D-BDE1021409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55CBD052-DC47-4BB5-A4AB-11FBD4EEEBDB}" type="slidenum">
              <a:rPr lang="en-US" altLang="en-US">
                <a:solidFill>
                  <a:srgbClr val="404040"/>
                </a:solidFill>
                <a:latin typeface="Calibri" panose="020F0502020204030204" pitchFamily="34" charset="0"/>
                <a:cs typeface="Calibri" panose="020F0502020204030204" pitchFamily="34" charset="0"/>
              </a:rPr>
              <a:pPr/>
              <a:t>37</a:t>
            </a:fld>
            <a:endParaRPr lang="en-US" altLang="en-US">
              <a:solidFill>
                <a:srgbClr val="404040"/>
              </a:solidFill>
              <a:latin typeface="Calibri" panose="020F0502020204030204" pitchFamily="34" charset="0"/>
              <a:cs typeface="Calibri" panose="020F0502020204030204" pitchFamily="34" charset="0"/>
            </a:endParaRPr>
          </a:p>
        </p:txBody>
      </p:sp>
      <p:sp>
        <p:nvSpPr>
          <p:cNvPr id="68612" name="Rectangle 6">
            <a:extLst>
              <a:ext uri="{FF2B5EF4-FFF2-40B4-BE49-F238E27FC236}">
                <a16:creationId xmlns:a16="http://schemas.microsoft.com/office/drawing/2014/main" xmlns="" id="{95BB436B-37FB-4C84-AA13-37F9EB0C131B}"/>
              </a:ext>
            </a:extLst>
          </p:cNvPr>
          <p:cNvSpPr>
            <a:spLocks noChangeArrowheads="1"/>
          </p:cNvSpPr>
          <p:nvPr/>
        </p:nvSpPr>
        <p:spPr bwMode="auto">
          <a:xfrm>
            <a:off x="166688" y="6588125"/>
            <a:ext cx="851058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 Eurostat, 2019 επεξεργασία στοιχείων ΙΟΒΕ</a:t>
            </a:r>
          </a:p>
        </p:txBody>
      </p:sp>
      <p:graphicFrame>
        <p:nvGraphicFramePr>
          <p:cNvPr id="8" name="Content Placeholder 7">
            <a:extLst>
              <a:ext uri="{FF2B5EF4-FFF2-40B4-BE49-F238E27FC236}">
                <a16:creationId xmlns:a16="http://schemas.microsoft.com/office/drawing/2014/main" xmlns="" id="{573EE151-4446-4302-ADB3-3D60019FC100}"/>
              </a:ext>
            </a:extLst>
          </p:cNvPr>
          <p:cNvGraphicFramePr>
            <a:graphicFrameLocks noGrp="1"/>
          </p:cNvGraphicFramePr>
          <p:nvPr>
            <p:ph idx="1"/>
          </p:nvPr>
        </p:nvGraphicFramePr>
        <p:xfrm>
          <a:off x="245660" y="1255595"/>
          <a:ext cx="11365315" cy="5102344"/>
        </p:xfrm>
        <a:graphic>
          <a:graphicData uri="http://schemas.openxmlformats.org/drawingml/2006/chart">
            <c:chart xmlns:c="http://schemas.openxmlformats.org/drawingml/2006/chart" xmlns:r="http://schemas.openxmlformats.org/officeDocument/2006/relationships" r:id="rId3"/>
          </a:graphicData>
        </a:graphic>
      </p:graphicFrame>
      <p:sp>
        <p:nvSpPr>
          <p:cNvPr id="68614" name="Ορθογώνιο 3">
            <a:extLst>
              <a:ext uri="{FF2B5EF4-FFF2-40B4-BE49-F238E27FC236}">
                <a16:creationId xmlns:a16="http://schemas.microsoft.com/office/drawing/2014/main" xmlns="" id="{70DB5690-0E1E-480A-BD82-89FFC19F06F5}"/>
              </a:ext>
            </a:extLst>
          </p:cNvPr>
          <p:cNvSpPr>
            <a:spLocks noChangeArrowheads="1"/>
          </p:cNvSpPr>
          <p:nvPr/>
        </p:nvSpPr>
        <p:spPr bwMode="auto">
          <a:xfrm>
            <a:off x="3763963" y="1663700"/>
            <a:ext cx="609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b="1">
                <a:latin typeface="Corbel" panose="020B0503020204020204" pitchFamily="34" charset="0"/>
              </a:rPr>
              <a:t>Δαπάνη βιομηχανίας παραγωγής φαρμάκου για Ε&amp;Α (% στη συνολική δαπάνη για Ε&amp;Α) (2017)</a:t>
            </a:r>
            <a:endParaRPr lang="el-GR" altLang="en-US">
              <a:latin typeface="Corbel" panose="020B0503020204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xmlns="" id="{BB7B8BB8-17BC-42A3-B9B5-3E95BA696242}"/>
              </a:ext>
            </a:extLst>
          </p:cNvPr>
          <p:cNvSpPr>
            <a:spLocks noGrp="1"/>
          </p:cNvSpPr>
          <p:nvPr>
            <p:ph type="title"/>
          </p:nvPr>
        </p:nvSpPr>
        <p:spPr>
          <a:xfrm>
            <a:off x="444500" y="565150"/>
            <a:ext cx="11320463" cy="500063"/>
          </a:xfrm>
        </p:spPr>
        <p:txBody>
          <a:bodyPr/>
          <a:lstStyle/>
          <a:p>
            <a:pPr eaLnBrk="1" hangingPunct="1"/>
            <a:r>
              <a:rPr lang="el-GR" altLang="en-US" sz="2400" b="1"/>
              <a:t>Σημαντική αύξηση παραγωγής τα τελευταία χρόνια</a:t>
            </a:r>
          </a:p>
        </p:txBody>
      </p:sp>
      <p:sp>
        <p:nvSpPr>
          <p:cNvPr id="70659" name="Slide Number Placeholder 2">
            <a:extLst>
              <a:ext uri="{FF2B5EF4-FFF2-40B4-BE49-F238E27FC236}">
                <a16:creationId xmlns:a16="http://schemas.microsoft.com/office/drawing/2014/main" xmlns="" id="{2DCB45D1-206F-4A76-9CD4-1DFDC1F83B9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CADFEC82-94E7-4A42-A464-9744F17281FC}" type="slidenum">
              <a:rPr lang="en-US" altLang="en-US">
                <a:solidFill>
                  <a:srgbClr val="404040"/>
                </a:solidFill>
              </a:rPr>
              <a:pPr/>
              <a:t>38</a:t>
            </a:fld>
            <a:endParaRPr lang="en-US" altLang="en-US">
              <a:solidFill>
                <a:srgbClr val="404040"/>
              </a:solidFill>
            </a:endParaRPr>
          </a:p>
        </p:txBody>
      </p:sp>
      <p:sp>
        <p:nvSpPr>
          <p:cNvPr id="70660" name="Rectangle 6">
            <a:extLst>
              <a:ext uri="{FF2B5EF4-FFF2-40B4-BE49-F238E27FC236}">
                <a16:creationId xmlns:a16="http://schemas.microsoft.com/office/drawing/2014/main" xmlns="" id="{C69D7626-F3D0-40AB-989C-EAE822D563AE}"/>
              </a:ext>
            </a:extLst>
          </p:cNvPr>
          <p:cNvSpPr>
            <a:spLocks noChangeArrowheads="1"/>
          </p:cNvSpPr>
          <p:nvPr/>
        </p:nvSpPr>
        <p:spPr bwMode="auto">
          <a:xfrm>
            <a:off x="0" y="6584950"/>
            <a:ext cx="48387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Eurostat, 2019, Εποχικά διορθωμένα στοιχεία με εργάσιμες ημέρες</a:t>
            </a:r>
          </a:p>
        </p:txBody>
      </p:sp>
      <p:graphicFrame>
        <p:nvGraphicFramePr>
          <p:cNvPr id="9" name="Content Placeholder 8">
            <a:extLst>
              <a:ext uri="{FF2B5EF4-FFF2-40B4-BE49-F238E27FC236}">
                <a16:creationId xmlns:a16="http://schemas.microsoft.com/office/drawing/2014/main" xmlns="" id="{86C7E59A-D345-4EC5-9680-2E758FB2A456}"/>
              </a:ext>
            </a:extLst>
          </p:cNvPr>
          <p:cNvGraphicFramePr>
            <a:graphicFrameLocks noGrp="1"/>
          </p:cNvGraphicFramePr>
          <p:nvPr>
            <p:ph sz="half" idx="1"/>
          </p:nvPr>
        </p:nvGraphicFramePr>
        <p:xfrm>
          <a:off x="204716" y="1517715"/>
          <a:ext cx="5570610" cy="48402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a:extLst>
              <a:ext uri="{FF2B5EF4-FFF2-40B4-BE49-F238E27FC236}">
                <a16:creationId xmlns:a16="http://schemas.microsoft.com/office/drawing/2014/main" xmlns="" id="{CF12B617-6A35-4579-94AA-2F9C7E9C8E01}"/>
              </a:ext>
            </a:extLst>
          </p:cNvPr>
          <p:cNvGraphicFramePr>
            <a:graphicFrameLocks noGrp="1"/>
          </p:cNvGraphicFramePr>
          <p:nvPr>
            <p:ph sz="half" idx="2"/>
          </p:nvPr>
        </p:nvGraphicFramePr>
        <p:xfrm>
          <a:off x="6570481" y="1517715"/>
          <a:ext cx="5371309" cy="4840223"/>
        </p:xfrm>
        <a:graphic>
          <a:graphicData uri="http://schemas.openxmlformats.org/drawingml/2006/chart">
            <c:chart xmlns:c="http://schemas.openxmlformats.org/drawingml/2006/chart" xmlns:r="http://schemas.openxmlformats.org/officeDocument/2006/relationships" r:id="rId4"/>
          </a:graphicData>
        </a:graphic>
      </p:graphicFrame>
      <p:sp>
        <p:nvSpPr>
          <p:cNvPr id="70663" name="Ορθογώνιο 3">
            <a:extLst>
              <a:ext uri="{FF2B5EF4-FFF2-40B4-BE49-F238E27FC236}">
                <a16:creationId xmlns:a16="http://schemas.microsoft.com/office/drawing/2014/main" xmlns="" id="{5453BD81-6A1D-4C80-85D2-04699380EADC}"/>
              </a:ext>
            </a:extLst>
          </p:cNvPr>
          <p:cNvSpPr>
            <a:spLocks noChangeArrowheads="1"/>
          </p:cNvSpPr>
          <p:nvPr/>
        </p:nvSpPr>
        <p:spPr bwMode="auto">
          <a:xfrm>
            <a:off x="3141663" y="1219200"/>
            <a:ext cx="5908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b="1">
                <a:latin typeface="Corbel" panose="020B0503020204020204" pitchFamily="34" charset="0"/>
              </a:rPr>
              <a:t>Δείκτης βιομηχανικής παραγωγής φαρμάκου (2015=100)</a:t>
            </a:r>
            <a:endParaRPr lang="el-GR" altLang="en-US">
              <a:latin typeface="Corbel" panose="020B0503020204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xmlns="" id="{45582043-5CD3-4930-8C93-CE1E7DF75957}"/>
              </a:ext>
            </a:extLst>
          </p:cNvPr>
          <p:cNvSpPr>
            <a:spLocks noGrp="1"/>
          </p:cNvSpPr>
          <p:nvPr>
            <p:ph type="title"/>
          </p:nvPr>
        </p:nvSpPr>
        <p:spPr>
          <a:xfrm>
            <a:off x="463550" y="701675"/>
            <a:ext cx="11369675" cy="757238"/>
          </a:xfrm>
        </p:spPr>
        <p:txBody>
          <a:bodyPr/>
          <a:lstStyle/>
          <a:p>
            <a:pPr eaLnBrk="1" hangingPunct="1"/>
            <a:r>
              <a:rPr lang="el-GR" altLang="en-US" sz="2300" b="1"/>
              <a:t>Προσέγγισε το €1,0 δισεκ. το 2018, αυξημένη κατά 40% σε σύγκριση με το 2006 η παραγωγή φαρμάκου (σε εκατ. €)- Ελλάδα</a:t>
            </a:r>
          </a:p>
        </p:txBody>
      </p:sp>
      <p:sp>
        <p:nvSpPr>
          <p:cNvPr id="72707" name="Slide Number Placeholder 2">
            <a:extLst>
              <a:ext uri="{FF2B5EF4-FFF2-40B4-BE49-F238E27FC236}">
                <a16:creationId xmlns:a16="http://schemas.microsoft.com/office/drawing/2014/main" xmlns="" id="{D0562B9D-562F-4DCC-AE7E-A77587AC07B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920EF8F-7B52-40FB-A109-0169B6D08B19}" type="slidenum">
              <a:rPr lang="en-US" altLang="en-US">
                <a:solidFill>
                  <a:srgbClr val="404040"/>
                </a:solidFill>
                <a:latin typeface="Calibri" panose="020F0502020204030204" pitchFamily="34" charset="0"/>
                <a:cs typeface="Calibri" panose="020F0502020204030204" pitchFamily="34" charset="0"/>
              </a:rPr>
              <a:pPr/>
              <a:t>39</a:t>
            </a:fld>
            <a:endParaRPr lang="en-US" altLang="en-US">
              <a:solidFill>
                <a:srgbClr val="404040"/>
              </a:solidFill>
              <a:latin typeface="Calibri" panose="020F0502020204030204" pitchFamily="34" charset="0"/>
              <a:cs typeface="Calibri" panose="020F0502020204030204" pitchFamily="34" charset="0"/>
            </a:endParaRPr>
          </a:p>
        </p:txBody>
      </p:sp>
      <p:sp>
        <p:nvSpPr>
          <p:cNvPr id="72708" name="Rectangle 6">
            <a:extLst>
              <a:ext uri="{FF2B5EF4-FFF2-40B4-BE49-F238E27FC236}">
                <a16:creationId xmlns:a16="http://schemas.microsoft.com/office/drawing/2014/main" xmlns="" id="{F1411F9F-E91A-4D8E-9BF8-0DC0B591AC76}"/>
              </a:ext>
            </a:extLst>
          </p:cNvPr>
          <p:cNvSpPr>
            <a:spLocks noChangeArrowheads="1"/>
          </p:cNvSpPr>
          <p:nvPr/>
        </p:nvSpPr>
        <p:spPr bwMode="auto">
          <a:xfrm>
            <a:off x="0" y="6524625"/>
            <a:ext cx="111506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Eurostat, 2019, Βάση Δεδομένων PRODCOM; επεξεργασία στοιχείων ΙΟΒΕ *Σημείωση: Τυχόν διαφορετικά στοιχεία προκύπτουν βάσει αναθεώρησης των στοιχείων από Eurostat</a:t>
            </a:r>
          </a:p>
        </p:txBody>
      </p:sp>
      <p:graphicFrame>
        <p:nvGraphicFramePr>
          <p:cNvPr id="8" name="Content Placeholder 7">
            <a:extLst>
              <a:ext uri="{FF2B5EF4-FFF2-40B4-BE49-F238E27FC236}">
                <a16:creationId xmlns:a16="http://schemas.microsoft.com/office/drawing/2014/main" xmlns="" id="{B7FF01C5-6BBA-4612-AAA0-157E1F256B2A}"/>
              </a:ext>
            </a:extLst>
          </p:cNvPr>
          <p:cNvGraphicFramePr>
            <a:graphicFrameLocks noGrp="1"/>
          </p:cNvGraphicFramePr>
          <p:nvPr>
            <p:ph idx="1"/>
          </p:nvPr>
        </p:nvGraphicFramePr>
        <p:xfrm>
          <a:off x="512785" y="1507533"/>
          <a:ext cx="11319823" cy="489371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C416A8C4-2F87-4363-A2B3-906D91A2199F}"/>
              </a:ext>
            </a:extLst>
          </p:cNvPr>
          <p:cNvSpPr>
            <a:spLocks noGrp="1"/>
          </p:cNvSpPr>
          <p:nvPr>
            <p:ph type="title"/>
          </p:nvPr>
        </p:nvSpPr>
        <p:spPr>
          <a:xfrm>
            <a:off x="595313" y="565150"/>
            <a:ext cx="11028362" cy="485775"/>
          </a:xfrm>
        </p:spPr>
        <p:txBody>
          <a:bodyPr/>
          <a:lstStyle/>
          <a:p>
            <a:pPr eaLnBrk="1" hangingPunct="1"/>
            <a:r>
              <a:rPr lang="el-GR" altLang="en-US" sz="2400" b="1"/>
              <a:t>Σε πτωτική τροχιά η ανεργία έως τον Μάρτιο – αναμένεται ισχυρή επιδείνωση</a:t>
            </a:r>
          </a:p>
        </p:txBody>
      </p:sp>
      <p:sp>
        <p:nvSpPr>
          <p:cNvPr id="13315" name="Content Placeholder 5">
            <a:extLst>
              <a:ext uri="{FF2B5EF4-FFF2-40B4-BE49-F238E27FC236}">
                <a16:creationId xmlns:a16="http://schemas.microsoft.com/office/drawing/2014/main" xmlns="" id="{4F8E852A-DC19-4987-8522-0FF94253C17C}"/>
              </a:ext>
            </a:extLst>
          </p:cNvPr>
          <p:cNvSpPr>
            <a:spLocks noGrp="1"/>
          </p:cNvSpPr>
          <p:nvPr>
            <p:ph sz="half" idx="2"/>
          </p:nvPr>
        </p:nvSpPr>
        <p:spPr>
          <a:xfrm>
            <a:off x="6416675" y="1665288"/>
            <a:ext cx="5194300" cy="4692650"/>
          </a:xfrm>
        </p:spPr>
        <p:txBody>
          <a:bodyPr/>
          <a:lstStyle/>
          <a:p>
            <a:pPr eaLnBrk="1" hangingPunct="1"/>
            <a:endParaRPr lang="el-GR" altLang="en-US"/>
          </a:p>
        </p:txBody>
      </p:sp>
      <p:sp>
        <p:nvSpPr>
          <p:cNvPr id="13316" name="Slide Number Placeholder 3">
            <a:extLst>
              <a:ext uri="{FF2B5EF4-FFF2-40B4-BE49-F238E27FC236}">
                <a16:creationId xmlns:a16="http://schemas.microsoft.com/office/drawing/2014/main" xmlns="" id="{16B1459D-D6CB-4F15-BF53-1FD6D019AC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7AF71DCE-7CD9-406F-8C99-F922A9ABA1CB}" type="slidenum">
              <a:rPr lang="en-US" altLang="en-US">
                <a:solidFill>
                  <a:srgbClr val="404040"/>
                </a:solidFill>
              </a:rPr>
              <a:pPr/>
              <a:t>4</a:t>
            </a:fld>
            <a:endParaRPr lang="en-US" altLang="en-US">
              <a:solidFill>
                <a:srgbClr val="404040"/>
              </a:solidFill>
            </a:endParaRPr>
          </a:p>
        </p:txBody>
      </p:sp>
      <p:sp>
        <p:nvSpPr>
          <p:cNvPr id="9" name="Content Placeholder 2">
            <a:extLst>
              <a:ext uri="{FF2B5EF4-FFF2-40B4-BE49-F238E27FC236}">
                <a16:creationId xmlns:a16="http://schemas.microsoft.com/office/drawing/2014/main" xmlns="" id="{4F7744B5-A491-42EA-A91E-780BC093F652}"/>
              </a:ext>
            </a:extLst>
          </p:cNvPr>
          <p:cNvSpPr txBox="1">
            <a:spLocks/>
          </p:cNvSpPr>
          <p:nvPr/>
        </p:nvSpPr>
        <p:spPr>
          <a:xfrm>
            <a:off x="7854950" y="1279525"/>
            <a:ext cx="3910013" cy="5238750"/>
          </a:xfrm>
          <a:prstGeom prst="rect">
            <a:avLst/>
          </a:prstGeom>
          <a:solidFill>
            <a:schemeClr val="bg1">
              <a:lumMod val="85000"/>
            </a:schemeClr>
          </a:solidFill>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gn="just" defTabSz="457200" fontAlgn="auto">
              <a:lnSpc>
                <a:spcPct val="100000"/>
              </a:lnSpc>
              <a:spcBef>
                <a:spcPct val="20000"/>
              </a:spcBef>
              <a:spcAft>
                <a:spcPts val="0"/>
              </a:spcAft>
              <a:defRPr/>
            </a:pPr>
            <a:r>
              <a:rPr lang="el-GR" sz="2000" dirty="0">
                <a:solidFill>
                  <a:prstClr val="black"/>
                </a:solidFill>
                <a:latin typeface="Calibri" panose="020F0502020204030204"/>
              </a:rPr>
              <a:t>Η ανεργία περιορίστηκε τον Μάρτιο στο 14,9%, από 17,1% τον Φεβρουάριο.</a:t>
            </a:r>
          </a:p>
          <a:p>
            <a:pPr marL="228600" indent="-228600" algn="just" defTabSz="457200" fontAlgn="auto">
              <a:lnSpc>
                <a:spcPct val="100000"/>
              </a:lnSpc>
              <a:spcBef>
                <a:spcPct val="20000"/>
              </a:spcBef>
              <a:spcAft>
                <a:spcPts val="0"/>
              </a:spcAft>
              <a:defRPr/>
            </a:pPr>
            <a:r>
              <a:rPr lang="el-GR" sz="2000" dirty="0">
                <a:solidFill>
                  <a:prstClr val="black"/>
                </a:solidFill>
                <a:latin typeface="Calibri" panose="020F0502020204030204"/>
              </a:rPr>
              <a:t>Πτώση αριθμού ανέργων κατά 106,3 χιλ. κατά τον Μάρτιο, στους 665, 4 χιλ.</a:t>
            </a:r>
          </a:p>
          <a:p>
            <a:pPr marL="228600" indent="-228600" algn="just" defTabSz="457200" fontAlgn="auto">
              <a:lnSpc>
                <a:spcPct val="100000"/>
              </a:lnSpc>
              <a:spcBef>
                <a:spcPct val="20000"/>
              </a:spcBef>
              <a:spcAft>
                <a:spcPts val="0"/>
              </a:spcAft>
              <a:defRPr/>
            </a:pPr>
            <a:r>
              <a:rPr lang="el-GR" sz="2000" dirty="0">
                <a:solidFill>
                  <a:prstClr val="black"/>
                </a:solidFill>
                <a:latin typeface="Calibri" panose="020F0502020204030204"/>
              </a:rPr>
              <a:t>Όμως οφείλεται κυρίως στη διεύρυνση του μη ενεργού πληθυσμού (+70 χιλ.) και λιγότερο στην αύξηση της απασχόλησης (+33,8 χιλ.).</a:t>
            </a:r>
          </a:p>
          <a:p>
            <a:pPr marL="228600" indent="-228600" algn="just" defTabSz="457200" fontAlgn="auto">
              <a:lnSpc>
                <a:spcPct val="100000"/>
              </a:lnSpc>
              <a:spcBef>
                <a:spcPct val="20000"/>
              </a:spcBef>
              <a:spcAft>
                <a:spcPts val="0"/>
              </a:spcAft>
              <a:defRPr/>
            </a:pPr>
            <a:r>
              <a:rPr lang="el-GR" sz="2000" dirty="0">
                <a:solidFill>
                  <a:prstClr val="black"/>
                </a:solidFill>
                <a:latin typeface="Calibri" panose="020F0502020204030204"/>
              </a:rPr>
              <a:t>Η ύφεση αναμένεται να επιδεινώσει έντονα την ανεργία. Πίεση σε τουρισμό, λιανεμπόριο, εστίαση, οικοδομή, δημόσιο τομέα. </a:t>
            </a:r>
          </a:p>
        </p:txBody>
      </p:sp>
      <p:sp>
        <p:nvSpPr>
          <p:cNvPr id="13318" name="Text Placeholder 11">
            <a:extLst>
              <a:ext uri="{FF2B5EF4-FFF2-40B4-BE49-F238E27FC236}">
                <a16:creationId xmlns:a16="http://schemas.microsoft.com/office/drawing/2014/main" xmlns="" id="{4184CC4D-0358-463F-BA45-8EFA6725955C}"/>
              </a:ext>
            </a:extLst>
          </p:cNvPr>
          <p:cNvSpPr txBox="1">
            <a:spLocks/>
          </p:cNvSpPr>
          <p:nvPr/>
        </p:nvSpPr>
        <p:spPr bwMode="auto">
          <a:xfrm>
            <a:off x="0" y="6518275"/>
            <a:ext cx="18907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455613" indent="-304800" defTabSz="912813">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912813" indent="-269875" defTabSz="912813">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370013" indent="-23336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827213" indent="-23336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2844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7416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31988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6560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90000"/>
              </a:lnSpc>
              <a:spcBef>
                <a:spcPts val="1000"/>
              </a:spcBef>
              <a:spcAft>
                <a:spcPct val="0"/>
              </a:spcAft>
              <a:buClrTx/>
              <a:buSzTx/>
              <a:buFont typeface="Arial" panose="020B0604020202020204" pitchFamily="34" charset="0"/>
              <a:buNone/>
            </a:pPr>
            <a:r>
              <a:rPr lang="el-GR" altLang="en-US" sz="1200" b="1">
                <a:solidFill>
                  <a:schemeClr val="tx1"/>
                </a:solidFill>
                <a:latin typeface="Corbel" panose="020B0503020204020204" pitchFamily="34" charset="0"/>
              </a:rPr>
              <a:t>Πηγή</a:t>
            </a:r>
            <a:r>
              <a:rPr lang="el-GR" altLang="en-US" sz="1200">
                <a:solidFill>
                  <a:schemeClr val="tx1"/>
                </a:solidFill>
                <a:latin typeface="Corbel" panose="020B0503020204020204" pitchFamily="34" charset="0"/>
              </a:rPr>
              <a:t>: ΕΛΣΤΑΤ</a:t>
            </a:r>
            <a:endParaRPr lang="en-US" altLang="en-US" sz="1200">
              <a:solidFill>
                <a:schemeClr val="tx1"/>
              </a:solidFill>
            </a:endParaRPr>
          </a:p>
        </p:txBody>
      </p:sp>
      <p:graphicFrame>
        <p:nvGraphicFramePr>
          <p:cNvPr id="12" name="Content Placeholder 11">
            <a:extLst>
              <a:ext uri="{FF2B5EF4-FFF2-40B4-BE49-F238E27FC236}">
                <a16:creationId xmlns:a16="http://schemas.microsoft.com/office/drawing/2014/main" xmlns="" id="{FFF4006B-F474-4F29-9A16-A7CA89A12C47}"/>
              </a:ext>
            </a:extLst>
          </p:cNvPr>
          <p:cNvGraphicFramePr>
            <a:graphicFrameLocks noGrp="1"/>
          </p:cNvGraphicFramePr>
          <p:nvPr>
            <p:ph sz="half" idx="1"/>
          </p:nvPr>
        </p:nvGraphicFramePr>
        <p:xfrm>
          <a:off x="232412" y="1375235"/>
          <a:ext cx="7806119" cy="514276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xmlns="" id="{B8781385-1780-4D7C-AE52-29604E8EE9CB}"/>
              </a:ext>
            </a:extLst>
          </p:cNvPr>
          <p:cNvSpPr>
            <a:spLocks noGrp="1"/>
          </p:cNvSpPr>
          <p:nvPr>
            <p:ph type="title"/>
          </p:nvPr>
        </p:nvSpPr>
        <p:spPr>
          <a:xfrm>
            <a:off x="431800" y="552450"/>
            <a:ext cx="11318875" cy="512763"/>
          </a:xfrm>
        </p:spPr>
        <p:txBody>
          <a:bodyPr/>
          <a:lstStyle/>
          <a:p>
            <a:pPr eaLnBrk="1" hangingPunct="1"/>
            <a:r>
              <a:rPr lang="el-GR" altLang="en-US" sz="2500" b="1"/>
              <a:t>Δείκτης κύκλου εργασιών παραγωγής φαρμάκου (2015=100)</a:t>
            </a:r>
          </a:p>
        </p:txBody>
      </p:sp>
      <p:sp>
        <p:nvSpPr>
          <p:cNvPr id="74755" name="Slide Number Placeholder 2">
            <a:extLst>
              <a:ext uri="{FF2B5EF4-FFF2-40B4-BE49-F238E27FC236}">
                <a16:creationId xmlns:a16="http://schemas.microsoft.com/office/drawing/2014/main" xmlns="" id="{F69A91F0-1430-411D-AA54-062250961D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B8BC189C-0472-45CC-8175-843C2B5D42D7}" type="slidenum">
              <a:rPr lang="en-US" altLang="en-US">
                <a:solidFill>
                  <a:srgbClr val="404040"/>
                </a:solidFill>
              </a:rPr>
              <a:pPr/>
              <a:t>40</a:t>
            </a:fld>
            <a:endParaRPr lang="en-US" altLang="en-US">
              <a:solidFill>
                <a:srgbClr val="404040"/>
              </a:solidFill>
            </a:endParaRPr>
          </a:p>
        </p:txBody>
      </p:sp>
      <p:sp>
        <p:nvSpPr>
          <p:cNvPr id="74756" name="Rectangle 6">
            <a:extLst>
              <a:ext uri="{FF2B5EF4-FFF2-40B4-BE49-F238E27FC236}">
                <a16:creationId xmlns:a16="http://schemas.microsoft.com/office/drawing/2014/main" xmlns="" id="{E3A8DF24-1AF5-447E-9BD4-789D963E8750}"/>
              </a:ext>
            </a:extLst>
          </p:cNvPr>
          <p:cNvSpPr>
            <a:spLocks noChangeArrowheads="1"/>
          </p:cNvSpPr>
          <p:nvPr/>
        </p:nvSpPr>
        <p:spPr bwMode="auto">
          <a:xfrm>
            <a:off x="0" y="6597650"/>
            <a:ext cx="4922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Eurostat, 2019, Εποχικά διορθωμένα στοιχεία με εργάσιμες ημέρες</a:t>
            </a:r>
          </a:p>
        </p:txBody>
      </p:sp>
      <p:graphicFrame>
        <p:nvGraphicFramePr>
          <p:cNvPr id="9" name="Content Placeholder 8">
            <a:extLst>
              <a:ext uri="{FF2B5EF4-FFF2-40B4-BE49-F238E27FC236}">
                <a16:creationId xmlns:a16="http://schemas.microsoft.com/office/drawing/2014/main" xmlns="" id="{20D7C555-5BB3-4FF3-9F49-D2AA4C33EA2E}"/>
              </a:ext>
            </a:extLst>
          </p:cNvPr>
          <p:cNvGraphicFramePr>
            <a:graphicFrameLocks noGrp="1"/>
          </p:cNvGraphicFramePr>
          <p:nvPr>
            <p:ph sz="half" idx="1"/>
          </p:nvPr>
        </p:nvGraphicFramePr>
        <p:xfrm>
          <a:off x="581025" y="1160060"/>
          <a:ext cx="5194300" cy="51978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xmlns="" id="{C86A8F2A-D54D-49AF-995B-E9158E8F7808}"/>
              </a:ext>
            </a:extLst>
          </p:cNvPr>
          <p:cNvGraphicFramePr>
            <a:graphicFrameLocks noGrp="1"/>
          </p:cNvGraphicFramePr>
          <p:nvPr>
            <p:ph sz="half" idx="2"/>
          </p:nvPr>
        </p:nvGraphicFramePr>
        <p:xfrm>
          <a:off x="6416675" y="1187355"/>
          <a:ext cx="5194300" cy="517058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61B86B-A580-4846-B072-E2DA51FA6D93}"/>
              </a:ext>
            </a:extLst>
          </p:cNvPr>
          <p:cNvSpPr>
            <a:spLocks noGrp="1"/>
          </p:cNvSpPr>
          <p:nvPr>
            <p:ph type="title"/>
          </p:nvPr>
        </p:nvSpPr>
        <p:spPr>
          <a:xfrm>
            <a:off x="581025" y="701675"/>
            <a:ext cx="11029950" cy="757238"/>
          </a:xfrm>
        </p:spPr>
        <p:txBody>
          <a:bodyPr rtlCol="0">
            <a:normAutofit fontScale="90000"/>
          </a:bodyPr>
          <a:lstStyle/>
          <a:p>
            <a:pPr eaLnBrk="1" fontAlgn="auto" hangingPunct="1">
              <a:spcAft>
                <a:spcPts val="0"/>
              </a:spcAft>
              <a:defRPr/>
            </a:pPr>
            <a:r>
              <a:rPr lang="el-GR" dirty="0">
                <a:solidFill>
                  <a:schemeClr val="tx1">
                    <a:lumMod val="75000"/>
                    <a:lumOff val="25000"/>
                  </a:schemeClr>
                </a:solidFill>
              </a:rPr>
              <a:t>Αύξηση της προστιθέμενης αξίας παραγωγής φαρμάκου κατά 9,7% σε σχέση με το 2016: 3,0% της συνολικής προστιθέμενης αξίας της μεταποίησης</a:t>
            </a:r>
          </a:p>
        </p:txBody>
      </p:sp>
      <p:graphicFrame>
        <p:nvGraphicFramePr>
          <p:cNvPr id="9" name="Content Placeholder 8">
            <a:extLst>
              <a:ext uri="{FF2B5EF4-FFF2-40B4-BE49-F238E27FC236}">
                <a16:creationId xmlns:a16="http://schemas.microsoft.com/office/drawing/2014/main" xmlns="" id="{E3883174-F822-41E8-9703-E4065B6942B7}"/>
              </a:ext>
            </a:extLst>
          </p:cNvPr>
          <p:cNvGraphicFramePr>
            <a:graphicFrameLocks noGrp="1"/>
          </p:cNvGraphicFramePr>
          <p:nvPr>
            <p:ph idx="1"/>
          </p:nvPr>
        </p:nvGraphicFramePr>
        <p:xfrm>
          <a:off x="581025" y="1630363"/>
          <a:ext cx="11029950" cy="4727575"/>
        </p:xfrm>
        <a:graphic>
          <a:graphicData uri="http://schemas.openxmlformats.org/drawingml/2006/chart">
            <c:chart xmlns:c="http://schemas.openxmlformats.org/drawingml/2006/chart" xmlns:r="http://schemas.openxmlformats.org/officeDocument/2006/relationships" r:id="rId3"/>
          </a:graphicData>
        </a:graphic>
      </p:graphicFrame>
      <p:sp>
        <p:nvSpPr>
          <p:cNvPr id="76804" name="Slide Number Placeholder 2">
            <a:extLst>
              <a:ext uri="{FF2B5EF4-FFF2-40B4-BE49-F238E27FC236}">
                <a16:creationId xmlns:a16="http://schemas.microsoft.com/office/drawing/2014/main" xmlns="" id="{67D9D715-6E0C-465A-9B72-5743369F5CF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DCF6021-8AAB-4567-9009-DCB5801590FB}" type="slidenum">
              <a:rPr lang="en-US" altLang="en-US">
                <a:solidFill>
                  <a:srgbClr val="404040"/>
                </a:solidFill>
                <a:latin typeface="Calibri" panose="020F0502020204030204" pitchFamily="34" charset="0"/>
                <a:cs typeface="Calibri" panose="020F0502020204030204" pitchFamily="34" charset="0"/>
              </a:rPr>
              <a:pPr/>
              <a:t>41</a:t>
            </a:fld>
            <a:endParaRPr lang="en-US" altLang="en-US">
              <a:solidFill>
                <a:srgbClr val="404040"/>
              </a:solidFill>
              <a:latin typeface="Calibri" panose="020F0502020204030204" pitchFamily="34" charset="0"/>
              <a:cs typeface="Calibri" panose="020F0502020204030204" pitchFamily="34" charset="0"/>
            </a:endParaRPr>
          </a:p>
        </p:txBody>
      </p:sp>
      <p:sp>
        <p:nvSpPr>
          <p:cNvPr id="76805" name="Rectangle 6">
            <a:extLst>
              <a:ext uri="{FF2B5EF4-FFF2-40B4-BE49-F238E27FC236}">
                <a16:creationId xmlns:a16="http://schemas.microsoft.com/office/drawing/2014/main" xmlns="" id="{B15269B5-3E97-408E-B4AC-0307464EED11}"/>
              </a:ext>
            </a:extLst>
          </p:cNvPr>
          <p:cNvSpPr>
            <a:spLocks noChangeArrowheads="1"/>
          </p:cNvSpPr>
          <p:nvPr/>
        </p:nvSpPr>
        <p:spPr bwMode="auto">
          <a:xfrm>
            <a:off x="0" y="6634163"/>
            <a:ext cx="10036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Eurostat </a:t>
            </a:r>
            <a:r>
              <a:rPr lang="en-GB" altLang="en-US" sz="1100">
                <a:solidFill>
                  <a:srgbClr val="775F55"/>
                </a:solidFill>
                <a:ea typeface="Times New Roman" panose="02020603050405020304" pitchFamily="18" charset="0"/>
                <a:cs typeface="Arial Narrow" panose="020B0606020202030204" pitchFamily="34" charset="0"/>
              </a:rPr>
              <a:t> 2019</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Επεξεργασία στοιχείων ΙΟΒΕ, ; Σημείωση: Τυχόν διαφορετικά στοιχεία προκύπτουν βάσει αναθεώρησης των στοιχείων από Eurostat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xmlns="" id="{F0C4D7D2-61FF-47C8-B2D2-7A9946F237E1}"/>
              </a:ext>
            </a:extLst>
          </p:cNvPr>
          <p:cNvSpPr>
            <a:spLocks noGrp="1"/>
          </p:cNvSpPr>
          <p:nvPr>
            <p:ph type="title"/>
          </p:nvPr>
        </p:nvSpPr>
        <p:spPr>
          <a:xfrm>
            <a:off x="481013" y="968375"/>
            <a:ext cx="11029950" cy="403225"/>
          </a:xfrm>
        </p:spPr>
        <p:txBody>
          <a:bodyPr/>
          <a:lstStyle/>
          <a:p>
            <a:pPr eaLnBrk="1" hangingPunct="1"/>
            <a:r>
              <a:rPr lang="el-GR" altLang="en-US" sz="2300" b="1"/>
              <a:t>Το 21% των φαρμάκων παράγεται σε εγχώρια εργοστάσια: μεγάλο περιθώριο για προσέλκυση νέας παραγωγικής δυναμικότητας </a:t>
            </a:r>
          </a:p>
        </p:txBody>
      </p:sp>
      <p:graphicFrame>
        <p:nvGraphicFramePr>
          <p:cNvPr id="5" name="Content Placeholder 4">
            <a:extLst>
              <a:ext uri="{FF2B5EF4-FFF2-40B4-BE49-F238E27FC236}">
                <a16:creationId xmlns:a16="http://schemas.microsoft.com/office/drawing/2014/main" xmlns="" id="{BF4E3236-DE49-40FD-9C33-56F9DF540803}"/>
              </a:ext>
            </a:extLst>
          </p:cNvPr>
          <p:cNvGraphicFramePr>
            <a:graphicFrameLocks noGrp="1"/>
          </p:cNvGraphicFramePr>
          <p:nvPr>
            <p:ph idx="1"/>
          </p:nvPr>
        </p:nvGraphicFramePr>
        <p:xfrm>
          <a:off x="267127" y="1725105"/>
          <a:ext cx="11029950" cy="4441764"/>
        </p:xfrm>
        <a:graphic>
          <a:graphicData uri="http://schemas.openxmlformats.org/drawingml/2006/chart">
            <c:chart xmlns:c="http://schemas.openxmlformats.org/drawingml/2006/chart" xmlns:r="http://schemas.openxmlformats.org/officeDocument/2006/relationships" r:id="rId2"/>
          </a:graphicData>
        </a:graphic>
      </p:graphicFrame>
      <p:sp>
        <p:nvSpPr>
          <p:cNvPr id="78852" name="Slide Number Placeholder 3">
            <a:extLst>
              <a:ext uri="{FF2B5EF4-FFF2-40B4-BE49-F238E27FC236}">
                <a16:creationId xmlns:a16="http://schemas.microsoft.com/office/drawing/2014/main" xmlns="" id="{70D36E9E-1418-4A6C-BB13-5278951A57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642D152-D88C-4673-80C9-22D901A5EFE8}" type="slidenum">
              <a:rPr lang="en-US" altLang="en-US">
                <a:solidFill>
                  <a:srgbClr val="404040"/>
                </a:solidFill>
                <a:latin typeface="Calibri" panose="020F0502020204030204" pitchFamily="34" charset="0"/>
                <a:cs typeface="Calibri" panose="020F0502020204030204" pitchFamily="34" charset="0"/>
              </a:rPr>
              <a:pPr/>
              <a:t>42</a:t>
            </a:fld>
            <a:endParaRPr lang="en-US" altLang="en-US">
              <a:solidFill>
                <a:srgbClr val="404040"/>
              </a:solidFill>
              <a:latin typeface="Calibri" panose="020F0502020204030204" pitchFamily="34" charset="0"/>
              <a:cs typeface="Calibri" panose="020F0502020204030204" pitchFamily="34" charset="0"/>
            </a:endParaRPr>
          </a:p>
        </p:txBody>
      </p:sp>
      <p:sp>
        <p:nvSpPr>
          <p:cNvPr id="78853" name="Rectangle 5">
            <a:extLst>
              <a:ext uri="{FF2B5EF4-FFF2-40B4-BE49-F238E27FC236}">
                <a16:creationId xmlns:a16="http://schemas.microsoft.com/office/drawing/2014/main" xmlns="" id="{3FFDF1C0-177E-44E7-A54F-AD181C0BEB1D}"/>
              </a:ext>
            </a:extLst>
          </p:cNvPr>
          <p:cNvSpPr>
            <a:spLocks noChangeArrowheads="1"/>
          </p:cNvSpPr>
          <p:nvPr/>
        </p:nvSpPr>
        <p:spPr bwMode="auto">
          <a:xfrm>
            <a:off x="95250" y="6326188"/>
            <a:ext cx="109997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IQVIA FY 2019, *Locally Manufactured products LMP Εξωτερικού = Προϊόντα διεθνών εταιρειών που παρασκευάζονται/συσκευάζονται στην Ελλάδα *Εργοστάσια: 28 εργοστάσια ελληνικής ιδιοκτησίας και 1 εργοστάσιο ξένης ιδιοκτησίας</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xmlns="" id="{5720484A-53AC-4EA8-92A8-40137154EA2B}"/>
              </a:ext>
            </a:extLst>
          </p:cNvPr>
          <p:cNvSpPr>
            <a:spLocks noGrp="1"/>
          </p:cNvSpPr>
          <p:nvPr>
            <p:ph type="title"/>
          </p:nvPr>
        </p:nvSpPr>
        <p:spPr>
          <a:xfrm>
            <a:off x="471488" y="565150"/>
            <a:ext cx="11029950" cy="403225"/>
          </a:xfrm>
        </p:spPr>
        <p:txBody>
          <a:bodyPr/>
          <a:lstStyle/>
          <a:p>
            <a:pPr eaLnBrk="1" hangingPunct="1"/>
            <a:r>
              <a:rPr lang="el-GR" altLang="en-US" sz="2300" b="1"/>
              <a:t>Περίπου 21 χιλιάδες άτομα εργάζονται στην παραγωγή φαρμάκου (χιλ. άτομα)</a:t>
            </a:r>
          </a:p>
        </p:txBody>
      </p:sp>
      <p:sp>
        <p:nvSpPr>
          <p:cNvPr id="79875" name="Slide Number Placeholder 2">
            <a:extLst>
              <a:ext uri="{FF2B5EF4-FFF2-40B4-BE49-F238E27FC236}">
                <a16:creationId xmlns:a16="http://schemas.microsoft.com/office/drawing/2014/main" xmlns="" id="{4E5C5BF9-8382-4B37-8A11-EF06CD7C31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30F35DE-9080-43D4-9AA5-FF627D766114}" type="slidenum">
              <a:rPr lang="en-US" altLang="en-US">
                <a:solidFill>
                  <a:srgbClr val="404040"/>
                </a:solidFill>
                <a:latin typeface="Calibri" panose="020F0502020204030204" pitchFamily="34" charset="0"/>
                <a:cs typeface="Calibri" panose="020F0502020204030204" pitchFamily="34" charset="0"/>
              </a:rPr>
              <a:pPr/>
              <a:t>43</a:t>
            </a:fld>
            <a:endParaRPr lang="en-US" altLang="en-US">
              <a:solidFill>
                <a:srgbClr val="404040"/>
              </a:solidFill>
              <a:latin typeface="Calibri" panose="020F0502020204030204" pitchFamily="34" charset="0"/>
              <a:cs typeface="Calibri" panose="020F0502020204030204" pitchFamily="34" charset="0"/>
            </a:endParaRPr>
          </a:p>
        </p:txBody>
      </p:sp>
      <p:sp>
        <p:nvSpPr>
          <p:cNvPr id="79876" name="Rectangle 6">
            <a:extLst>
              <a:ext uri="{FF2B5EF4-FFF2-40B4-BE49-F238E27FC236}">
                <a16:creationId xmlns:a16="http://schemas.microsoft.com/office/drawing/2014/main" xmlns="" id="{D847F340-1809-4825-A4AF-7B76FDB5E55E}"/>
              </a:ext>
            </a:extLst>
          </p:cNvPr>
          <p:cNvSpPr>
            <a:spLocks noChangeArrowheads="1"/>
          </p:cNvSpPr>
          <p:nvPr/>
        </p:nvSpPr>
        <p:spPr bwMode="auto">
          <a:xfrm>
            <a:off x="150813" y="6326188"/>
            <a:ext cx="110950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Eurostat, Labour Force Survey, 201</a:t>
            </a:r>
            <a:r>
              <a:rPr lang="en-GB" altLang="en-US" sz="1100">
                <a:solidFill>
                  <a:srgbClr val="775F55"/>
                </a:solidFill>
                <a:ea typeface="Times New Roman" panose="02020603050405020304" pitchFamily="18" charset="0"/>
                <a:cs typeface="Arial Narrow" panose="020B0606020202030204" pitchFamily="34" charset="0"/>
              </a:rPr>
              <a:t>9</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 επεξεργασία στοιχείων ΙΟΒΕ *Δεν συνυπολογίζονται οι εργαζόμενοι στον κλάδο χονδρικού εμπορίου του ευρύτερου τομέα υγείας</a:t>
            </a:r>
          </a:p>
        </p:txBody>
      </p:sp>
      <p:graphicFrame>
        <p:nvGraphicFramePr>
          <p:cNvPr id="8" name="Content Placeholder 7">
            <a:extLst>
              <a:ext uri="{FF2B5EF4-FFF2-40B4-BE49-F238E27FC236}">
                <a16:creationId xmlns:a16="http://schemas.microsoft.com/office/drawing/2014/main" xmlns="" id="{CB8263DC-72E9-4C08-AF3B-F241F69628F7}"/>
              </a:ext>
            </a:extLst>
          </p:cNvPr>
          <p:cNvGraphicFramePr>
            <a:graphicFrameLocks noGrp="1"/>
          </p:cNvGraphicFramePr>
          <p:nvPr>
            <p:ph idx="1"/>
          </p:nvPr>
        </p:nvGraphicFramePr>
        <p:xfrm>
          <a:off x="581025" y="1187355"/>
          <a:ext cx="11029950" cy="517058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xmlns="" id="{BFBA2E19-A1BB-471C-BA60-47525538E936}"/>
              </a:ext>
            </a:extLst>
          </p:cNvPr>
          <p:cNvSpPr>
            <a:spLocks noGrp="1"/>
          </p:cNvSpPr>
          <p:nvPr>
            <p:ph type="title"/>
          </p:nvPr>
        </p:nvSpPr>
        <p:spPr>
          <a:xfrm>
            <a:off x="458788" y="606425"/>
            <a:ext cx="11387137" cy="525463"/>
          </a:xfrm>
        </p:spPr>
        <p:txBody>
          <a:bodyPr/>
          <a:lstStyle/>
          <a:p>
            <a:pPr eaLnBrk="1" hangingPunct="1"/>
            <a:r>
              <a:rPr lang="el-GR" altLang="en-US" sz="2300" b="1"/>
              <a:t>Υψηλή εκπαιδευτικό επίπεδο εργαζομένων στην παραγωγή φαρμακευτικών προϊόντων</a:t>
            </a:r>
          </a:p>
        </p:txBody>
      </p:sp>
      <p:sp>
        <p:nvSpPr>
          <p:cNvPr id="81923" name="Slide Number Placeholder 2">
            <a:extLst>
              <a:ext uri="{FF2B5EF4-FFF2-40B4-BE49-F238E27FC236}">
                <a16:creationId xmlns:a16="http://schemas.microsoft.com/office/drawing/2014/main" xmlns="" id="{5C72EE9B-BC65-45C6-BCA4-22CA3CDC73D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6FF392DD-CF2A-484C-9EE6-937C27DBDB8F}" type="slidenum">
              <a:rPr lang="en-US" altLang="en-US">
                <a:solidFill>
                  <a:srgbClr val="404040"/>
                </a:solidFill>
                <a:latin typeface="Calibri" panose="020F0502020204030204" pitchFamily="34" charset="0"/>
                <a:cs typeface="Calibri" panose="020F0502020204030204" pitchFamily="34" charset="0"/>
              </a:rPr>
              <a:pPr/>
              <a:t>44</a:t>
            </a:fld>
            <a:endParaRPr lang="en-US" altLang="en-US">
              <a:solidFill>
                <a:srgbClr val="404040"/>
              </a:solidFill>
              <a:latin typeface="Calibri" panose="020F0502020204030204" pitchFamily="34" charset="0"/>
              <a:cs typeface="Calibri" panose="020F0502020204030204" pitchFamily="34" charset="0"/>
            </a:endParaRPr>
          </a:p>
        </p:txBody>
      </p:sp>
      <p:sp>
        <p:nvSpPr>
          <p:cNvPr id="81924" name="Rectangle 6">
            <a:extLst>
              <a:ext uri="{FF2B5EF4-FFF2-40B4-BE49-F238E27FC236}">
                <a16:creationId xmlns:a16="http://schemas.microsoft.com/office/drawing/2014/main" xmlns="" id="{DC75A59E-2749-41DD-88E7-5A55BEEC2108}"/>
              </a:ext>
            </a:extLst>
          </p:cNvPr>
          <p:cNvSpPr>
            <a:spLocks noChangeArrowheads="1"/>
          </p:cNvSpPr>
          <p:nvPr/>
        </p:nvSpPr>
        <p:spPr bwMode="auto">
          <a:xfrm>
            <a:off x="0" y="6607175"/>
            <a:ext cx="99266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ΕΛ.ΣΤΑΤ 2018, Απασχολούμενοι Τριτοβάθμιας εκπαίδευσης στο σύνολο της απασχόλησης Διεθνή Τυποποιημένη Ταξινόμηση της Εκπαίδευσης (ISCED 2011)  </a:t>
            </a:r>
          </a:p>
        </p:txBody>
      </p:sp>
      <p:graphicFrame>
        <p:nvGraphicFramePr>
          <p:cNvPr id="8" name="Content Placeholder 7">
            <a:extLst>
              <a:ext uri="{FF2B5EF4-FFF2-40B4-BE49-F238E27FC236}">
                <a16:creationId xmlns:a16="http://schemas.microsoft.com/office/drawing/2014/main" xmlns="" id="{F71F49E4-64AC-4667-BA73-20A4085C9BCB}"/>
              </a:ext>
            </a:extLst>
          </p:cNvPr>
          <p:cNvGraphicFramePr>
            <a:graphicFrameLocks noGrp="1"/>
          </p:cNvGraphicFramePr>
          <p:nvPr>
            <p:ph idx="1"/>
          </p:nvPr>
        </p:nvGraphicFramePr>
        <p:xfrm>
          <a:off x="581025" y="1630363"/>
          <a:ext cx="11029950" cy="4727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xmlns="" id="{FEB2D4CB-7B59-4C32-BDCD-781F8558D70C}"/>
              </a:ext>
            </a:extLst>
          </p:cNvPr>
          <p:cNvSpPr>
            <a:spLocks noGrp="1"/>
          </p:cNvSpPr>
          <p:nvPr>
            <p:ph type="title"/>
          </p:nvPr>
        </p:nvSpPr>
        <p:spPr>
          <a:xfrm>
            <a:off x="417513" y="565150"/>
            <a:ext cx="11428412" cy="757238"/>
          </a:xfrm>
        </p:spPr>
        <p:txBody>
          <a:bodyPr/>
          <a:lstStyle/>
          <a:p>
            <a:pPr eaLnBrk="1" hangingPunct="1"/>
            <a:r>
              <a:rPr lang="el-GR" altLang="en-US" sz="2300" b="1"/>
              <a:t>0,4% της συνολικής απασχόλησης στην ελληνική οικονομία </a:t>
            </a:r>
            <a:br>
              <a:rPr lang="el-GR" altLang="en-US" sz="2300" b="1"/>
            </a:br>
            <a:r>
              <a:rPr lang="el-GR" altLang="en-US" sz="2300" b="1"/>
              <a:t>4,8% της συνολικής απασχόλησης στον κλάδο της μεταποίησης</a:t>
            </a:r>
          </a:p>
        </p:txBody>
      </p:sp>
      <p:sp>
        <p:nvSpPr>
          <p:cNvPr id="83971" name="Slide Number Placeholder 2">
            <a:extLst>
              <a:ext uri="{FF2B5EF4-FFF2-40B4-BE49-F238E27FC236}">
                <a16:creationId xmlns:a16="http://schemas.microsoft.com/office/drawing/2014/main" xmlns="" id="{16D93275-AEA2-4C52-8037-307240593E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47A305FD-099F-4F7E-ABBB-B1C94CE7D077}" type="slidenum">
              <a:rPr lang="en-US" altLang="en-US">
                <a:solidFill>
                  <a:srgbClr val="404040"/>
                </a:solidFill>
                <a:latin typeface="Calibri" panose="020F0502020204030204" pitchFamily="34" charset="0"/>
                <a:cs typeface="Calibri" panose="020F0502020204030204" pitchFamily="34" charset="0"/>
              </a:rPr>
              <a:pPr/>
              <a:t>45</a:t>
            </a:fld>
            <a:endParaRPr lang="en-US" altLang="en-US">
              <a:solidFill>
                <a:srgbClr val="404040"/>
              </a:solidFill>
              <a:latin typeface="Calibri" panose="020F0502020204030204" pitchFamily="34" charset="0"/>
              <a:cs typeface="Calibri" panose="020F0502020204030204" pitchFamily="34" charset="0"/>
            </a:endParaRPr>
          </a:p>
        </p:txBody>
      </p:sp>
      <p:sp>
        <p:nvSpPr>
          <p:cNvPr id="83972" name="Rectangle 6">
            <a:extLst>
              <a:ext uri="{FF2B5EF4-FFF2-40B4-BE49-F238E27FC236}">
                <a16:creationId xmlns:a16="http://schemas.microsoft.com/office/drawing/2014/main" xmlns="" id="{F24E46F2-B4AA-46CC-8E06-C80BF3D1B933}"/>
              </a:ext>
            </a:extLst>
          </p:cNvPr>
          <p:cNvSpPr>
            <a:spLocks noChangeArrowheads="1"/>
          </p:cNvSpPr>
          <p:nvPr/>
        </p:nvSpPr>
        <p:spPr bwMode="auto">
          <a:xfrm>
            <a:off x="0" y="6584950"/>
            <a:ext cx="4622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a:t>
            </a:r>
            <a:r>
              <a:rPr lang="en-US" altLang="en-US" sz="1100">
                <a:solidFill>
                  <a:srgbClr val="775F55"/>
                </a:solidFill>
                <a:ea typeface="Times New Roman" panose="02020603050405020304" pitchFamily="18" charset="0"/>
                <a:cs typeface="Arial Narrow" panose="020B0606020202030204" pitchFamily="34" charset="0"/>
              </a:rPr>
              <a:t>Eurostat, Labour Force Survey, 2019 </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επεξεργασία στοιχείων ΙΟΒΕ</a:t>
            </a:r>
          </a:p>
        </p:txBody>
      </p:sp>
      <p:graphicFrame>
        <p:nvGraphicFramePr>
          <p:cNvPr id="9" name="Content Placeholder 8">
            <a:extLst>
              <a:ext uri="{FF2B5EF4-FFF2-40B4-BE49-F238E27FC236}">
                <a16:creationId xmlns:a16="http://schemas.microsoft.com/office/drawing/2014/main" xmlns="" id="{642D78C6-0508-40E9-85DD-2752CE97365E}"/>
              </a:ext>
            </a:extLst>
          </p:cNvPr>
          <p:cNvGraphicFramePr>
            <a:graphicFrameLocks noGrp="1"/>
          </p:cNvGraphicFramePr>
          <p:nvPr>
            <p:ph idx="1"/>
          </p:nvPr>
        </p:nvGraphicFramePr>
        <p:xfrm>
          <a:off x="581024" y="1630363"/>
          <a:ext cx="11210641" cy="4727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xmlns="" id="{4916CAAF-06F4-4BCB-AD18-18CB832DAE73}"/>
              </a:ext>
            </a:extLst>
          </p:cNvPr>
          <p:cNvSpPr>
            <a:spLocks noGrp="1"/>
          </p:cNvSpPr>
          <p:nvPr>
            <p:ph type="title"/>
          </p:nvPr>
        </p:nvSpPr>
        <p:spPr>
          <a:xfrm>
            <a:off x="403225" y="593725"/>
            <a:ext cx="11374438" cy="755650"/>
          </a:xfrm>
        </p:spPr>
        <p:txBody>
          <a:bodyPr/>
          <a:lstStyle/>
          <a:p>
            <a:pPr eaLnBrk="1" hangingPunct="1"/>
            <a:r>
              <a:rPr lang="el-GR" altLang="en-US" sz="2300" b="1"/>
              <a:t>Αυξημένες πωλήσεις φαρμάκων σε αξία (σε δισεκ.€ ) και σε όγκο (εκατ. συσκευασίες) - Ελλάδα το 2018</a:t>
            </a:r>
          </a:p>
        </p:txBody>
      </p:sp>
      <p:sp>
        <p:nvSpPr>
          <p:cNvPr id="86019" name="Slide Number Placeholder 2">
            <a:extLst>
              <a:ext uri="{FF2B5EF4-FFF2-40B4-BE49-F238E27FC236}">
                <a16:creationId xmlns:a16="http://schemas.microsoft.com/office/drawing/2014/main" xmlns="" id="{DB1454F8-3E56-423A-B932-72711E51899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BCE29CF4-59A9-400A-8900-8C53F497473D}" type="slidenum">
              <a:rPr lang="en-US" altLang="en-US">
                <a:solidFill>
                  <a:srgbClr val="404040"/>
                </a:solidFill>
              </a:rPr>
              <a:pPr/>
              <a:t>46</a:t>
            </a:fld>
            <a:endParaRPr lang="en-US" altLang="en-US">
              <a:solidFill>
                <a:srgbClr val="404040"/>
              </a:solidFill>
            </a:endParaRPr>
          </a:p>
        </p:txBody>
      </p:sp>
      <p:sp>
        <p:nvSpPr>
          <p:cNvPr id="86020" name="Rectangle 6">
            <a:extLst>
              <a:ext uri="{FF2B5EF4-FFF2-40B4-BE49-F238E27FC236}">
                <a16:creationId xmlns:a16="http://schemas.microsoft.com/office/drawing/2014/main" xmlns="" id="{2BC0C7E6-9162-495D-A5C9-68DE4E48D951}"/>
              </a:ext>
            </a:extLst>
          </p:cNvPr>
          <p:cNvSpPr>
            <a:spLocks noChangeArrowheads="1"/>
          </p:cNvSpPr>
          <p:nvPr/>
        </p:nvSpPr>
        <p:spPr bwMode="auto">
          <a:xfrm>
            <a:off x="1562100" y="6640513"/>
            <a:ext cx="8512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ΠΗΓΗ: ΕΟΦ, 201</a:t>
            </a:r>
            <a:r>
              <a:rPr lang="en-GB" altLang="en-US" sz="1100">
                <a:solidFill>
                  <a:srgbClr val="775F55"/>
                </a:solidFill>
                <a:ea typeface="Times New Roman" panose="02020603050405020304" pitchFamily="18" charset="0"/>
                <a:cs typeface="Arial Narrow" panose="020B0606020202030204" pitchFamily="34" charset="0"/>
              </a:rPr>
              <a:t>9,</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(Φαρμακεία/ Φαρμακαποθήκες σε λιανικές τιμές και Νοσοκομεία σε Νοσοκομειακές τιμές) </a:t>
            </a:r>
          </a:p>
        </p:txBody>
      </p:sp>
      <p:graphicFrame>
        <p:nvGraphicFramePr>
          <p:cNvPr id="11" name="Content Placeholder 10">
            <a:extLst>
              <a:ext uri="{FF2B5EF4-FFF2-40B4-BE49-F238E27FC236}">
                <a16:creationId xmlns:a16="http://schemas.microsoft.com/office/drawing/2014/main" xmlns="" id="{8D008C83-67FF-451D-B8D5-498274629309}"/>
              </a:ext>
            </a:extLst>
          </p:cNvPr>
          <p:cNvGraphicFramePr>
            <a:graphicFrameLocks noGrp="1"/>
          </p:cNvGraphicFramePr>
          <p:nvPr>
            <p:ph sz="half" idx="1"/>
          </p:nvPr>
        </p:nvGraphicFramePr>
        <p:xfrm>
          <a:off x="185240" y="1419628"/>
          <a:ext cx="5632688" cy="4692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a:extLst>
              <a:ext uri="{FF2B5EF4-FFF2-40B4-BE49-F238E27FC236}">
                <a16:creationId xmlns:a16="http://schemas.microsoft.com/office/drawing/2014/main" xmlns="" id="{ABF7A516-75C7-4F50-864A-B9F3511104E6}"/>
              </a:ext>
            </a:extLst>
          </p:cNvPr>
          <p:cNvGraphicFramePr>
            <a:graphicFrameLocks noGrp="1"/>
          </p:cNvGraphicFramePr>
          <p:nvPr>
            <p:ph sz="half" idx="2"/>
          </p:nvPr>
        </p:nvGraphicFramePr>
        <p:xfrm>
          <a:off x="6114197" y="1474219"/>
          <a:ext cx="5964071" cy="46926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xmlns="" id="{DC9E92ED-B437-47A8-8ABF-F2EC9BAC5BA3}"/>
              </a:ext>
            </a:extLst>
          </p:cNvPr>
          <p:cNvSpPr>
            <a:spLocks noGrp="1"/>
          </p:cNvSpPr>
          <p:nvPr>
            <p:ph type="title"/>
          </p:nvPr>
        </p:nvSpPr>
        <p:spPr>
          <a:xfrm>
            <a:off x="512763" y="552450"/>
            <a:ext cx="11252200" cy="730250"/>
          </a:xfrm>
        </p:spPr>
        <p:txBody>
          <a:bodyPr/>
          <a:lstStyle/>
          <a:p>
            <a:pPr eaLnBrk="1" hangingPunct="1"/>
            <a:r>
              <a:rPr lang="el-GR" altLang="en-US" sz="2400" b="1"/>
              <a:t>Διείσδυση φαρμάκων με βάση καθεστώς προστασίας ΕΕ18, 201</a:t>
            </a:r>
            <a:r>
              <a:rPr lang="en-GB" altLang="en-US" sz="2400" b="1"/>
              <a:t>9</a:t>
            </a:r>
            <a:r>
              <a:rPr lang="el-GR" altLang="en-US" sz="2400" b="1"/>
              <a:t> (σε όγκο): 1 στα 3 γενόσημο </a:t>
            </a:r>
          </a:p>
        </p:txBody>
      </p:sp>
      <p:sp>
        <p:nvSpPr>
          <p:cNvPr id="88067" name="Slide Number Placeholder 2">
            <a:extLst>
              <a:ext uri="{FF2B5EF4-FFF2-40B4-BE49-F238E27FC236}">
                <a16:creationId xmlns:a16="http://schemas.microsoft.com/office/drawing/2014/main" xmlns="" id="{D76CF69B-AB3D-4851-941B-6684402AFA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77F568E0-2D13-4CD7-A410-4C29B3162C3C}" type="slidenum">
              <a:rPr lang="en-US" altLang="en-US">
                <a:solidFill>
                  <a:srgbClr val="404040"/>
                </a:solidFill>
                <a:latin typeface="Calibri" panose="020F0502020204030204" pitchFamily="34" charset="0"/>
                <a:cs typeface="Calibri" panose="020F0502020204030204" pitchFamily="34" charset="0"/>
              </a:rPr>
              <a:pPr/>
              <a:t>47</a:t>
            </a:fld>
            <a:endParaRPr lang="en-US" altLang="en-US">
              <a:solidFill>
                <a:srgbClr val="404040"/>
              </a:solidFill>
              <a:latin typeface="Calibri" panose="020F0502020204030204" pitchFamily="34" charset="0"/>
              <a:cs typeface="Calibri" panose="020F0502020204030204" pitchFamily="34" charset="0"/>
            </a:endParaRPr>
          </a:p>
        </p:txBody>
      </p:sp>
      <p:sp>
        <p:nvSpPr>
          <p:cNvPr id="88068" name="Rectangle 6">
            <a:extLst>
              <a:ext uri="{FF2B5EF4-FFF2-40B4-BE49-F238E27FC236}">
                <a16:creationId xmlns:a16="http://schemas.microsoft.com/office/drawing/2014/main" xmlns="" id="{00A444D4-BE77-4AE3-9827-9F875458C386}"/>
              </a:ext>
            </a:extLst>
          </p:cNvPr>
          <p:cNvSpPr>
            <a:spLocks noChangeArrowheads="1"/>
          </p:cNvSpPr>
          <p:nvPr/>
        </p:nvSpPr>
        <p:spPr bwMode="auto">
          <a:xfrm>
            <a:off x="0" y="6410325"/>
            <a:ext cx="111918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IQVIA, 08/201</a:t>
            </a:r>
            <a:r>
              <a:rPr lang="en-GB" altLang="en-US" sz="1100">
                <a:solidFill>
                  <a:srgbClr val="775F55"/>
                </a:solidFill>
                <a:ea typeface="Times New Roman" panose="02020603050405020304" pitchFamily="18" charset="0"/>
                <a:cs typeface="Arial Narrow" panose="020B0606020202030204" pitchFamily="34" charset="0"/>
              </a:rPr>
              <a:t>9</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 *Σημ: Συμπεριλαμβάνονται μόνο στοιχεία λιανικών πωλήσεων για όλες τις χώρες **Ο μέσος όρος ΕΕ αποτελείται από τα διαθέσιμα στοιχεία 18 χωρών: Ελλάδα, Ιρλανδία, Ιταλία, Πορτογαλία, Ισπανία, Βέλγιο, Γαλλία, Γερμανία, Ολλανδία, Ην Βασίλειο, Φινλανδία, Νορβηγία, Σουηδία, Αυστρία, Τσεχία, Ουγγαρία Πολωνία και Σλοβακία</a:t>
            </a:r>
          </a:p>
        </p:txBody>
      </p:sp>
      <p:graphicFrame>
        <p:nvGraphicFramePr>
          <p:cNvPr id="8" name="Content Placeholder 7">
            <a:extLst>
              <a:ext uri="{FF2B5EF4-FFF2-40B4-BE49-F238E27FC236}">
                <a16:creationId xmlns:a16="http://schemas.microsoft.com/office/drawing/2014/main" xmlns="" id="{151CF234-0824-47D0-810A-3C6977304490}"/>
              </a:ext>
            </a:extLst>
          </p:cNvPr>
          <p:cNvGraphicFramePr>
            <a:graphicFrameLocks noGrp="1"/>
          </p:cNvGraphicFramePr>
          <p:nvPr>
            <p:ph idx="1"/>
          </p:nvPr>
        </p:nvGraphicFramePr>
        <p:xfrm>
          <a:off x="581025" y="1201003"/>
          <a:ext cx="11029950" cy="515693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xmlns="" id="{F3935421-3F33-4EDA-874B-0E0C7F2E305C}"/>
              </a:ext>
            </a:extLst>
          </p:cNvPr>
          <p:cNvSpPr>
            <a:spLocks noGrp="1"/>
          </p:cNvSpPr>
          <p:nvPr>
            <p:ph type="title"/>
          </p:nvPr>
        </p:nvSpPr>
        <p:spPr>
          <a:xfrm>
            <a:off x="595313" y="511175"/>
            <a:ext cx="11028362" cy="403225"/>
          </a:xfrm>
        </p:spPr>
        <p:txBody>
          <a:bodyPr/>
          <a:lstStyle/>
          <a:p>
            <a:pPr eaLnBrk="1" hangingPunct="1"/>
            <a:r>
              <a:rPr lang="el-GR" altLang="en-US" sz="2300" b="1"/>
              <a:t>Τιμολόγηση φαρμάκων με βάση το καθεστώς προστασίας ΕΕ18, 201</a:t>
            </a:r>
            <a:r>
              <a:rPr lang="en-GB" altLang="en-US" sz="2300" b="1"/>
              <a:t>9</a:t>
            </a:r>
            <a:r>
              <a:rPr lang="el-GR" altLang="en-US" sz="2300" b="1"/>
              <a:t> (€ ανά μονάδα) </a:t>
            </a:r>
          </a:p>
        </p:txBody>
      </p:sp>
      <p:sp>
        <p:nvSpPr>
          <p:cNvPr id="90115" name="Slide Number Placeholder 2">
            <a:extLst>
              <a:ext uri="{FF2B5EF4-FFF2-40B4-BE49-F238E27FC236}">
                <a16:creationId xmlns:a16="http://schemas.microsoft.com/office/drawing/2014/main" xmlns="" id="{CCD4EAC4-DEF5-426F-B299-E703C3FADF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0A4C0720-9988-458F-BC8B-E11FAAF138C9}" type="slidenum">
              <a:rPr lang="en-US" altLang="en-US">
                <a:solidFill>
                  <a:srgbClr val="404040"/>
                </a:solidFill>
                <a:latin typeface="Calibri" panose="020F0502020204030204" pitchFamily="34" charset="0"/>
                <a:cs typeface="Calibri" panose="020F0502020204030204" pitchFamily="34" charset="0"/>
              </a:rPr>
              <a:pPr/>
              <a:t>48</a:t>
            </a:fld>
            <a:endParaRPr lang="en-US" altLang="en-US">
              <a:solidFill>
                <a:srgbClr val="404040"/>
              </a:solidFill>
              <a:latin typeface="Calibri" panose="020F0502020204030204" pitchFamily="34" charset="0"/>
              <a:cs typeface="Calibri" panose="020F0502020204030204" pitchFamily="34" charset="0"/>
            </a:endParaRPr>
          </a:p>
        </p:txBody>
      </p:sp>
      <p:sp>
        <p:nvSpPr>
          <p:cNvPr id="90116" name="Rectangle 6">
            <a:extLst>
              <a:ext uri="{FF2B5EF4-FFF2-40B4-BE49-F238E27FC236}">
                <a16:creationId xmlns:a16="http://schemas.microsoft.com/office/drawing/2014/main" xmlns="" id="{74AC4C64-98F6-4765-9649-D92BC89EDB59}"/>
              </a:ext>
            </a:extLst>
          </p:cNvPr>
          <p:cNvSpPr>
            <a:spLocks noChangeArrowheads="1"/>
          </p:cNvSpPr>
          <p:nvPr/>
        </p:nvSpPr>
        <p:spPr bwMode="auto">
          <a:xfrm>
            <a:off x="0" y="6230938"/>
            <a:ext cx="111775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IQVIA, 08/201</a:t>
            </a:r>
            <a:r>
              <a:rPr lang="en-GB" altLang="en-US" sz="1100">
                <a:solidFill>
                  <a:srgbClr val="775F55"/>
                </a:solidFill>
                <a:ea typeface="Times New Roman" panose="02020603050405020304" pitchFamily="18" charset="0"/>
                <a:cs typeface="Arial Narrow" panose="020B0606020202030204" pitchFamily="34" charset="0"/>
              </a:rPr>
              <a:t>9</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 *Σημ: Συμπεριλαμβάνονται μόνο στοιχεία λιανικών πωλήσεων για όλες τις χώρες **Ο μέσος όρος ΕΕ αποτελείται από τα διαθέσιμα στοιχεία 18 χωρών: Ελλάδα, Ιρλανδία, Ιταλία, Πορτογαλία, Ισπανία, Βέλγιο, Γαλλία, Γερμανία, Ολλανδία, Ην Βασίλειο, Φινλανδία, Νορβηγία, Σουηδία, Αυστρία, Τσεχία, Ουγγαρία Πολωνία και Σλοβακία</a:t>
            </a:r>
          </a:p>
        </p:txBody>
      </p:sp>
      <p:graphicFrame>
        <p:nvGraphicFramePr>
          <p:cNvPr id="9" name="Content Placeholder 8">
            <a:extLst>
              <a:ext uri="{FF2B5EF4-FFF2-40B4-BE49-F238E27FC236}">
                <a16:creationId xmlns:a16="http://schemas.microsoft.com/office/drawing/2014/main" xmlns="" id="{804D9063-67C5-429E-856C-D2CCECBC78FF}"/>
              </a:ext>
            </a:extLst>
          </p:cNvPr>
          <p:cNvGraphicFramePr>
            <a:graphicFrameLocks noGrp="1"/>
          </p:cNvGraphicFramePr>
          <p:nvPr>
            <p:ph idx="1"/>
          </p:nvPr>
        </p:nvGraphicFramePr>
        <p:xfrm>
          <a:off x="581025" y="1050878"/>
          <a:ext cx="11029950" cy="49411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xmlns="" id="{BCAAE11D-DB4C-4AB0-9CAD-F3D069DFF88C}"/>
              </a:ext>
            </a:extLst>
          </p:cNvPr>
          <p:cNvSpPr>
            <a:spLocks noGrp="1"/>
          </p:cNvSpPr>
          <p:nvPr>
            <p:ph type="title"/>
          </p:nvPr>
        </p:nvSpPr>
        <p:spPr>
          <a:xfrm>
            <a:off x="458788" y="552450"/>
            <a:ext cx="11306175" cy="484188"/>
          </a:xfrm>
        </p:spPr>
        <p:txBody>
          <a:bodyPr/>
          <a:lstStyle/>
          <a:p>
            <a:pPr eaLnBrk="1" hangingPunct="1"/>
            <a:r>
              <a:rPr lang="el-GR" altLang="en-US" sz="2300" b="1"/>
              <a:t>Ανοδικά κινείται η αγορά των ΜΗ.ΣΥ.ΦΑ. από το 2013 και μετά σε αξία (σε εκατ. €) </a:t>
            </a:r>
          </a:p>
        </p:txBody>
      </p:sp>
      <p:sp>
        <p:nvSpPr>
          <p:cNvPr id="92163" name="Slide Number Placeholder 2">
            <a:extLst>
              <a:ext uri="{FF2B5EF4-FFF2-40B4-BE49-F238E27FC236}">
                <a16:creationId xmlns:a16="http://schemas.microsoft.com/office/drawing/2014/main" xmlns="" id="{E4DF2611-34B6-4B0C-B2C5-A6DD492619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79A3EFC7-9D12-4BE6-91C1-7E72E3068CC8}" type="slidenum">
              <a:rPr lang="en-US" altLang="en-US">
                <a:solidFill>
                  <a:srgbClr val="404040"/>
                </a:solidFill>
                <a:latin typeface="Calibri" panose="020F0502020204030204" pitchFamily="34" charset="0"/>
                <a:cs typeface="Calibri" panose="020F0502020204030204" pitchFamily="34" charset="0"/>
              </a:rPr>
              <a:pPr/>
              <a:t>49</a:t>
            </a:fld>
            <a:endParaRPr lang="en-US" altLang="en-US">
              <a:solidFill>
                <a:srgbClr val="404040"/>
              </a:solidFill>
              <a:latin typeface="Calibri" panose="020F0502020204030204" pitchFamily="34" charset="0"/>
              <a:cs typeface="Calibri" panose="020F0502020204030204" pitchFamily="34" charset="0"/>
            </a:endParaRPr>
          </a:p>
        </p:txBody>
      </p:sp>
      <p:sp>
        <p:nvSpPr>
          <p:cNvPr id="92164" name="Rectangle 6">
            <a:extLst>
              <a:ext uri="{FF2B5EF4-FFF2-40B4-BE49-F238E27FC236}">
                <a16:creationId xmlns:a16="http://schemas.microsoft.com/office/drawing/2014/main" xmlns="" id="{D1B3E5EF-0736-44D0-B419-B6E830124D6A}"/>
              </a:ext>
            </a:extLst>
          </p:cNvPr>
          <p:cNvSpPr>
            <a:spLocks noChangeArrowheads="1"/>
          </p:cNvSpPr>
          <p:nvPr/>
        </p:nvSpPr>
        <p:spPr bwMode="auto">
          <a:xfrm>
            <a:off x="0" y="6403975"/>
            <a:ext cx="112458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AESGP, 2018 Σημείωση: Τυχόν διαφορετικά στοιχεία προκύπτουν βάσει αναθεώρησης των στοιχείων από ΕΦΕΧ-AESGP. Οι πωλήσεις αφορούν τα ΜΗ.ΣΥ.ΦΑ. φάρμακα σε λιανικές τιμές και όχι όλα τα προϊόντα αυτοθεραπείας.</a:t>
            </a:r>
          </a:p>
        </p:txBody>
      </p:sp>
      <p:graphicFrame>
        <p:nvGraphicFramePr>
          <p:cNvPr id="8" name="Content Placeholder 7">
            <a:extLst>
              <a:ext uri="{FF2B5EF4-FFF2-40B4-BE49-F238E27FC236}">
                <a16:creationId xmlns:a16="http://schemas.microsoft.com/office/drawing/2014/main" xmlns="" id="{30CD6955-2691-49F3-9322-E2692B869907}"/>
              </a:ext>
            </a:extLst>
          </p:cNvPr>
          <p:cNvGraphicFramePr>
            <a:graphicFrameLocks noGrp="1"/>
          </p:cNvGraphicFramePr>
          <p:nvPr>
            <p:ph idx="1"/>
          </p:nvPr>
        </p:nvGraphicFramePr>
        <p:xfrm>
          <a:off x="581025" y="1228299"/>
          <a:ext cx="11029950" cy="510955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A2D3FC5A-B320-4797-A1BB-3942E99C5235}"/>
              </a:ext>
            </a:extLst>
          </p:cNvPr>
          <p:cNvSpPr>
            <a:spLocks noGrp="1"/>
          </p:cNvSpPr>
          <p:nvPr>
            <p:ph type="title"/>
          </p:nvPr>
        </p:nvSpPr>
        <p:spPr>
          <a:xfrm>
            <a:off x="404813" y="550863"/>
            <a:ext cx="11372850" cy="485775"/>
          </a:xfrm>
        </p:spPr>
        <p:txBody>
          <a:bodyPr/>
          <a:lstStyle/>
          <a:p>
            <a:pPr eaLnBrk="1" hangingPunct="1"/>
            <a:r>
              <a:rPr lang="el-GR" altLang="en-US" sz="2400" b="1"/>
              <a:t>2019: έτος σταθεροποίησης τραπεζών και ανάκαμψης δραστηριότητας σε κατασκευές</a:t>
            </a:r>
          </a:p>
        </p:txBody>
      </p:sp>
      <p:sp>
        <p:nvSpPr>
          <p:cNvPr id="14339" name="Slide Number Placeholder 3">
            <a:extLst>
              <a:ext uri="{FF2B5EF4-FFF2-40B4-BE49-F238E27FC236}">
                <a16:creationId xmlns:a16="http://schemas.microsoft.com/office/drawing/2014/main" xmlns="" id="{47E0D36D-ABAB-48B0-BE9B-251733E920BD}"/>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0E918D0D-3332-4525-A15B-AF73717F0C31}" type="slidenum">
              <a:rPr lang="en-US" altLang="en-US">
                <a:latin typeface="Calibri" panose="020F0502020204030204" pitchFamily="34" charset="0"/>
                <a:cs typeface="Calibri" panose="020F0502020204030204" pitchFamily="34" charset="0"/>
              </a:rPr>
              <a:pPr/>
              <a:t>5</a:t>
            </a:fld>
            <a:endParaRPr lang="en-US" altLang="en-US">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xmlns="" id="{69093151-B80C-40F7-8124-43268B47FB83}"/>
              </a:ext>
            </a:extLst>
          </p:cNvPr>
          <p:cNvSpPr txBox="1">
            <a:spLocks/>
          </p:cNvSpPr>
          <p:nvPr/>
        </p:nvSpPr>
        <p:spPr>
          <a:xfrm>
            <a:off x="423863" y="1122363"/>
            <a:ext cx="5486400" cy="760412"/>
          </a:xfrm>
          <a:prstGeom prst="rect">
            <a:avLst/>
          </a:prstGeom>
          <a:solidFill>
            <a:schemeClr val="bg1">
              <a:lumMod val="85000"/>
            </a:schemeClr>
          </a:solidFill>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Calibri" pitchFamily="34" charset="0"/>
                <a:ea typeface="+mn-ea"/>
                <a:cs typeface="Arial" pitchFamily="34"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Calibri" pitchFamily="34" charset="0"/>
                <a:ea typeface="+mn-ea"/>
                <a:cs typeface="Arial"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Calibri" pitchFamily="34" charset="0"/>
                <a:ea typeface="+mn-ea"/>
                <a:cs typeface="Arial"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Calibri" pitchFamily="34" charset="0"/>
                <a:ea typeface="+mn-ea"/>
                <a:cs typeface="Arial"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Calibri" pitchFamily="34" charset="0"/>
                <a:ea typeface="+mn-ea"/>
                <a:cs typeface="Arial" pitchFamily="34"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just">
              <a:buFont typeface="Wingdings" pitchFamily="2" charset="2"/>
              <a:buNone/>
              <a:defRPr/>
            </a:pPr>
            <a:r>
              <a:rPr lang="el-GR" sz="1400" dirty="0">
                <a:solidFill>
                  <a:schemeClr val="accent3">
                    <a:lumMod val="50000"/>
                  </a:schemeClr>
                </a:solidFill>
              </a:rPr>
              <a:t>Οι </a:t>
            </a:r>
            <a:r>
              <a:rPr lang="el-GR" sz="1400" b="1" dirty="0">
                <a:solidFill>
                  <a:schemeClr val="accent3">
                    <a:lumMod val="50000"/>
                  </a:schemeClr>
                </a:solidFill>
              </a:rPr>
              <a:t>ιδιωτικές καταθέσεις </a:t>
            </a:r>
            <a:r>
              <a:rPr lang="el-GR" sz="1400" dirty="0">
                <a:solidFill>
                  <a:schemeClr val="accent3">
                    <a:lumMod val="50000"/>
                  </a:schemeClr>
                </a:solidFill>
              </a:rPr>
              <a:t>ενισχύονταν σταθερά τα τελευταία δύο έτη, μετά από δύο περιόδους ισχυρής διαταραχής, ενώ η χρηματοδότηση των επιχειρήσεων επεκτάθηκε το 2019 έπειτα από 8 έτη συρρίκνωσης</a:t>
            </a:r>
            <a:endParaRPr lang="en-US" sz="1400" dirty="0">
              <a:solidFill>
                <a:schemeClr val="accent3">
                  <a:lumMod val="50000"/>
                </a:schemeClr>
              </a:solidFill>
            </a:endParaRPr>
          </a:p>
        </p:txBody>
      </p:sp>
      <p:sp>
        <p:nvSpPr>
          <p:cNvPr id="6" name="Text Placeholder 6">
            <a:extLst>
              <a:ext uri="{FF2B5EF4-FFF2-40B4-BE49-F238E27FC236}">
                <a16:creationId xmlns:a16="http://schemas.microsoft.com/office/drawing/2014/main" xmlns="" id="{B2428F27-AC08-4948-8F37-4D6B8F765DEE}"/>
              </a:ext>
            </a:extLst>
          </p:cNvPr>
          <p:cNvSpPr txBox="1">
            <a:spLocks/>
          </p:cNvSpPr>
          <p:nvPr/>
        </p:nvSpPr>
        <p:spPr>
          <a:xfrm>
            <a:off x="6483350" y="1136650"/>
            <a:ext cx="5294313" cy="760413"/>
          </a:xfrm>
          <a:prstGeom prst="rect">
            <a:avLst/>
          </a:prstGeom>
          <a:solidFill>
            <a:schemeClr val="bg1">
              <a:lumMod val="85000"/>
            </a:schemeClr>
          </a:solidFill>
        </p:spPr>
        <p:txBody>
          <a:bodyPr>
            <a:norm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Calibri" pitchFamily="34" charset="0"/>
                <a:ea typeface="+mn-ea"/>
                <a:cs typeface="Arial" pitchFamily="34"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Calibri" pitchFamily="34" charset="0"/>
                <a:ea typeface="+mn-ea"/>
                <a:cs typeface="Arial"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Calibri" pitchFamily="34" charset="0"/>
                <a:ea typeface="+mn-ea"/>
                <a:cs typeface="Arial"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Calibri" pitchFamily="34" charset="0"/>
                <a:ea typeface="+mn-ea"/>
                <a:cs typeface="Arial"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Calibri" pitchFamily="34" charset="0"/>
                <a:ea typeface="+mn-ea"/>
                <a:cs typeface="Arial" pitchFamily="34"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just">
              <a:buFont typeface="Wingdings" pitchFamily="2" charset="2"/>
              <a:buNone/>
              <a:defRPr/>
            </a:pPr>
            <a:r>
              <a:rPr lang="el-GR" sz="1400" dirty="0">
                <a:solidFill>
                  <a:schemeClr val="accent3">
                    <a:lumMod val="50000"/>
                  </a:schemeClr>
                </a:solidFill>
              </a:rPr>
              <a:t>Ο </a:t>
            </a:r>
            <a:r>
              <a:rPr lang="el-GR" sz="1400" b="1" dirty="0">
                <a:solidFill>
                  <a:schemeClr val="accent3">
                    <a:lumMod val="50000"/>
                  </a:schemeClr>
                </a:solidFill>
              </a:rPr>
              <a:t>κατασκευαστικός κλάδος </a:t>
            </a:r>
            <a:r>
              <a:rPr lang="el-GR" sz="1400" dirty="0">
                <a:solidFill>
                  <a:schemeClr val="accent3">
                    <a:lumMod val="50000"/>
                  </a:schemeClr>
                </a:solidFill>
              </a:rPr>
              <a:t>έδειχνε σημάδια ανάκαμψης έπειτα από μια δεκαετία σωρευτικής συρρίκνωσης που άγγιξε το 85%</a:t>
            </a:r>
            <a:endParaRPr lang="en-US" sz="1400" dirty="0">
              <a:solidFill>
                <a:schemeClr val="accent3">
                  <a:lumMod val="50000"/>
                </a:schemeClr>
              </a:solidFill>
            </a:endParaRPr>
          </a:p>
        </p:txBody>
      </p:sp>
      <p:graphicFrame>
        <p:nvGraphicFramePr>
          <p:cNvPr id="7" name="Γράφημα 1">
            <a:extLst>
              <a:ext uri="{FF2B5EF4-FFF2-40B4-BE49-F238E27FC236}">
                <a16:creationId xmlns:a16="http://schemas.microsoft.com/office/drawing/2014/main" xmlns="" id="{30BCAAF8-D24B-4BBA-9685-7DF8159C9A9D}"/>
              </a:ext>
            </a:extLst>
          </p:cNvPr>
          <p:cNvGraphicFramePr>
            <a:graphicFrameLocks noGrp="1"/>
          </p:cNvGraphicFramePr>
          <p:nvPr>
            <p:ph sz="quarter" idx="4294967295"/>
          </p:nvPr>
        </p:nvGraphicFramePr>
        <p:xfrm>
          <a:off x="6482687" y="1897040"/>
          <a:ext cx="5308979" cy="45719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Γράφημα 1">
            <a:extLst>
              <a:ext uri="{FF2B5EF4-FFF2-40B4-BE49-F238E27FC236}">
                <a16:creationId xmlns:a16="http://schemas.microsoft.com/office/drawing/2014/main" xmlns="" id="{D0624E34-651C-4EFF-BF19-4634B7ACEBE9}"/>
              </a:ext>
            </a:extLst>
          </p:cNvPr>
          <p:cNvGraphicFramePr>
            <a:graphicFrameLocks noGrp="1"/>
          </p:cNvGraphicFramePr>
          <p:nvPr>
            <p:ph sz="half" idx="4294967295"/>
          </p:nvPr>
        </p:nvGraphicFramePr>
        <p:xfrm>
          <a:off x="423081" y="1897041"/>
          <a:ext cx="5486400" cy="4571998"/>
        </p:xfrm>
        <a:graphic>
          <a:graphicData uri="http://schemas.openxmlformats.org/drawingml/2006/chart">
            <c:chart xmlns:c="http://schemas.openxmlformats.org/drawingml/2006/chart" xmlns:r="http://schemas.openxmlformats.org/officeDocument/2006/relationships" r:id="rId3"/>
          </a:graphicData>
        </a:graphic>
      </p:graphicFrame>
      <p:sp>
        <p:nvSpPr>
          <p:cNvPr id="14344" name="Google Shape;184;p22">
            <a:extLst>
              <a:ext uri="{FF2B5EF4-FFF2-40B4-BE49-F238E27FC236}">
                <a16:creationId xmlns:a16="http://schemas.microsoft.com/office/drawing/2014/main" xmlns="" id="{C63E8EC1-FD38-4D08-8B9E-F705FC2AFF71}"/>
              </a:ext>
            </a:extLst>
          </p:cNvPr>
          <p:cNvSpPr txBox="1">
            <a:spLocks noChangeArrowheads="1"/>
          </p:cNvSpPr>
          <p:nvPr/>
        </p:nvSpPr>
        <p:spPr bwMode="auto">
          <a:xfrm>
            <a:off x="0" y="6637338"/>
            <a:ext cx="23796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900">
                <a:latin typeface="Open Sans"/>
                <a:ea typeface="Open Sans"/>
                <a:cs typeface="Open Sans"/>
                <a:sym typeface="Open Sans"/>
              </a:rPr>
              <a:t>Πηγές</a:t>
            </a:r>
            <a:r>
              <a:rPr lang="el-GR" altLang="en-US" sz="900" b="1">
                <a:latin typeface="Open Sans"/>
                <a:ea typeface="Open Sans"/>
                <a:cs typeface="Open Sans"/>
                <a:sym typeface="Open Sans"/>
              </a:rPr>
              <a:t>: </a:t>
            </a:r>
            <a:r>
              <a:rPr lang="el-GR" altLang="en-US" sz="900">
                <a:latin typeface="Open Sans"/>
                <a:ea typeface="Open Sans"/>
                <a:cs typeface="Open Sans"/>
                <a:sym typeface="Open Sans"/>
              </a:rPr>
              <a:t>ΤτΕ, ΕΛΣΤΑΤ</a:t>
            </a:r>
            <a:endParaRPr lang="en-US" altLang="en-US" sz="900">
              <a:latin typeface="Open Sans"/>
              <a:ea typeface="Open Sans"/>
              <a:cs typeface="Open Sans"/>
              <a:sym typeface="Open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xmlns="" id="{FCCF2318-7F6F-4ACC-A723-650CBDB2C876}"/>
              </a:ext>
            </a:extLst>
          </p:cNvPr>
          <p:cNvSpPr>
            <a:spLocks noGrp="1"/>
          </p:cNvSpPr>
          <p:nvPr>
            <p:ph type="title"/>
          </p:nvPr>
        </p:nvSpPr>
        <p:spPr>
          <a:xfrm>
            <a:off x="471488" y="593725"/>
            <a:ext cx="11279187" cy="755650"/>
          </a:xfrm>
        </p:spPr>
        <p:txBody>
          <a:bodyPr/>
          <a:lstStyle/>
          <a:p>
            <a:pPr eaLnBrk="1" hangingPunct="1"/>
            <a:r>
              <a:rPr lang="el-GR" altLang="en-US" sz="2300" b="1"/>
              <a:t>Θεαματική άνοδος των εξαγωγών κατά 32,5% σε σχέση με το 2018 στα €1,9 δισεκ., υποχώρηση ελλείμματος στα €554 εκατ. </a:t>
            </a:r>
          </a:p>
        </p:txBody>
      </p:sp>
      <p:sp>
        <p:nvSpPr>
          <p:cNvPr id="94211" name="Slide Number Placeholder 2">
            <a:extLst>
              <a:ext uri="{FF2B5EF4-FFF2-40B4-BE49-F238E27FC236}">
                <a16:creationId xmlns:a16="http://schemas.microsoft.com/office/drawing/2014/main" xmlns="" id="{4F39FBB7-7AC7-4E03-80FF-0263B77CBA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C783475E-D999-4F7D-A15E-72AB3339B931}" type="slidenum">
              <a:rPr lang="en-US" altLang="en-US">
                <a:solidFill>
                  <a:srgbClr val="404040"/>
                </a:solidFill>
                <a:latin typeface="Calibri" panose="020F0502020204030204" pitchFamily="34" charset="0"/>
                <a:cs typeface="Calibri" panose="020F0502020204030204" pitchFamily="34" charset="0"/>
              </a:rPr>
              <a:pPr/>
              <a:t>50</a:t>
            </a:fld>
            <a:endParaRPr lang="en-US" altLang="en-US">
              <a:solidFill>
                <a:srgbClr val="404040"/>
              </a:solidFill>
              <a:latin typeface="Calibri" panose="020F0502020204030204" pitchFamily="34" charset="0"/>
              <a:cs typeface="Calibri" panose="020F0502020204030204" pitchFamily="34" charset="0"/>
            </a:endParaRPr>
          </a:p>
        </p:txBody>
      </p:sp>
      <p:sp>
        <p:nvSpPr>
          <p:cNvPr id="94212" name="Rectangle 6">
            <a:extLst>
              <a:ext uri="{FF2B5EF4-FFF2-40B4-BE49-F238E27FC236}">
                <a16:creationId xmlns:a16="http://schemas.microsoft.com/office/drawing/2014/main" xmlns="" id="{92A8D645-D31B-4EE6-BB5E-C4FF7E5A1325}"/>
              </a:ext>
            </a:extLst>
          </p:cNvPr>
          <p:cNvSpPr>
            <a:spLocks noChangeArrowheads="1"/>
          </p:cNvSpPr>
          <p:nvPr/>
        </p:nvSpPr>
        <p:spPr bwMode="auto">
          <a:xfrm>
            <a:off x="-120650" y="6588125"/>
            <a:ext cx="8512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a:t>
            </a:r>
            <a:r>
              <a:rPr lang="en-US" altLang="en-US" sz="1100">
                <a:solidFill>
                  <a:srgbClr val="775F55"/>
                </a:solidFill>
                <a:ea typeface="Times New Roman" panose="02020603050405020304" pitchFamily="18" charset="0"/>
                <a:cs typeface="Arial Narrow" panose="020B0606020202030204" pitchFamily="34" charset="0"/>
              </a:rPr>
              <a:t>Eurostat, International trade, EU Trade Since 1988 By CN8, 2020, </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επεξεργασία στοιχείων ΙΟΒΕ</a:t>
            </a:r>
          </a:p>
        </p:txBody>
      </p:sp>
      <p:graphicFrame>
        <p:nvGraphicFramePr>
          <p:cNvPr id="8" name="Content Placeholder 7">
            <a:extLst>
              <a:ext uri="{FF2B5EF4-FFF2-40B4-BE49-F238E27FC236}">
                <a16:creationId xmlns:a16="http://schemas.microsoft.com/office/drawing/2014/main" xmlns="" id="{00283B7F-302B-40B8-9BA3-FAC6A7D305A8}"/>
              </a:ext>
            </a:extLst>
          </p:cNvPr>
          <p:cNvGraphicFramePr>
            <a:graphicFrameLocks noGrp="1"/>
          </p:cNvGraphicFramePr>
          <p:nvPr>
            <p:ph idx="1"/>
          </p:nvPr>
        </p:nvGraphicFramePr>
        <p:xfrm>
          <a:off x="581025" y="1419367"/>
          <a:ext cx="11029950" cy="493857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xmlns="" id="{CC07A6C7-A977-4614-A787-E7A5321FA366}"/>
              </a:ext>
            </a:extLst>
          </p:cNvPr>
          <p:cNvSpPr>
            <a:spLocks noGrp="1"/>
          </p:cNvSpPr>
          <p:nvPr>
            <p:ph type="title"/>
          </p:nvPr>
        </p:nvSpPr>
        <p:spPr>
          <a:xfrm>
            <a:off x="431800" y="579438"/>
            <a:ext cx="11345863" cy="755650"/>
          </a:xfrm>
        </p:spPr>
        <p:txBody>
          <a:bodyPr/>
          <a:lstStyle/>
          <a:p>
            <a:pPr eaLnBrk="1" hangingPunct="1"/>
            <a:r>
              <a:rPr lang="el-GR" altLang="en-US" sz="2300" b="1"/>
              <a:t>Στο σκέλος των εξαγωγών πρώτη χώρα προορισμός των προϊόντων βρίσκεται η Γαλλία (21,3%), η Γερμανία (15,3%) και το Ηνωμένο Βασίλειο (9,0%)</a:t>
            </a:r>
          </a:p>
        </p:txBody>
      </p:sp>
      <p:sp>
        <p:nvSpPr>
          <p:cNvPr id="96259" name="Slide Number Placeholder 2">
            <a:extLst>
              <a:ext uri="{FF2B5EF4-FFF2-40B4-BE49-F238E27FC236}">
                <a16:creationId xmlns:a16="http://schemas.microsoft.com/office/drawing/2014/main" xmlns="" id="{AA62DC49-072F-4751-AD71-82210BF014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3ECF3076-2F11-4AAD-A9F3-F26B19A65D0A}" type="slidenum">
              <a:rPr lang="en-US" altLang="en-US">
                <a:solidFill>
                  <a:srgbClr val="404040"/>
                </a:solidFill>
                <a:latin typeface="Calibri" panose="020F0502020204030204" pitchFamily="34" charset="0"/>
                <a:cs typeface="Calibri" panose="020F0502020204030204" pitchFamily="34" charset="0"/>
              </a:rPr>
              <a:pPr/>
              <a:t>51</a:t>
            </a:fld>
            <a:endParaRPr lang="en-US" altLang="en-US">
              <a:solidFill>
                <a:srgbClr val="404040"/>
              </a:solidFill>
              <a:latin typeface="Calibri" panose="020F0502020204030204" pitchFamily="34" charset="0"/>
              <a:cs typeface="Calibri" panose="020F0502020204030204" pitchFamily="34" charset="0"/>
            </a:endParaRPr>
          </a:p>
        </p:txBody>
      </p:sp>
      <p:sp>
        <p:nvSpPr>
          <p:cNvPr id="96260" name="Rectangle 6">
            <a:extLst>
              <a:ext uri="{FF2B5EF4-FFF2-40B4-BE49-F238E27FC236}">
                <a16:creationId xmlns:a16="http://schemas.microsoft.com/office/drawing/2014/main" xmlns="" id="{0A7E1FE4-2FE1-4116-A566-187D8F79B88D}"/>
              </a:ext>
            </a:extLst>
          </p:cNvPr>
          <p:cNvSpPr>
            <a:spLocks noChangeArrowheads="1"/>
          </p:cNvSpPr>
          <p:nvPr/>
        </p:nvSpPr>
        <p:spPr bwMode="auto">
          <a:xfrm>
            <a:off x="125413" y="6605588"/>
            <a:ext cx="8512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a:t>
            </a:r>
            <a:r>
              <a:rPr lang="en-US" altLang="en-US" sz="1100">
                <a:solidFill>
                  <a:srgbClr val="775F55"/>
                </a:solidFill>
                <a:ea typeface="Times New Roman" panose="02020603050405020304" pitchFamily="18" charset="0"/>
                <a:cs typeface="Arial Narrow" panose="020B0606020202030204" pitchFamily="34" charset="0"/>
              </a:rPr>
              <a:t>Eurostat, International trade, EU Trade Since 1988 By CN8, 2020, </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επεξεργασία στοιχείων ΙΟΒΕ</a:t>
            </a:r>
          </a:p>
        </p:txBody>
      </p:sp>
      <p:graphicFrame>
        <p:nvGraphicFramePr>
          <p:cNvPr id="9" name="Content Placeholder 8">
            <a:extLst>
              <a:ext uri="{FF2B5EF4-FFF2-40B4-BE49-F238E27FC236}">
                <a16:creationId xmlns:a16="http://schemas.microsoft.com/office/drawing/2014/main" xmlns="" id="{882AEB0A-71B0-4FF7-8C49-11982A16DFFE}"/>
              </a:ext>
            </a:extLst>
          </p:cNvPr>
          <p:cNvGraphicFramePr>
            <a:graphicFrameLocks noGrp="1"/>
          </p:cNvGraphicFramePr>
          <p:nvPr>
            <p:ph idx="1"/>
          </p:nvPr>
        </p:nvGraphicFramePr>
        <p:xfrm>
          <a:off x="581025" y="1630363"/>
          <a:ext cx="11029950" cy="4727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xmlns="" id="{23F72F1D-FD59-477A-992C-5B3C1466D801}"/>
              </a:ext>
            </a:extLst>
          </p:cNvPr>
          <p:cNvSpPr>
            <a:spLocks noGrp="1"/>
          </p:cNvSpPr>
          <p:nvPr>
            <p:ph type="title"/>
          </p:nvPr>
        </p:nvSpPr>
        <p:spPr>
          <a:xfrm>
            <a:off x="431800" y="579438"/>
            <a:ext cx="11345863" cy="755650"/>
          </a:xfrm>
        </p:spPr>
        <p:txBody>
          <a:bodyPr/>
          <a:lstStyle/>
          <a:p>
            <a:pPr eaLnBrk="1" hangingPunct="1"/>
            <a:r>
              <a:rPr lang="en-US" altLang="en-US" sz="2300" b="1"/>
              <a:t/>
            </a:r>
            <a:br>
              <a:rPr lang="en-US" altLang="en-US" sz="2300" b="1"/>
            </a:br>
            <a:r>
              <a:rPr lang="el-GR" altLang="en-US" sz="2300" b="1"/>
              <a:t/>
            </a:r>
            <a:br>
              <a:rPr lang="el-GR" altLang="en-US" sz="2300" b="1"/>
            </a:br>
            <a:r>
              <a:rPr lang="el-GR" altLang="en-US" sz="2300" b="1"/>
              <a:t>Στο 10μηνο Ιαν-Οκτ του 2019 οι τιμές των φαρμάκων είναι αυξημένες κατά 3,8%, έναντι 1,2% στον τομέα της υγείας</a:t>
            </a:r>
          </a:p>
        </p:txBody>
      </p:sp>
      <p:graphicFrame>
        <p:nvGraphicFramePr>
          <p:cNvPr id="8" name="Content Placeholder 7">
            <a:extLst>
              <a:ext uri="{FF2B5EF4-FFF2-40B4-BE49-F238E27FC236}">
                <a16:creationId xmlns:a16="http://schemas.microsoft.com/office/drawing/2014/main" xmlns="" id="{A0D794E8-7E81-4CB1-A4B9-09D9250B0E2E}"/>
              </a:ext>
            </a:extLst>
          </p:cNvPr>
          <p:cNvGraphicFramePr>
            <a:graphicFrameLocks noGrp="1"/>
          </p:cNvGraphicFramePr>
          <p:nvPr>
            <p:ph idx="1"/>
          </p:nvPr>
        </p:nvGraphicFramePr>
        <p:xfrm>
          <a:off x="540082" y="1477042"/>
          <a:ext cx="11360766" cy="4993162"/>
        </p:xfrm>
        <a:graphic>
          <a:graphicData uri="http://schemas.openxmlformats.org/drawingml/2006/chart">
            <c:chart xmlns:c="http://schemas.openxmlformats.org/drawingml/2006/chart" xmlns:r="http://schemas.openxmlformats.org/officeDocument/2006/relationships" r:id="rId3"/>
          </a:graphicData>
        </a:graphic>
      </p:graphicFrame>
      <p:sp>
        <p:nvSpPr>
          <p:cNvPr id="98308" name="Slide Number Placeholder 2">
            <a:extLst>
              <a:ext uri="{FF2B5EF4-FFF2-40B4-BE49-F238E27FC236}">
                <a16:creationId xmlns:a16="http://schemas.microsoft.com/office/drawing/2014/main" xmlns="" id="{71F277A8-BD5C-40CD-80C7-8A0DF99440D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535AFE22-043F-4B9B-9F85-691780475262}" type="slidenum">
              <a:rPr lang="en-US" altLang="en-US">
                <a:solidFill>
                  <a:srgbClr val="404040"/>
                </a:solidFill>
                <a:latin typeface="Calibri" panose="020F0502020204030204" pitchFamily="34" charset="0"/>
                <a:cs typeface="Calibri" panose="020F0502020204030204" pitchFamily="34" charset="0"/>
              </a:rPr>
              <a:pPr/>
              <a:t>52</a:t>
            </a:fld>
            <a:endParaRPr lang="en-US" altLang="en-US">
              <a:solidFill>
                <a:srgbClr val="404040"/>
              </a:solidFill>
              <a:latin typeface="Calibri" panose="020F0502020204030204" pitchFamily="34" charset="0"/>
              <a:cs typeface="Calibri" panose="020F0502020204030204" pitchFamily="34" charset="0"/>
            </a:endParaRPr>
          </a:p>
        </p:txBody>
      </p:sp>
      <p:sp>
        <p:nvSpPr>
          <p:cNvPr id="98309" name="Rectangle 6">
            <a:extLst>
              <a:ext uri="{FF2B5EF4-FFF2-40B4-BE49-F238E27FC236}">
                <a16:creationId xmlns:a16="http://schemas.microsoft.com/office/drawing/2014/main" xmlns="" id="{537D7CC1-79B9-414B-8CB8-C371CA3282CF}"/>
              </a:ext>
            </a:extLst>
          </p:cNvPr>
          <p:cNvSpPr>
            <a:spLocks noChangeArrowheads="1"/>
          </p:cNvSpPr>
          <p:nvPr/>
        </p:nvSpPr>
        <p:spPr bwMode="auto">
          <a:xfrm>
            <a:off x="0" y="6584950"/>
            <a:ext cx="8512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a:t>
            </a:r>
            <a:r>
              <a:rPr lang="en-US" altLang="en-US" sz="1100">
                <a:solidFill>
                  <a:srgbClr val="775F55"/>
                </a:solidFill>
                <a:ea typeface="Times New Roman" panose="02020603050405020304" pitchFamily="18" charset="0"/>
                <a:cs typeface="Arial Narrow" panose="020B0606020202030204" pitchFamily="34" charset="0"/>
              </a:rPr>
              <a:t>Eurostat, International trade, EU Trade Since 1988 By CN8, 2019, </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επεξεργασία στοιχείων ΙΟΒΕ</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5EDD30C6-F338-41F4-821F-C83C591CA8CF}"/>
              </a:ext>
            </a:extLst>
          </p:cNvPr>
          <p:cNvSpPr>
            <a:spLocks noGrp="1"/>
          </p:cNvSpPr>
          <p:nvPr>
            <p:ph type="title"/>
          </p:nvPr>
        </p:nvSpPr>
        <p:spPr>
          <a:xfrm>
            <a:off x="581025" y="2393950"/>
            <a:ext cx="11029950" cy="2147888"/>
          </a:xfrm>
        </p:spPr>
        <p:txBody>
          <a:bodyPr rtlCol="0">
            <a:normAutofit fontScale="90000"/>
          </a:bodyPr>
          <a:lstStyle/>
          <a:p>
            <a:pPr algn="ctr" eaLnBrk="1" fontAlgn="auto" hangingPunct="1">
              <a:spcAft>
                <a:spcPts val="0"/>
              </a:spcAft>
              <a:defRPr/>
            </a:pPr>
            <a:r>
              <a:rPr lang="el-GR" b="1" dirty="0"/>
              <a:t/>
            </a:r>
            <a:br>
              <a:rPr lang="el-GR" b="1" dirty="0"/>
            </a:br>
            <a:r>
              <a:rPr lang="el-GR" b="1" dirty="0"/>
              <a:t>Η συμβολή του κλάδου φαρμάκου στην ελληνική οικονομία</a:t>
            </a:r>
            <a:r>
              <a:rPr lang="en-US" b="1" dirty="0"/>
              <a:t/>
            </a:r>
            <a:br>
              <a:rPr lang="en-US" b="1" dirty="0"/>
            </a:br>
            <a:r>
              <a:rPr lang="en-US" b="1" dirty="0"/>
              <a:t/>
            </a:r>
            <a:br>
              <a:rPr lang="en-US" b="1" dirty="0"/>
            </a:br>
            <a:endParaRPr lang="en-GB" sz="2200" b="1" dirty="0"/>
          </a:p>
        </p:txBody>
      </p:sp>
      <p:sp>
        <p:nvSpPr>
          <p:cNvPr id="100355" name="Text Placeholder 4">
            <a:extLst>
              <a:ext uri="{FF2B5EF4-FFF2-40B4-BE49-F238E27FC236}">
                <a16:creationId xmlns:a16="http://schemas.microsoft.com/office/drawing/2014/main" xmlns="" id="{EB9B6AD6-B2D2-4DCD-96BF-E0EEA5D5081B}"/>
              </a:ext>
            </a:extLst>
          </p:cNvPr>
          <p:cNvSpPr>
            <a:spLocks noGrp="1"/>
          </p:cNvSpPr>
          <p:nvPr>
            <p:ph type="body" idx="1"/>
          </p:nvPr>
        </p:nvSpPr>
        <p:spPr>
          <a:xfrm>
            <a:off x="581025" y="4541838"/>
            <a:ext cx="11029950" cy="600075"/>
          </a:xfrm>
        </p:spPr>
        <p:txBody>
          <a:bodyPr/>
          <a:lstStyle/>
          <a:p>
            <a:pPr eaLnBrk="1" hangingPunct="1"/>
            <a:endParaRPr lang="el-GR"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xmlns="" id="{4B1BCF30-24B9-4144-AA02-259CC43F33CA}"/>
              </a:ext>
            </a:extLst>
          </p:cNvPr>
          <p:cNvSpPr>
            <a:spLocks noGrp="1"/>
          </p:cNvSpPr>
          <p:nvPr>
            <p:ph type="title"/>
          </p:nvPr>
        </p:nvSpPr>
        <p:spPr>
          <a:xfrm>
            <a:off x="390525" y="565150"/>
            <a:ext cx="11029950" cy="500063"/>
          </a:xfrm>
        </p:spPr>
        <p:txBody>
          <a:bodyPr/>
          <a:lstStyle/>
          <a:p>
            <a:pPr eaLnBrk="1" hangingPunct="1"/>
            <a:r>
              <a:rPr lang="el-GR" altLang="en-US" sz="2300" b="1"/>
              <a:t>Σκοπός και αντικείμενο της μελέτης</a:t>
            </a:r>
          </a:p>
        </p:txBody>
      </p:sp>
      <p:graphicFrame>
        <p:nvGraphicFramePr>
          <p:cNvPr id="9" name="Content Placeholder 4">
            <a:extLst>
              <a:ext uri="{FF2B5EF4-FFF2-40B4-BE49-F238E27FC236}">
                <a16:creationId xmlns:a16="http://schemas.microsoft.com/office/drawing/2014/main" xmlns="" id="{90B2A081-EAC1-415F-AC51-9DAC7B4085D4}"/>
              </a:ext>
            </a:extLst>
          </p:cNvPr>
          <p:cNvGraphicFramePr>
            <a:graphicFrameLocks noGrp="1"/>
          </p:cNvGraphicFramePr>
          <p:nvPr>
            <p:ph idx="1"/>
          </p:nvPr>
        </p:nvGraphicFramePr>
        <p:xfrm>
          <a:off x="581025" y="1630363"/>
          <a:ext cx="5362575" cy="4727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04" name="Slide Number Placeholder 4">
            <a:extLst>
              <a:ext uri="{FF2B5EF4-FFF2-40B4-BE49-F238E27FC236}">
                <a16:creationId xmlns:a16="http://schemas.microsoft.com/office/drawing/2014/main" xmlns="" id="{0873875D-8CD4-4EA3-ACCA-2C0335998D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E940A69A-F32E-4BC0-9341-21029530CC62}" type="slidenum">
              <a:rPr lang="el-GR" altLang="en-US">
                <a:solidFill>
                  <a:srgbClr val="404040"/>
                </a:solidFill>
                <a:latin typeface="Calibri" panose="020F0502020204030204" pitchFamily="34" charset="0"/>
                <a:cs typeface="Calibri" panose="020F0502020204030204" pitchFamily="34" charset="0"/>
              </a:rPr>
              <a:pPr/>
              <a:t>54</a:t>
            </a:fld>
            <a:endParaRPr lang="el-GR" altLang="en-US">
              <a:solidFill>
                <a:srgbClr val="404040"/>
              </a:solidFill>
              <a:latin typeface="Calibri" panose="020F0502020204030204" pitchFamily="34" charset="0"/>
              <a:cs typeface="Calibri" panose="020F0502020204030204" pitchFamily="34" charset="0"/>
            </a:endParaRPr>
          </a:p>
        </p:txBody>
      </p:sp>
      <p:graphicFrame>
        <p:nvGraphicFramePr>
          <p:cNvPr id="11" name="Content Placeholder 10">
            <a:extLst>
              <a:ext uri="{FF2B5EF4-FFF2-40B4-BE49-F238E27FC236}">
                <a16:creationId xmlns:a16="http://schemas.microsoft.com/office/drawing/2014/main" xmlns="" id="{4E8ADDCD-2D4A-4D67-9E3D-1088ABA21175}"/>
              </a:ext>
            </a:extLst>
          </p:cNvPr>
          <p:cNvGraphicFramePr>
            <a:graphicFrameLocks noGrp="1"/>
          </p:cNvGraphicFramePr>
          <p:nvPr>
            <p:ph sz="half" idx="4294967295"/>
          </p:nvPr>
        </p:nvGraphicFramePr>
        <p:xfrm>
          <a:off x="6698234" y="1773935"/>
          <a:ext cx="4679950" cy="48725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2406" name="TextBox 3">
            <a:extLst>
              <a:ext uri="{FF2B5EF4-FFF2-40B4-BE49-F238E27FC236}">
                <a16:creationId xmlns:a16="http://schemas.microsoft.com/office/drawing/2014/main" xmlns="" id="{C44C59FD-6A3B-497A-BE97-AEF982D7AC55}"/>
              </a:ext>
            </a:extLst>
          </p:cNvPr>
          <p:cNvSpPr txBox="1">
            <a:spLocks noChangeArrowheads="1"/>
          </p:cNvSpPr>
          <p:nvPr/>
        </p:nvSpPr>
        <p:spPr bwMode="auto">
          <a:xfrm>
            <a:off x="2338388" y="1227138"/>
            <a:ext cx="1844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1600" b="1">
                <a:latin typeface="Calibri" panose="020F0502020204030204" pitchFamily="34" charset="0"/>
                <a:cs typeface="Calibri" panose="020F0502020204030204" pitchFamily="34" charset="0"/>
              </a:rPr>
              <a:t>Σκοπός της μελέτης</a:t>
            </a:r>
            <a:endParaRPr lang="en-US" altLang="en-US" sz="1600" b="1">
              <a:latin typeface="Calibri" panose="020F0502020204030204" pitchFamily="34" charset="0"/>
              <a:cs typeface="Calibri" panose="020F0502020204030204" pitchFamily="34" charset="0"/>
            </a:endParaRPr>
          </a:p>
        </p:txBody>
      </p:sp>
      <p:sp>
        <p:nvSpPr>
          <p:cNvPr id="102407" name="TextBox 9">
            <a:extLst>
              <a:ext uri="{FF2B5EF4-FFF2-40B4-BE49-F238E27FC236}">
                <a16:creationId xmlns:a16="http://schemas.microsoft.com/office/drawing/2014/main" xmlns="" id="{8FDA7963-E32A-4DEA-AB30-8CA118ADF146}"/>
              </a:ext>
            </a:extLst>
          </p:cNvPr>
          <p:cNvSpPr txBox="1">
            <a:spLocks noChangeArrowheads="1"/>
          </p:cNvSpPr>
          <p:nvPr/>
        </p:nvSpPr>
        <p:spPr bwMode="auto">
          <a:xfrm>
            <a:off x="7880350" y="1257300"/>
            <a:ext cx="2260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1600" b="1">
                <a:latin typeface="Calibri" panose="020F0502020204030204" pitchFamily="34" charset="0"/>
                <a:cs typeface="Calibri" panose="020F0502020204030204" pitchFamily="34" charset="0"/>
              </a:rPr>
              <a:t>Αντικείμενο της μελέτης</a:t>
            </a:r>
            <a:endParaRPr lang="en-US" altLang="en-US" sz="1600" b="1">
              <a:latin typeface="Calibri" panose="020F0502020204030204" pitchFamily="34" charset="0"/>
              <a:cs typeface="Calibri" panose="020F050202020403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xmlns="" id="{95221B45-5B46-4ADD-BE7D-4FA466787B5B}"/>
              </a:ext>
            </a:extLst>
          </p:cNvPr>
          <p:cNvSpPr>
            <a:spLocks noGrp="1"/>
          </p:cNvSpPr>
          <p:nvPr>
            <p:ph type="title"/>
          </p:nvPr>
        </p:nvSpPr>
        <p:spPr>
          <a:xfrm>
            <a:off x="581025" y="730250"/>
            <a:ext cx="11029950" cy="755650"/>
          </a:xfrm>
        </p:spPr>
        <p:txBody>
          <a:bodyPr/>
          <a:lstStyle/>
          <a:p>
            <a:pPr eaLnBrk="1" hangingPunct="1"/>
            <a:r>
              <a:rPr lang="el-GR" altLang="en-US" sz="2300" b="1"/>
              <a:t>Η εκτίμηση της συνολικής συνεισφοράς μιας δραστηριότητας λαμβάνει υπόψη τις αλληλεπιδράσεις σε μια οικονομία</a:t>
            </a:r>
          </a:p>
        </p:txBody>
      </p:sp>
      <p:graphicFrame>
        <p:nvGraphicFramePr>
          <p:cNvPr id="6" name="Content Placeholder 30">
            <a:extLst>
              <a:ext uri="{FF2B5EF4-FFF2-40B4-BE49-F238E27FC236}">
                <a16:creationId xmlns:a16="http://schemas.microsoft.com/office/drawing/2014/main" xmlns="" id="{5286B88E-361C-4F26-9492-7603A6BAC5ED}"/>
              </a:ext>
            </a:extLst>
          </p:cNvPr>
          <p:cNvGraphicFramePr>
            <a:graphicFrameLocks noGrp="1"/>
          </p:cNvGraphicFramePr>
          <p:nvPr>
            <p:ph sz="half" idx="1"/>
          </p:nvPr>
        </p:nvGraphicFramePr>
        <p:xfrm>
          <a:off x="581025" y="1665288"/>
          <a:ext cx="5194300" cy="469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xmlns="" id="{8634ACB6-DAF1-4F00-8E7D-A418786F7596}"/>
              </a:ext>
            </a:extLst>
          </p:cNvPr>
          <p:cNvSpPr>
            <a:spLocks noGrp="1"/>
          </p:cNvSpPr>
          <p:nvPr>
            <p:ph sz="half" idx="2"/>
          </p:nvPr>
        </p:nvSpPr>
        <p:spPr>
          <a:xfrm>
            <a:off x="6416675" y="1665288"/>
            <a:ext cx="5194300" cy="4692650"/>
          </a:xfrm>
        </p:spPr>
        <p:txBody>
          <a:bodyPr rtlCol="0" anchor="t">
            <a:normAutofit lnSpcReduction="10000"/>
          </a:bodyPr>
          <a:lstStyle/>
          <a:p>
            <a:pPr marL="0" indent="0" eaLnBrk="1" fontAlgn="auto" hangingPunct="1">
              <a:buFont typeface="Wingdings 2" panose="05020102010507070707" pitchFamily="18" charset="2"/>
              <a:buNone/>
              <a:defRPr/>
            </a:pPr>
            <a:r>
              <a:rPr lang="el-GR" sz="2400" b="1" dirty="0">
                <a:solidFill>
                  <a:schemeClr val="tx1">
                    <a:lumMod val="75000"/>
                    <a:lumOff val="25000"/>
                  </a:schemeClr>
                </a:solidFill>
              </a:rPr>
              <a:t>Βασικές παραδοχές του υποδείγματος εισροών-εκροών</a:t>
            </a:r>
            <a:endParaRPr lang="el-GR" sz="2400" dirty="0">
              <a:solidFill>
                <a:schemeClr val="tx1">
                  <a:lumMod val="75000"/>
                  <a:lumOff val="25000"/>
                </a:schemeClr>
              </a:solidFill>
            </a:endParaRPr>
          </a:p>
          <a:p>
            <a:pPr marL="306000" indent="-306000" eaLnBrk="1" fontAlgn="auto" hangingPunct="1">
              <a:defRPr/>
            </a:pPr>
            <a:r>
              <a:rPr lang="el-GR" sz="2000" dirty="0">
                <a:solidFill>
                  <a:schemeClr val="tx1">
                    <a:lumMod val="75000"/>
                    <a:lumOff val="25000"/>
                  </a:schemeClr>
                </a:solidFill>
              </a:rPr>
              <a:t>Σταθερή τεχνολογία παραγωγής</a:t>
            </a:r>
          </a:p>
          <a:p>
            <a:pPr marL="630000" lvl="1" indent="-306000" eaLnBrk="1" fontAlgn="auto" hangingPunct="1">
              <a:defRPr/>
            </a:pPr>
            <a:r>
              <a:rPr lang="el-GR" sz="1800" dirty="0">
                <a:solidFill>
                  <a:schemeClr val="tx1">
                    <a:lumMod val="75000"/>
                    <a:lumOff val="25000"/>
                  </a:schemeClr>
                </a:solidFill>
              </a:rPr>
              <a:t>Η παραγωγή του τελικού προϊόντος κάθε κλάδου απαιτεί εισροές και εργασία σε σταθερές αναλογίες</a:t>
            </a:r>
          </a:p>
          <a:p>
            <a:pPr marL="306000" indent="-306000" eaLnBrk="1" fontAlgn="auto" hangingPunct="1">
              <a:defRPr/>
            </a:pPr>
            <a:r>
              <a:rPr lang="el-GR" sz="2000" dirty="0">
                <a:solidFill>
                  <a:schemeClr val="tx1">
                    <a:lumMod val="75000"/>
                    <a:lumOff val="25000"/>
                  </a:schemeClr>
                </a:solidFill>
              </a:rPr>
              <a:t>Σταθερές τιμές και καταναλωτικές προτιμήσεις</a:t>
            </a:r>
          </a:p>
          <a:p>
            <a:pPr marL="306000" indent="-306000" eaLnBrk="1" fontAlgn="auto" hangingPunct="1">
              <a:defRPr/>
            </a:pPr>
            <a:r>
              <a:rPr lang="el-GR" sz="2000" dirty="0">
                <a:solidFill>
                  <a:schemeClr val="tx1">
                    <a:lumMod val="75000"/>
                    <a:lumOff val="25000"/>
                  </a:schemeClr>
                </a:solidFill>
              </a:rPr>
              <a:t>Απεριόριστη παραγωγική δυνατότητα κλάδων</a:t>
            </a:r>
          </a:p>
          <a:p>
            <a:pPr marL="306000" indent="-306000" eaLnBrk="1" fontAlgn="auto" hangingPunct="1">
              <a:defRPr/>
            </a:pPr>
            <a:r>
              <a:rPr lang="el-GR" sz="2000" dirty="0">
                <a:solidFill>
                  <a:schemeClr val="tx1">
                    <a:lumMod val="75000"/>
                    <a:lumOff val="25000"/>
                  </a:schemeClr>
                </a:solidFill>
              </a:rPr>
              <a:t>Εκτίμηση οικονομικής  επίδρασης με βάση κύκλο εργασιών και απασχόληση κλάδου</a:t>
            </a:r>
          </a:p>
        </p:txBody>
      </p:sp>
      <p:sp>
        <p:nvSpPr>
          <p:cNvPr id="103429" name="Slide Number Placeholder 4">
            <a:extLst>
              <a:ext uri="{FF2B5EF4-FFF2-40B4-BE49-F238E27FC236}">
                <a16:creationId xmlns:a16="http://schemas.microsoft.com/office/drawing/2014/main" xmlns="" id="{98975848-E70A-40BB-82E2-3D3D4BA972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89CD082-00C8-4F8E-AAEA-90987C960C99}" type="slidenum">
              <a:rPr lang="el-GR" altLang="en-US">
                <a:solidFill>
                  <a:srgbClr val="404040"/>
                </a:solidFill>
                <a:latin typeface="Corbel" panose="020B0503020204020204" pitchFamily="34" charset="0"/>
              </a:rPr>
              <a:pPr/>
              <a:t>55</a:t>
            </a:fld>
            <a:endParaRPr lang="el-GR" altLang="en-US">
              <a:solidFill>
                <a:srgbClr val="404040"/>
              </a:solidFill>
              <a:latin typeface="Corbel" panose="020B0503020204020204" pitchFamily="34" charset="0"/>
            </a:endParaRPr>
          </a:p>
        </p:txBody>
      </p:sp>
      <p:sp>
        <p:nvSpPr>
          <p:cNvPr id="8" name="Right Arrow 7">
            <a:extLst>
              <a:ext uri="{FF2B5EF4-FFF2-40B4-BE49-F238E27FC236}">
                <a16:creationId xmlns:a16="http://schemas.microsoft.com/office/drawing/2014/main" xmlns="" id="{5C158A97-05DF-4960-ADC7-46FFAC1C4588}"/>
              </a:ext>
            </a:extLst>
          </p:cNvPr>
          <p:cNvSpPr/>
          <p:nvPr/>
        </p:nvSpPr>
        <p:spPr>
          <a:xfrm rot="5400000">
            <a:off x="1777206" y="2799557"/>
            <a:ext cx="73025" cy="144462"/>
          </a:xfrm>
          <a:prstGeom prst="rightArrow">
            <a:avLst>
              <a:gd name="adj1" fmla="val 41182"/>
              <a:gd name="adj2" fmla="val 6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2" name="Right Arrow 11">
            <a:extLst>
              <a:ext uri="{FF2B5EF4-FFF2-40B4-BE49-F238E27FC236}">
                <a16:creationId xmlns:a16="http://schemas.microsoft.com/office/drawing/2014/main" xmlns="" id="{E8B83D8B-4081-442A-85F8-B5080E9A8796}"/>
              </a:ext>
            </a:extLst>
          </p:cNvPr>
          <p:cNvSpPr/>
          <p:nvPr/>
        </p:nvSpPr>
        <p:spPr>
          <a:xfrm rot="5400000">
            <a:off x="4637088" y="2730500"/>
            <a:ext cx="73025" cy="142875"/>
          </a:xfrm>
          <a:prstGeom prst="rightArrow">
            <a:avLst>
              <a:gd name="adj1" fmla="val 41182"/>
              <a:gd name="adj2" fmla="val 6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3" name="Right Arrow 12">
            <a:extLst>
              <a:ext uri="{FF2B5EF4-FFF2-40B4-BE49-F238E27FC236}">
                <a16:creationId xmlns:a16="http://schemas.microsoft.com/office/drawing/2014/main" xmlns="" id="{867EC3C1-2126-4806-9BBF-0E339D9B8E42}"/>
              </a:ext>
            </a:extLst>
          </p:cNvPr>
          <p:cNvSpPr/>
          <p:nvPr/>
        </p:nvSpPr>
        <p:spPr>
          <a:xfrm rot="5400000">
            <a:off x="4505325" y="3938588"/>
            <a:ext cx="71438" cy="144462"/>
          </a:xfrm>
          <a:prstGeom prst="rightArrow">
            <a:avLst>
              <a:gd name="adj1" fmla="val 41182"/>
              <a:gd name="adj2" fmla="val 6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4" name="Right Arrow 13">
            <a:extLst>
              <a:ext uri="{FF2B5EF4-FFF2-40B4-BE49-F238E27FC236}">
                <a16:creationId xmlns:a16="http://schemas.microsoft.com/office/drawing/2014/main" xmlns="" id="{1CA60099-E5D0-468A-9A5D-7F38A26DAF52}"/>
              </a:ext>
            </a:extLst>
          </p:cNvPr>
          <p:cNvSpPr/>
          <p:nvPr/>
        </p:nvSpPr>
        <p:spPr>
          <a:xfrm rot="5400000">
            <a:off x="4505325" y="5130801"/>
            <a:ext cx="71437" cy="144462"/>
          </a:xfrm>
          <a:prstGeom prst="rightArrow">
            <a:avLst>
              <a:gd name="adj1" fmla="val 41182"/>
              <a:gd name="adj2" fmla="val 6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5" name="Right Arrow 14">
            <a:extLst>
              <a:ext uri="{FF2B5EF4-FFF2-40B4-BE49-F238E27FC236}">
                <a16:creationId xmlns:a16="http://schemas.microsoft.com/office/drawing/2014/main" xmlns="" id="{AB08C4C1-37E5-4B94-AD13-62D9E799A384}"/>
              </a:ext>
            </a:extLst>
          </p:cNvPr>
          <p:cNvSpPr/>
          <p:nvPr/>
        </p:nvSpPr>
        <p:spPr>
          <a:xfrm rot="5400000">
            <a:off x="2063750" y="5130801"/>
            <a:ext cx="71437" cy="144462"/>
          </a:xfrm>
          <a:prstGeom prst="rightArrow">
            <a:avLst>
              <a:gd name="adj1" fmla="val 41182"/>
              <a:gd name="adj2" fmla="val 6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6" name="Right Arrow 15">
            <a:extLst>
              <a:ext uri="{FF2B5EF4-FFF2-40B4-BE49-F238E27FC236}">
                <a16:creationId xmlns:a16="http://schemas.microsoft.com/office/drawing/2014/main" xmlns="" id="{F29EB311-1F89-4DC4-9880-B3D7BDF3C1D0}"/>
              </a:ext>
            </a:extLst>
          </p:cNvPr>
          <p:cNvSpPr/>
          <p:nvPr/>
        </p:nvSpPr>
        <p:spPr>
          <a:xfrm>
            <a:off x="3106738" y="2197100"/>
            <a:ext cx="142875" cy="144463"/>
          </a:xfrm>
          <a:prstGeom prst="rightArrow">
            <a:avLst>
              <a:gd name="adj1" fmla="val 41182"/>
              <a:gd name="adj2" fmla="val 6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03436" name="TextBox 16">
            <a:extLst>
              <a:ext uri="{FF2B5EF4-FFF2-40B4-BE49-F238E27FC236}">
                <a16:creationId xmlns:a16="http://schemas.microsoft.com/office/drawing/2014/main" xmlns="" id="{9DEA2144-5B67-40B2-880E-1E05EBC5F937}"/>
              </a:ext>
            </a:extLst>
          </p:cNvPr>
          <p:cNvSpPr txBox="1">
            <a:spLocks noChangeArrowheads="1"/>
          </p:cNvSpPr>
          <p:nvPr/>
        </p:nvSpPr>
        <p:spPr bwMode="auto">
          <a:xfrm>
            <a:off x="236538" y="6532563"/>
            <a:ext cx="48910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800" b="1">
                <a:latin typeface="Corbel" panose="020B0503020204020204" pitchFamily="34" charset="0"/>
              </a:rPr>
              <a:t>(*) </a:t>
            </a:r>
            <a:r>
              <a:rPr lang="el-GR" altLang="en-US" sz="800">
                <a:latin typeface="Corbel" panose="020B0503020204020204" pitchFamily="34" charset="0"/>
              </a:rPr>
              <a:t>Κλάδος 21 και κλάδος 46.46 αντίστοιχα με βάση τη στατιστική ταξινόμηση ΣΤΑΚΟΔ-08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xmlns="" id="{F01FBE19-F59C-42D4-BE6B-68171C2491F9}"/>
              </a:ext>
            </a:extLst>
          </p:cNvPr>
          <p:cNvSpPr>
            <a:spLocks noGrp="1"/>
          </p:cNvSpPr>
          <p:nvPr>
            <p:ph type="title"/>
          </p:nvPr>
        </p:nvSpPr>
        <p:spPr>
          <a:xfrm>
            <a:off x="363538" y="606425"/>
            <a:ext cx="11466512" cy="755650"/>
          </a:xfrm>
        </p:spPr>
        <p:txBody>
          <a:bodyPr/>
          <a:lstStyle/>
          <a:p>
            <a:pPr eaLnBrk="1" hangingPunct="1"/>
            <a:r>
              <a:rPr lang="el-GR" altLang="en-US" sz="2300" b="1"/>
              <a:t>Η συνολική συμβολή του κλάδου του φαρμάκου σε όρους ΑΕΠ εκτιμάται σε περίπου €6,9 δισεκ. (</a:t>
            </a:r>
            <a:r>
              <a:rPr lang="en-US" altLang="en-US" sz="2300" b="1"/>
              <a:t>3,7</a:t>
            </a:r>
            <a:r>
              <a:rPr lang="el-GR" altLang="en-US" sz="2300" b="1"/>
              <a:t>% του ΑΕΠ) το 2018 </a:t>
            </a:r>
          </a:p>
        </p:txBody>
      </p:sp>
      <p:pic>
        <p:nvPicPr>
          <p:cNvPr id="104451" name="Content Placeholder 7">
            <a:extLst>
              <a:ext uri="{FF2B5EF4-FFF2-40B4-BE49-F238E27FC236}">
                <a16:creationId xmlns:a16="http://schemas.microsoft.com/office/drawing/2014/main" xmlns="" id="{9780885A-F2AC-41FD-974C-098FC2495DB7}"/>
              </a:ext>
            </a:extLst>
          </p:cNvPr>
          <p:cNvPicPr>
            <a:picLocks noGrp="1" noRot="1" noChangeAspect="1" noMove="1" noResize="1" noEditPoints="1" noAdjustHandles="1"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630363"/>
            <a:ext cx="11029950" cy="42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Slide Number Placeholder 2">
            <a:extLst>
              <a:ext uri="{FF2B5EF4-FFF2-40B4-BE49-F238E27FC236}">
                <a16:creationId xmlns:a16="http://schemas.microsoft.com/office/drawing/2014/main" xmlns="" id="{F0EE0265-B83B-4FC1-9894-14C6BC8B9AD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8436A3FA-1FA9-4246-B15E-28CBD81DDF0B}" type="slidenum">
              <a:rPr lang="el-GR" altLang="en-US">
                <a:solidFill>
                  <a:srgbClr val="404040"/>
                </a:solidFill>
                <a:latin typeface="Calibri" panose="020F0502020204030204" pitchFamily="34" charset="0"/>
                <a:cs typeface="Calibri" panose="020F0502020204030204" pitchFamily="34" charset="0"/>
              </a:rPr>
              <a:pPr/>
              <a:t>56</a:t>
            </a:fld>
            <a:endParaRPr lang="el-GR" altLang="en-US">
              <a:solidFill>
                <a:srgbClr val="404040"/>
              </a:solidFill>
              <a:latin typeface="Calibri" panose="020F0502020204030204" pitchFamily="34" charset="0"/>
              <a:cs typeface="Calibri" panose="020F0502020204030204" pitchFamily="34" charset="0"/>
            </a:endParaRPr>
          </a:p>
        </p:txBody>
      </p:sp>
      <p:sp>
        <p:nvSpPr>
          <p:cNvPr id="104453" name="TextBox 6">
            <a:extLst>
              <a:ext uri="{FF2B5EF4-FFF2-40B4-BE49-F238E27FC236}">
                <a16:creationId xmlns:a16="http://schemas.microsoft.com/office/drawing/2014/main" xmlns="" id="{F3203356-6BEF-4718-9218-1FFBCE58E017}"/>
              </a:ext>
            </a:extLst>
          </p:cNvPr>
          <p:cNvSpPr txBox="1">
            <a:spLocks noChangeArrowheads="1"/>
          </p:cNvSpPr>
          <p:nvPr/>
        </p:nvSpPr>
        <p:spPr bwMode="auto">
          <a:xfrm>
            <a:off x="1354138" y="5740400"/>
            <a:ext cx="12080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800" b="1">
                <a:latin typeface="Corbel" panose="020B0503020204020204" pitchFamily="34" charset="0"/>
              </a:rPr>
              <a:t>Πηγή:</a:t>
            </a:r>
            <a:r>
              <a:rPr lang="el-GR" altLang="en-US" sz="800">
                <a:latin typeface="Corbel" panose="020B0503020204020204" pitchFamily="34" charset="0"/>
              </a:rPr>
              <a:t> Εκτιμήσεις ΙΟΒΕ</a:t>
            </a:r>
          </a:p>
        </p:txBody>
      </p:sp>
      <p:sp>
        <p:nvSpPr>
          <p:cNvPr id="5" name="Rectangle 4">
            <a:extLst>
              <a:ext uri="{FF2B5EF4-FFF2-40B4-BE49-F238E27FC236}">
                <a16:creationId xmlns:a16="http://schemas.microsoft.com/office/drawing/2014/main" xmlns="" id="{3B37CADF-72F8-437A-AB44-14EDF7E4CDE4}"/>
              </a:ext>
            </a:extLst>
          </p:cNvPr>
          <p:cNvSpPr/>
          <p:nvPr/>
        </p:nvSpPr>
        <p:spPr>
          <a:xfrm>
            <a:off x="504825" y="6142038"/>
            <a:ext cx="11325225" cy="6477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eaLnBrk="1" fontAlgn="auto" hangingPunct="1">
              <a:spcBef>
                <a:spcPts val="0"/>
              </a:spcBef>
              <a:spcAft>
                <a:spcPts val="0"/>
              </a:spcAft>
              <a:defRPr/>
            </a:pPr>
            <a:r>
              <a:rPr lang="el-GR" b="1" dirty="0"/>
              <a:t>Για κάθε ευρώ προστιθέμενης αξίας των εταιριών που δραστηριοποιούνται στον κλάδο του φαρμάκου δημιουργούνται άλλα 3,1 ευρώ ΑΕΠ στο σύνολο της ελληνικής οικονομίας</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xmlns="" id="{79FA33C3-F185-489F-BD69-2203BCCAAAB1}"/>
              </a:ext>
            </a:extLst>
          </p:cNvPr>
          <p:cNvSpPr>
            <a:spLocks noGrp="1"/>
          </p:cNvSpPr>
          <p:nvPr>
            <p:ph type="title"/>
          </p:nvPr>
        </p:nvSpPr>
        <p:spPr>
          <a:xfrm>
            <a:off x="349250" y="579438"/>
            <a:ext cx="11415713" cy="755650"/>
          </a:xfrm>
        </p:spPr>
        <p:txBody>
          <a:bodyPr/>
          <a:lstStyle/>
          <a:p>
            <a:pPr eaLnBrk="1" hangingPunct="1"/>
            <a:r>
              <a:rPr lang="el-GR" altLang="en-US" sz="2300" b="1"/>
              <a:t>Σε όρους απασχόλησης, η συνολική συνεισφορά εκτιμάται σε 136 χιλ. θέσεις εργασίας (ή</a:t>
            </a:r>
            <a:r>
              <a:rPr lang="en-US" altLang="en-US" sz="2300" b="1"/>
              <a:t> 3,6</a:t>
            </a:r>
            <a:r>
              <a:rPr lang="el-GR" altLang="en-US" sz="2300" b="1"/>
              <a:t>% της συνολικής απασχόλησης)</a:t>
            </a:r>
          </a:p>
        </p:txBody>
      </p:sp>
      <p:pic>
        <p:nvPicPr>
          <p:cNvPr id="105475" name="Content Placeholder 5">
            <a:extLst>
              <a:ext uri="{FF2B5EF4-FFF2-40B4-BE49-F238E27FC236}">
                <a16:creationId xmlns:a16="http://schemas.microsoft.com/office/drawing/2014/main" xmlns="" id="{E1A801DC-A0BA-472B-B9D5-DC7A95B67056}"/>
              </a:ext>
            </a:extLst>
          </p:cNvPr>
          <p:cNvPicPr>
            <a:picLocks noGrp="1" noRot="1" noChangeAspect="1" noMove="1" noResize="1" noEditPoints="1" noAdjustHandles="1"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630363"/>
            <a:ext cx="1102995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Slide Number Placeholder 2">
            <a:extLst>
              <a:ext uri="{FF2B5EF4-FFF2-40B4-BE49-F238E27FC236}">
                <a16:creationId xmlns:a16="http://schemas.microsoft.com/office/drawing/2014/main" xmlns="" id="{C05A5208-C178-48D0-B11F-9A1C623DC3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F1A80873-97F1-4FFB-B188-CF8F546B59C6}" type="slidenum">
              <a:rPr lang="el-GR" altLang="en-US">
                <a:solidFill>
                  <a:srgbClr val="404040"/>
                </a:solidFill>
                <a:latin typeface="Calibri" panose="020F0502020204030204" pitchFamily="34" charset="0"/>
                <a:cs typeface="Calibri" panose="020F0502020204030204" pitchFamily="34" charset="0"/>
              </a:rPr>
              <a:pPr/>
              <a:t>57</a:t>
            </a:fld>
            <a:endParaRPr lang="el-GR" altLang="en-US">
              <a:solidFill>
                <a:srgbClr val="404040"/>
              </a:solidFill>
              <a:latin typeface="Calibri" panose="020F0502020204030204" pitchFamily="34" charset="0"/>
              <a:cs typeface="Calibri" panose="020F0502020204030204" pitchFamily="34" charset="0"/>
            </a:endParaRPr>
          </a:p>
        </p:txBody>
      </p:sp>
      <p:sp>
        <p:nvSpPr>
          <p:cNvPr id="7" name="Content Placeholder 3">
            <a:extLst>
              <a:ext uri="{FF2B5EF4-FFF2-40B4-BE49-F238E27FC236}">
                <a16:creationId xmlns:a16="http://schemas.microsoft.com/office/drawing/2014/main" xmlns="" id="{39D9D634-221A-4C09-AE07-DD5CA9D1B2FA}"/>
              </a:ext>
            </a:extLst>
          </p:cNvPr>
          <p:cNvSpPr txBox="1">
            <a:spLocks/>
          </p:cNvSpPr>
          <p:nvPr/>
        </p:nvSpPr>
        <p:spPr>
          <a:xfrm>
            <a:off x="1493838" y="2222500"/>
            <a:ext cx="2849562" cy="1711325"/>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a:lstStyle>
            <a:lvl1pPr marL="320040" indent="-320040" algn="l" rtl="0" eaLnBrk="1" latinLnBrk="0" hangingPunct="1">
              <a:spcBef>
                <a:spcPts val="700"/>
              </a:spcBef>
              <a:buClr>
                <a:schemeClr val="accent2"/>
              </a:buClr>
              <a:buSzPct val="60000"/>
              <a:buFont typeface="Wingdings"/>
              <a:buChar char=""/>
              <a:defRPr sz="2900" kern="1200">
                <a:solidFill>
                  <a:schemeClr val="lt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lt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lt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lt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lt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lt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lt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lt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lt1"/>
                </a:solidFill>
                <a:latin typeface="+mn-lt"/>
                <a:ea typeface="+mn-ea"/>
                <a:cs typeface="+mn-cs"/>
              </a:defRPr>
            </a:lvl9pPr>
          </a:lstStyle>
          <a:p>
            <a:pPr marL="0" indent="0" fontAlgn="auto">
              <a:spcAft>
                <a:spcPts val="0"/>
              </a:spcAft>
              <a:buFont typeface="Wingdings"/>
              <a:buNone/>
              <a:defRPr/>
            </a:pPr>
            <a:r>
              <a:rPr lang="el-GR" sz="1600" b="1" dirty="0"/>
              <a:t>Κάθε θέση εργασίας στον κλάδο του φαρμάκου υποστηρίζει άλλες </a:t>
            </a:r>
            <a:r>
              <a:rPr lang="en-US" sz="1600" b="1" dirty="0"/>
              <a:t>3</a:t>
            </a:r>
            <a:r>
              <a:rPr lang="el-GR" sz="1600" b="1" dirty="0"/>
              <a:t> θέσεις απασχόλησης συνολικά στην οικονομία</a:t>
            </a:r>
          </a:p>
        </p:txBody>
      </p:sp>
      <p:sp>
        <p:nvSpPr>
          <p:cNvPr id="105478" name="TextBox 7">
            <a:extLst>
              <a:ext uri="{FF2B5EF4-FFF2-40B4-BE49-F238E27FC236}">
                <a16:creationId xmlns:a16="http://schemas.microsoft.com/office/drawing/2014/main" xmlns="" id="{D1EB17DD-A85C-452E-97D5-675ABC9F1439}"/>
              </a:ext>
            </a:extLst>
          </p:cNvPr>
          <p:cNvSpPr txBox="1">
            <a:spLocks noChangeArrowheads="1"/>
          </p:cNvSpPr>
          <p:nvPr/>
        </p:nvSpPr>
        <p:spPr bwMode="auto">
          <a:xfrm>
            <a:off x="117475" y="6597650"/>
            <a:ext cx="19843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800" b="1">
                <a:latin typeface="Corbel" panose="020B0503020204020204" pitchFamily="34" charset="0"/>
              </a:rPr>
              <a:t>Πηγή:</a:t>
            </a:r>
            <a:r>
              <a:rPr lang="el-GR" altLang="en-US" sz="800">
                <a:latin typeface="Corbel" panose="020B0503020204020204" pitchFamily="34" charset="0"/>
              </a:rPr>
              <a:t> Εκτιμήσεις ΙΟΒΕ</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xmlns="" id="{79550C4A-25BF-44A1-88DC-C803A9E725A3}"/>
              </a:ext>
            </a:extLst>
          </p:cNvPr>
          <p:cNvSpPr>
            <a:spLocks noGrp="1"/>
          </p:cNvSpPr>
          <p:nvPr>
            <p:ph type="title"/>
          </p:nvPr>
        </p:nvSpPr>
        <p:spPr>
          <a:xfrm>
            <a:off x="444500" y="579438"/>
            <a:ext cx="11291888" cy="755650"/>
          </a:xfrm>
        </p:spPr>
        <p:txBody>
          <a:bodyPr/>
          <a:lstStyle/>
          <a:p>
            <a:pPr eaLnBrk="1" hangingPunct="1"/>
            <a:r>
              <a:rPr lang="el-GR" altLang="en-US" sz="2300" b="1"/>
              <a:t>Η επίδραση στα φορολογικά έσοδα από τη δραστηριότητα του κλάδου φαρμάκου ξεπερνά το 1,9 δισεκ. </a:t>
            </a:r>
          </a:p>
        </p:txBody>
      </p:sp>
      <p:pic>
        <p:nvPicPr>
          <p:cNvPr id="106499" name="Content Placeholder 6">
            <a:extLst>
              <a:ext uri="{FF2B5EF4-FFF2-40B4-BE49-F238E27FC236}">
                <a16:creationId xmlns:a16="http://schemas.microsoft.com/office/drawing/2014/main" xmlns="" id="{5CB3D860-8094-4211-99CC-149E93F40FDC}"/>
              </a:ext>
            </a:extLst>
          </p:cNvPr>
          <p:cNvPicPr>
            <a:picLocks noGrp="1" noRot="1" noChangeAspect="1" noMove="1" noResize="1" noEditPoints="1" noAdjustHandles="1"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630363"/>
            <a:ext cx="1102995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Slide Number Placeholder 2">
            <a:extLst>
              <a:ext uri="{FF2B5EF4-FFF2-40B4-BE49-F238E27FC236}">
                <a16:creationId xmlns:a16="http://schemas.microsoft.com/office/drawing/2014/main" xmlns="" id="{3C40201A-A850-451F-881A-F8689E2DF37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EA03AB75-21AB-4085-A024-01B9D0ECFE01}" type="slidenum">
              <a:rPr lang="el-GR" altLang="en-US">
                <a:solidFill>
                  <a:srgbClr val="404040"/>
                </a:solidFill>
                <a:latin typeface="Calibri" panose="020F0502020204030204" pitchFamily="34" charset="0"/>
                <a:cs typeface="Calibri" panose="020F0502020204030204" pitchFamily="34" charset="0"/>
              </a:rPr>
              <a:pPr/>
              <a:t>58</a:t>
            </a:fld>
            <a:endParaRPr lang="el-GR" altLang="en-US">
              <a:solidFill>
                <a:srgbClr val="404040"/>
              </a:solidFill>
              <a:latin typeface="Calibri" panose="020F0502020204030204" pitchFamily="34" charset="0"/>
              <a:cs typeface="Calibri" panose="020F0502020204030204" pitchFamily="34" charset="0"/>
            </a:endParaRPr>
          </a:p>
        </p:txBody>
      </p:sp>
      <p:sp>
        <p:nvSpPr>
          <p:cNvPr id="106501" name="TextBox 5">
            <a:extLst>
              <a:ext uri="{FF2B5EF4-FFF2-40B4-BE49-F238E27FC236}">
                <a16:creationId xmlns:a16="http://schemas.microsoft.com/office/drawing/2014/main" xmlns="" id="{8AE1A152-C7F3-4398-84CE-DDC63B21808E}"/>
              </a:ext>
            </a:extLst>
          </p:cNvPr>
          <p:cNvSpPr txBox="1">
            <a:spLocks noChangeArrowheads="1"/>
          </p:cNvSpPr>
          <p:nvPr/>
        </p:nvSpPr>
        <p:spPr bwMode="auto">
          <a:xfrm>
            <a:off x="0" y="6540500"/>
            <a:ext cx="8734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800" b="1">
                <a:latin typeface="Corbel" panose="020B0503020204020204" pitchFamily="34" charset="0"/>
              </a:rPr>
              <a:t>Σημείωση: </a:t>
            </a:r>
            <a:r>
              <a:rPr lang="el-GR" altLang="en-US" sz="800">
                <a:latin typeface="Corbel" panose="020B0503020204020204" pitchFamily="34" charset="0"/>
              </a:rPr>
              <a:t>Έσοδα από φόρους επί της παραγωγής (ΦΠΑ στα προϊόντα και ΕΦΚ ) και εργοδοτικές εισφορές</a:t>
            </a:r>
          </a:p>
          <a:p>
            <a:pPr eaLnBrk="1" hangingPunct="1"/>
            <a:r>
              <a:rPr lang="el-GR" altLang="en-US" sz="800" b="1">
                <a:latin typeface="Corbel" panose="020B0503020204020204" pitchFamily="34" charset="0"/>
              </a:rPr>
              <a:t>Πηγή:</a:t>
            </a:r>
            <a:r>
              <a:rPr lang="el-GR" altLang="en-US" sz="800">
                <a:latin typeface="Corbel" panose="020B0503020204020204" pitchFamily="34" charset="0"/>
              </a:rPr>
              <a:t> Εκτιμήσεις ΙΟΒΕ</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xmlns="" id="{66F26586-C076-4664-9E6C-88B8BD2C90EE}"/>
              </a:ext>
            </a:extLst>
          </p:cNvPr>
          <p:cNvSpPr>
            <a:spLocks noGrp="1"/>
          </p:cNvSpPr>
          <p:nvPr>
            <p:ph type="title"/>
          </p:nvPr>
        </p:nvSpPr>
        <p:spPr>
          <a:xfrm>
            <a:off x="581025" y="730250"/>
            <a:ext cx="11029950" cy="755650"/>
          </a:xfrm>
        </p:spPr>
        <p:txBody>
          <a:bodyPr/>
          <a:lstStyle/>
          <a:p>
            <a:pPr eaLnBrk="1" hangingPunct="1"/>
            <a:r>
              <a:rPr lang="el-GR" altLang="en-US" sz="2300" b="1"/>
              <a:t>Σημαντικές οι πολλαπλασιαστικές επιδράσεις στην οικονομία από τη λειτουργία του κλάδου φαρμάκου</a:t>
            </a:r>
          </a:p>
        </p:txBody>
      </p:sp>
      <p:graphicFrame>
        <p:nvGraphicFramePr>
          <p:cNvPr id="6" name="Content Placeholder 5">
            <a:extLst>
              <a:ext uri="{FF2B5EF4-FFF2-40B4-BE49-F238E27FC236}">
                <a16:creationId xmlns:a16="http://schemas.microsoft.com/office/drawing/2014/main" xmlns="" id="{E0725156-26FA-4206-BBF2-6ED8E739AE60}"/>
              </a:ext>
            </a:extLst>
          </p:cNvPr>
          <p:cNvGraphicFramePr>
            <a:graphicFrameLocks noGrp="1"/>
          </p:cNvGraphicFramePr>
          <p:nvPr>
            <p:ph sz="half" idx="1"/>
          </p:nvPr>
        </p:nvGraphicFramePr>
        <p:xfrm>
          <a:off x="581025" y="1665288"/>
          <a:ext cx="5194300" cy="469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a:extLst>
              <a:ext uri="{FF2B5EF4-FFF2-40B4-BE49-F238E27FC236}">
                <a16:creationId xmlns:a16="http://schemas.microsoft.com/office/drawing/2014/main" xmlns="" id="{16181FE4-20A7-4185-A3D4-38627FAFEC05}"/>
              </a:ext>
            </a:extLst>
          </p:cNvPr>
          <p:cNvGraphicFramePr>
            <a:graphicFrameLocks noGrp="1"/>
          </p:cNvGraphicFramePr>
          <p:nvPr>
            <p:ph sz="half" idx="2"/>
          </p:nvPr>
        </p:nvGraphicFramePr>
        <p:xfrm>
          <a:off x="6416675" y="1665288"/>
          <a:ext cx="5194300" cy="46926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7525" name="Slide Number Placeholder 4">
            <a:extLst>
              <a:ext uri="{FF2B5EF4-FFF2-40B4-BE49-F238E27FC236}">
                <a16:creationId xmlns:a16="http://schemas.microsoft.com/office/drawing/2014/main" xmlns="" id="{25C3D958-C4CC-4BA2-866E-EC81C29364C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24405F41-224A-49F0-9241-B7958E5142D8}" type="slidenum">
              <a:rPr lang="el-GR" altLang="en-US">
                <a:solidFill>
                  <a:srgbClr val="404040"/>
                </a:solidFill>
                <a:latin typeface="Corbel" panose="020B0503020204020204" pitchFamily="34" charset="0"/>
              </a:rPr>
              <a:pPr/>
              <a:t>59</a:t>
            </a:fld>
            <a:endParaRPr lang="el-GR" altLang="en-US">
              <a:solidFill>
                <a:srgbClr val="404040"/>
              </a:solidFill>
              <a:latin typeface="Corbel" panose="020B0503020204020204" pitchFamily="34" charset="0"/>
            </a:endParaRPr>
          </a:p>
        </p:txBody>
      </p:sp>
      <p:sp>
        <p:nvSpPr>
          <p:cNvPr id="107526" name="TextBox 8">
            <a:extLst>
              <a:ext uri="{FF2B5EF4-FFF2-40B4-BE49-F238E27FC236}">
                <a16:creationId xmlns:a16="http://schemas.microsoft.com/office/drawing/2014/main" xmlns="" id="{F6B69704-A141-476F-9B86-403C6DE160B8}"/>
              </a:ext>
            </a:extLst>
          </p:cNvPr>
          <p:cNvSpPr txBox="1">
            <a:spLocks noChangeArrowheads="1"/>
          </p:cNvSpPr>
          <p:nvPr/>
        </p:nvSpPr>
        <p:spPr bwMode="auto">
          <a:xfrm>
            <a:off x="1774825" y="6092825"/>
            <a:ext cx="2319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800" b="1">
                <a:latin typeface="Corbel" panose="020B0503020204020204" pitchFamily="34" charset="0"/>
              </a:rPr>
              <a:t>Πηγή:</a:t>
            </a:r>
            <a:r>
              <a:rPr lang="el-GR" altLang="en-US" sz="800">
                <a:latin typeface="Corbel" panose="020B0503020204020204" pitchFamily="34" charset="0"/>
              </a:rPr>
              <a:t> Εκτιμήσεις ΙΟΒΕ</a:t>
            </a:r>
          </a:p>
        </p:txBody>
      </p:sp>
      <p:sp>
        <p:nvSpPr>
          <p:cNvPr id="107527" name="TextBox 9">
            <a:extLst>
              <a:ext uri="{FF2B5EF4-FFF2-40B4-BE49-F238E27FC236}">
                <a16:creationId xmlns:a16="http://schemas.microsoft.com/office/drawing/2014/main" xmlns="" id="{A5B63215-F2D3-4251-BE1F-8889CB254997}"/>
              </a:ext>
            </a:extLst>
          </p:cNvPr>
          <p:cNvSpPr txBox="1">
            <a:spLocks noChangeArrowheads="1"/>
          </p:cNvSpPr>
          <p:nvPr/>
        </p:nvSpPr>
        <p:spPr bwMode="auto">
          <a:xfrm>
            <a:off x="1428750" y="1423988"/>
            <a:ext cx="3413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r>
              <a:rPr lang="el-GR" altLang="en-US" sz="1100" b="1">
                <a:latin typeface="Corbel" panose="020B0503020204020204" pitchFamily="34" charset="0"/>
              </a:rPr>
              <a:t>Πολλαπλασιαστές στο ΑΕΠ από τη δραστηριότητα παραγωγής &amp; εμπορίας φαρμάκων</a:t>
            </a:r>
            <a:endParaRPr lang="el-GR" altLang="en-US" sz="1100">
              <a:latin typeface="Corbel" panose="020B0503020204020204" pitchFamily="34" charset="0"/>
            </a:endParaRPr>
          </a:p>
        </p:txBody>
      </p:sp>
      <p:sp>
        <p:nvSpPr>
          <p:cNvPr id="107528" name="TextBox 10">
            <a:extLst>
              <a:ext uri="{FF2B5EF4-FFF2-40B4-BE49-F238E27FC236}">
                <a16:creationId xmlns:a16="http://schemas.microsoft.com/office/drawing/2014/main" xmlns="" id="{88AEDEEB-D21C-4515-8F80-8E2239815715}"/>
              </a:ext>
            </a:extLst>
          </p:cNvPr>
          <p:cNvSpPr txBox="1">
            <a:spLocks noChangeArrowheads="1"/>
          </p:cNvSpPr>
          <p:nvPr/>
        </p:nvSpPr>
        <p:spPr bwMode="auto">
          <a:xfrm>
            <a:off x="7177088" y="1449388"/>
            <a:ext cx="3673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r>
              <a:rPr lang="el-GR" altLang="en-US" sz="1100" b="1">
                <a:latin typeface="Corbel" panose="020B0503020204020204" pitchFamily="34" charset="0"/>
              </a:rPr>
              <a:t>Πολλαπλασιαστές στην απασχόληση από τη δραστηριότητα παραγωγής &amp; εμπορίας φαρμάκων</a:t>
            </a:r>
            <a:endParaRPr lang="el-GR" altLang="en-US" sz="1100">
              <a:latin typeface="Corbel" panose="020B0503020204020204" pitchFamily="34" charset="0"/>
            </a:endParaRPr>
          </a:p>
        </p:txBody>
      </p:sp>
      <p:sp>
        <p:nvSpPr>
          <p:cNvPr id="107529" name="TextBox 11">
            <a:extLst>
              <a:ext uri="{FF2B5EF4-FFF2-40B4-BE49-F238E27FC236}">
                <a16:creationId xmlns:a16="http://schemas.microsoft.com/office/drawing/2014/main" xmlns="" id="{3C9B408B-0DB5-47CB-B42A-C56F103CA933}"/>
              </a:ext>
            </a:extLst>
          </p:cNvPr>
          <p:cNvSpPr txBox="1">
            <a:spLocks noChangeArrowheads="1"/>
          </p:cNvSpPr>
          <p:nvPr/>
        </p:nvSpPr>
        <p:spPr bwMode="auto">
          <a:xfrm>
            <a:off x="136525" y="6421438"/>
            <a:ext cx="10999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1200" b="1">
                <a:latin typeface="Corbel" panose="020B0503020204020204" pitchFamily="34" charset="0"/>
              </a:rPr>
              <a:t>Μερικός πολλαπλασιαστής: </a:t>
            </a:r>
            <a:r>
              <a:rPr lang="el-GR" altLang="en-US" sz="1200">
                <a:latin typeface="Corbel" panose="020B0503020204020204" pitchFamily="34" charset="0"/>
              </a:rPr>
              <a:t>Εκφράζει το πολλαπλασιαστικό αποτέλεσμα που προκύπτει (στο ΑΕΠ, την απασχόληση κλπ.) λόγω των έμμεσων επιδράσεων</a:t>
            </a:r>
          </a:p>
          <a:p>
            <a:pPr eaLnBrk="1" hangingPunct="1"/>
            <a:r>
              <a:rPr lang="el-GR" altLang="en-US" sz="1200" b="1">
                <a:latin typeface="Corbel" panose="020B0503020204020204" pitchFamily="34" charset="0"/>
              </a:rPr>
              <a:t>Συνολικός πολλαπλασιαστής:</a:t>
            </a:r>
            <a:r>
              <a:rPr lang="el-GR" altLang="en-US" sz="1200">
                <a:latin typeface="Corbel" panose="020B0503020204020204" pitchFamily="34" charset="0"/>
              </a:rPr>
              <a:t> Εκφράζει το πολλαπλασιαστικό αποτέλεσμα που προκύπτει από το συνδυασμό έμμεσων και προκαλούμενων επιδράσεων</a:t>
            </a:r>
          </a:p>
        </p:txBody>
      </p:sp>
      <p:cxnSp>
        <p:nvCxnSpPr>
          <p:cNvPr id="14" name="Straight Connector 13">
            <a:extLst>
              <a:ext uri="{FF2B5EF4-FFF2-40B4-BE49-F238E27FC236}">
                <a16:creationId xmlns:a16="http://schemas.microsoft.com/office/drawing/2014/main" xmlns="" id="{C0A25153-C885-4B4F-9D60-48C3C51BB176}"/>
              </a:ext>
            </a:extLst>
          </p:cNvPr>
          <p:cNvCxnSpPr/>
          <p:nvPr/>
        </p:nvCxnSpPr>
        <p:spPr>
          <a:xfrm>
            <a:off x="769938" y="2443163"/>
            <a:ext cx="13192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4077F2B3-E744-4887-BB63-6F72990D9591}"/>
              </a:ext>
            </a:extLst>
          </p:cNvPr>
          <p:cNvCxnSpPr/>
          <p:nvPr/>
        </p:nvCxnSpPr>
        <p:spPr>
          <a:xfrm>
            <a:off x="633413" y="3711575"/>
            <a:ext cx="1828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4B02A609-8615-47A6-8658-D2C5709939D4}"/>
              </a:ext>
            </a:extLst>
          </p:cNvPr>
          <p:cNvSpPr txBox="1"/>
          <p:nvPr/>
        </p:nvSpPr>
        <p:spPr>
          <a:xfrm>
            <a:off x="234950" y="2273300"/>
            <a:ext cx="1312863" cy="415925"/>
          </a:xfrm>
          <a:prstGeom prst="rect">
            <a:avLst/>
          </a:prstGeom>
          <a:noFill/>
        </p:spPr>
        <p:txBody>
          <a:bodyPr>
            <a:spAutoFit/>
          </a:bodyPr>
          <a:lstStyle/>
          <a:p>
            <a:pPr eaLnBrk="1" fontAlgn="auto" hangingPunct="1">
              <a:spcBef>
                <a:spcPts val="0"/>
              </a:spcBef>
              <a:spcAft>
                <a:spcPts val="0"/>
              </a:spcAft>
              <a:defRPr/>
            </a:pPr>
            <a:r>
              <a:rPr lang="el-GR" sz="1050" dirty="0">
                <a:latin typeface="+mn-lt"/>
                <a:cs typeface="+mn-cs"/>
              </a:rPr>
              <a:t>Μερικός </a:t>
            </a:r>
            <a:r>
              <a:rPr lang="el-GR" sz="1050" dirty="0">
                <a:latin typeface="Calibri" panose="020F0502020204030204" pitchFamily="34" charset="0"/>
                <a:cs typeface="Calibri" panose="020F0502020204030204" pitchFamily="34" charset="0"/>
              </a:rPr>
              <a:t>πολλαπλασιαστής</a:t>
            </a:r>
          </a:p>
        </p:txBody>
      </p:sp>
      <p:sp>
        <p:nvSpPr>
          <p:cNvPr id="21" name="TextBox 20">
            <a:extLst>
              <a:ext uri="{FF2B5EF4-FFF2-40B4-BE49-F238E27FC236}">
                <a16:creationId xmlns:a16="http://schemas.microsoft.com/office/drawing/2014/main" xmlns="" id="{AFC7AEE3-8C95-44A3-9C75-016E648FDADF}"/>
              </a:ext>
            </a:extLst>
          </p:cNvPr>
          <p:cNvSpPr txBox="1"/>
          <p:nvPr/>
        </p:nvSpPr>
        <p:spPr>
          <a:xfrm>
            <a:off x="0" y="3529013"/>
            <a:ext cx="1571625" cy="415925"/>
          </a:xfrm>
          <a:prstGeom prst="rect">
            <a:avLst/>
          </a:prstGeom>
          <a:noFill/>
        </p:spPr>
        <p:txBody>
          <a:bodyPr>
            <a:spAutoFit/>
          </a:bodyPr>
          <a:lstStyle/>
          <a:p>
            <a:pPr eaLnBrk="1" fontAlgn="auto" hangingPunct="1">
              <a:spcBef>
                <a:spcPts val="0"/>
              </a:spcBef>
              <a:spcAft>
                <a:spcPts val="0"/>
              </a:spcAft>
              <a:defRPr/>
            </a:pPr>
            <a:r>
              <a:rPr lang="el-GR" sz="1050" dirty="0">
                <a:latin typeface="Calibri" panose="020F0502020204030204" pitchFamily="34" charset="0"/>
                <a:cs typeface="Calibri" panose="020F0502020204030204" pitchFamily="34" charset="0"/>
              </a:rPr>
              <a:t>Συνολικός</a:t>
            </a:r>
            <a:r>
              <a:rPr lang="el-GR" sz="1050" dirty="0">
                <a:latin typeface="+mn-lt"/>
                <a:cs typeface="+mn-cs"/>
              </a:rPr>
              <a:t> πολλαπλασιαστής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78E20C-5798-4E5E-A13D-51CBA5CE72E3}"/>
              </a:ext>
            </a:extLst>
          </p:cNvPr>
          <p:cNvSpPr>
            <a:spLocks noGrp="1"/>
          </p:cNvSpPr>
          <p:nvPr>
            <p:ph type="title"/>
          </p:nvPr>
        </p:nvSpPr>
        <p:spPr>
          <a:xfrm>
            <a:off x="450850" y="695325"/>
            <a:ext cx="11490325" cy="374650"/>
          </a:xfrm>
        </p:spPr>
        <p:txBody>
          <a:bodyPr rtlCol="0">
            <a:normAutofit fontScale="90000"/>
          </a:bodyPr>
          <a:lstStyle/>
          <a:p>
            <a:pPr eaLnBrk="1" fontAlgn="auto" hangingPunct="1">
              <a:spcAft>
                <a:spcPts val="0"/>
              </a:spcAft>
              <a:defRPr/>
            </a:pPr>
            <a:r>
              <a:rPr lang="el-GR" sz="2000" b="1" dirty="0">
                <a:solidFill>
                  <a:schemeClr val="tx1">
                    <a:lumMod val="75000"/>
                    <a:lumOff val="25000"/>
                  </a:schemeClr>
                </a:solidFill>
              </a:rPr>
              <a:t>Σύγκλιση στον «πυρήνα» της Ευρωζώνης ως προς το δημοσιονομικό ισοζύγιο</a:t>
            </a:r>
            <a:r>
              <a:rPr lang="en-GB" sz="2000" b="1" dirty="0">
                <a:solidFill>
                  <a:schemeClr val="tx1">
                    <a:lumMod val="75000"/>
                    <a:lumOff val="25000"/>
                  </a:schemeClr>
                </a:solidFill>
              </a:rPr>
              <a:t>.</a:t>
            </a:r>
            <a:r>
              <a:rPr lang="el-GR" sz="2000" b="1" dirty="0">
                <a:solidFill>
                  <a:schemeClr val="tx1">
                    <a:lumMod val="75000"/>
                    <a:lumOff val="25000"/>
                  </a:schemeClr>
                </a:solidFill>
              </a:rPr>
              <a:t/>
            </a:r>
            <a:br>
              <a:rPr lang="el-GR" sz="2000" b="1" dirty="0">
                <a:solidFill>
                  <a:schemeClr val="tx1">
                    <a:lumMod val="75000"/>
                    <a:lumOff val="25000"/>
                  </a:schemeClr>
                </a:solidFill>
              </a:rPr>
            </a:br>
            <a:r>
              <a:rPr lang="el-GR" sz="2000" b="1" dirty="0">
                <a:solidFill>
                  <a:schemeClr val="tx1">
                    <a:lumMod val="75000"/>
                    <a:lumOff val="25000"/>
                  </a:schemeClr>
                </a:solidFill>
              </a:rPr>
              <a:t> Διαχρονικά υψηλές δαπάνες συντάξεων, χαμηλές δαπάνες υγείας.</a:t>
            </a:r>
            <a:endParaRPr lang="el-GR" dirty="0">
              <a:solidFill>
                <a:schemeClr val="tx1">
                  <a:lumMod val="75000"/>
                  <a:lumOff val="25000"/>
                </a:schemeClr>
              </a:solidFill>
            </a:endParaRPr>
          </a:p>
        </p:txBody>
      </p:sp>
      <p:sp>
        <p:nvSpPr>
          <p:cNvPr id="15363" name="Slide Number Placeholder 3">
            <a:extLst>
              <a:ext uri="{FF2B5EF4-FFF2-40B4-BE49-F238E27FC236}">
                <a16:creationId xmlns:a16="http://schemas.microsoft.com/office/drawing/2014/main" xmlns="" id="{0FABA23E-2BBE-431D-BCCC-97E2C67B2855}"/>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3FA0CBB2-CF1C-48E1-9139-56846AFDA00D}" type="slidenum">
              <a:rPr lang="en-US" altLang="en-US">
                <a:latin typeface="Calibri" panose="020F0502020204030204" pitchFamily="34" charset="0"/>
                <a:cs typeface="Calibri" panose="020F0502020204030204" pitchFamily="34" charset="0"/>
              </a:rPr>
              <a:pPr/>
              <a:t>6</a:t>
            </a:fld>
            <a:endParaRPr lang="en-US" altLang="en-US">
              <a:latin typeface="Calibri" panose="020F0502020204030204" pitchFamily="34" charset="0"/>
              <a:cs typeface="Calibri" panose="020F0502020204030204" pitchFamily="34" charset="0"/>
            </a:endParaRPr>
          </a:p>
        </p:txBody>
      </p:sp>
      <p:sp>
        <p:nvSpPr>
          <p:cNvPr id="15364" name="Text Placeholder 1">
            <a:extLst>
              <a:ext uri="{FF2B5EF4-FFF2-40B4-BE49-F238E27FC236}">
                <a16:creationId xmlns:a16="http://schemas.microsoft.com/office/drawing/2014/main" xmlns="" id="{B188AFBC-C182-463F-804A-4287249FB1E2}"/>
              </a:ext>
            </a:extLst>
          </p:cNvPr>
          <p:cNvSpPr txBox="1">
            <a:spLocks/>
          </p:cNvSpPr>
          <p:nvPr/>
        </p:nvSpPr>
        <p:spPr bwMode="auto">
          <a:xfrm>
            <a:off x="519113" y="1069975"/>
            <a:ext cx="5484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341313" indent="-30480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684213" indent="-269875">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027113"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370013"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18272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2844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7416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1988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90000"/>
              </a:lnSpc>
              <a:spcBef>
                <a:spcPts val="1000"/>
              </a:spcBef>
              <a:spcAft>
                <a:spcPct val="0"/>
              </a:spcAft>
              <a:buClrTx/>
              <a:buSzTx/>
              <a:buFont typeface="Arial" panose="020B0604020202020204" pitchFamily="34" charset="0"/>
              <a:buNone/>
            </a:pPr>
            <a:r>
              <a:rPr lang="el-GR" altLang="en-US" sz="1200" b="1">
                <a:solidFill>
                  <a:srgbClr val="191919"/>
                </a:solidFill>
                <a:latin typeface="Calibri" panose="020F0502020204030204" pitchFamily="34" charset="0"/>
              </a:rPr>
              <a:t>Η δημοσιονομική προσαρμογή έχει αποδώσει</a:t>
            </a:r>
            <a:r>
              <a:rPr lang="el-GR" altLang="en-US" sz="1200">
                <a:solidFill>
                  <a:srgbClr val="191919"/>
                </a:solidFill>
                <a:latin typeface="Calibri" panose="020F0502020204030204" pitchFamily="34" charset="0"/>
              </a:rPr>
              <a:t>, αλλά με δυσανάλογη πρόοδο μεταξύ εσόδων και δαπανών </a:t>
            </a:r>
          </a:p>
        </p:txBody>
      </p:sp>
      <p:sp>
        <p:nvSpPr>
          <p:cNvPr id="15365" name="Text Placeholder 3">
            <a:extLst>
              <a:ext uri="{FF2B5EF4-FFF2-40B4-BE49-F238E27FC236}">
                <a16:creationId xmlns:a16="http://schemas.microsoft.com/office/drawing/2014/main" xmlns="" id="{5877F787-3543-4864-A93F-83114B00ED25}"/>
              </a:ext>
            </a:extLst>
          </p:cNvPr>
          <p:cNvSpPr txBox="1">
            <a:spLocks/>
          </p:cNvSpPr>
          <p:nvPr/>
        </p:nvSpPr>
        <p:spPr bwMode="auto">
          <a:xfrm>
            <a:off x="6134100" y="1069975"/>
            <a:ext cx="5343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341313" indent="-30480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684213" indent="-269875">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027113"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370013"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18272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2844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7416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1988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gn="ctr" eaLnBrk="1" hangingPunct="1">
              <a:lnSpc>
                <a:spcPct val="90000"/>
              </a:lnSpc>
              <a:spcBef>
                <a:spcPts val="1000"/>
              </a:spcBef>
              <a:spcAft>
                <a:spcPct val="0"/>
              </a:spcAft>
              <a:buClrTx/>
              <a:buSzTx/>
              <a:buFont typeface="Arial" panose="020B0604020202020204" pitchFamily="34" charset="0"/>
              <a:buNone/>
            </a:pPr>
            <a:r>
              <a:rPr lang="el-GR" altLang="en-US" sz="1200" b="1">
                <a:solidFill>
                  <a:srgbClr val="191919"/>
                </a:solidFill>
                <a:latin typeface="Calibri" panose="020F0502020204030204" pitchFamily="34" charset="0"/>
              </a:rPr>
              <a:t>Στο μέσο όρο του ¨πυρήνα¨ της Ευρωζώνης </a:t>
            </a:r>
            <a:r>
              <a:rPr lang="el-GR" altLang="en-US" sz="1200">
                <a:solidFill>
                  <a:srgbClr val="191919"/>
                </a:solidFill>
                <a:latin typeface="Calibri" panose="020F0502020204030204" pitchFamily="34" charset="0"/>
              </a:rPr>
              <a:t>ως προς το Ισοζύγιο Γεν. Κυβέρνησης η Ελλάδα από το 2017 </a:t>
            </a:r>
          </a:p>
        </p:txBody>
      </p:sp>
      <p:sp>
        <p:nvSpPr>
          <p:cNvPr id="15366" name="Text Placeholder 5">
            <a:extLst>
              <a:ext uri="{FF2B5EF4-FFF2-40B4-BE49-F238E27FC236}">
                <a16:creationId xmlns:a16="http://schemas.microsoft.com/office/drawing/2014/main" xmlns="" id="{C73BDFFA-7EE2-4F45-B467-AD56E25FB7B0}"/>
              </a:ext>
            </a:extLst>
          </p:cNvPr>
          <p:cNvSpPr txBox="1">
            <a:spLocks/>
          </p:cNvSpPr>
          <p:nvPr/>
        </p:nvSpPr>
        <p:spPr bwMode="auto">
          <a:xfrm>
            <a:off x="723900" y="6200775"/>
            <a:ext cx="5278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341313" indent="-30480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684213" indent="-269875">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027113"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370013"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18272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2844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7416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1988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90000"/>
              </a:lnSpc>
              <a:spcBef>
                <a:spcPts val="1000"/>
              </a:spcBef>
              <a:spcAft>
                <a:spcPct val="0"/>
              </a:spcAft>
              <a:buClrTx/>
              <a:buSzTx/>
              <a:buFont typeface="Arial" panose="020B0604020202020204" pitchFamily="34" charset="0"/>
              <a:buNone/>
            </a:pPr>
            <a:r>
              <a:rPr lang="el-GR" altLang="en-US" sz="1200">
                <a:solidFill>
                  <a:srgbClr val="191919"/>
                </a:solidFill>
                <a:latin typeface="Calibri" panose="020F0502020204030204" pitchFamily="34" charset="0"/>
              </a:rPr>
              <a:t>Διαχρονικά</a:t>
            </a:r>
            <a:r>
              <a:rPr lang="el-GR" altLang="en-US" sz="1200" b="1">
                <a:solidFill>
                  <a:srgbClr val="191919"/>
                </a:solidFill>
                <a:latin typeface="Calibri" panose="020F0502020204030204" pitchFamily="34" charset="0"/>
              </a:rPr>
              <a:t> υψηλότερες </a:t>
            </a:r>
            <a:r>
              <a:rPr lang="el-GR" altLang="en-US" sz="1200">
                <a:solidFill>
                  <a:srgbClr val="191919"/>
                </a:solidFill>
                <a:latin typeface="Calibri" panose="020F0502020204030204" pitchFamily="34" charset="0"/>
              </a:rPr>
              <a:t>της Ευρωζώνης </a:t>
            </a:r>
            <a:r>
              <a:rPr lang="el-GR" altLang="en-US" sz="1200" b="1">
                <a:solidFill>
                  <a:srgbClr val="191919"/>
                </a:solidFill>
                <a:latin typeface="Calibri" panose="020F0502020204030204" pitchFamily="34" charset="0"/>
              </a:rPr>
              <a:t>δαπάνες συντάξεων και λιγότερες δαπάνες υγείας</a:t>
            </a:r>
            <a:r>
              <a:rPr lang="el-GR" altLang="en-US" sz="1200">
                <a:solidFill>
                  <a:srgbClr val="191919"/>
                </a:solidFill>
                <a:latin typeface="Calibri" panose="020F0502020204030204" pitchFamily="34" charset="0"/>
              </a:rPr>
              <a:t>, ως % ΑΕΠ</a:t>
            </a:r>
          </a:p>
        </p:txBody>
      </p:sp>
      <p:sp>
        <p:nvSpPr>
          <p:cNvPr id="15367" name="Text Placeholder 6">
            <a:extLst>
              <a:ext uri="{FF2B5EF4-FFF2-40B4-BE49-F238E27FC236}">
                <a16:creationId xmlns:a16="http://schemas.microsoft.com/office/drawing/2014/main" xmlns="" id="{872531C5-E4C9-41E2-A136-BD2B86171031}"/>
              </a:ext>
            </a:extLst>
          </p:cNvPr>
          <p:cNvSpPr txBox="1">
            <a:spLocks/>
          </p:cNvSpPr>
          <p:nvPr/>
        </p:nvSpPr>
        <p:spPr bwMode="auto">
          <a:xfrm>
            <a:off x="6134100" y="6161088"/>
            <a:ext cx="5616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341313" indent="-30480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684213" indent="-269875">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027113"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370013"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18272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2844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7416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1988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90000"/>
              </a:lnSpc>
              <a:spcBef>
                <a:spcPts val="1000"/>
              </a:spcBef>
              <a:spcAft>
                <a:spcPct val="0"/>
              </a:spcAft>
              <a:buClrTx/>
              <a:buSzTx/>
              <a:buFont typeface="Arial" panose="020B0604020202020204" pitchFamily="34" charset="0"/>
              <a:buNone/>
            </a:pPr>
            <a:r>
              <a:rPr lang="el-GR" altLang="en-US" sz="1200" b="1">
                <a:solidFill>
                  <a:srgbClr val="191919"/>
                </a:solidFill>
                <a:latin typeface="Calibri" panose="020F0502020204030204" pitchFamily="34" charset="0"/>
              </a:rPr>
              <a:t>Οι δημόσιες δαπάνες υγείας </a:t>
            </a:r>
            <a:r>
              <a:rPr lang="el-GR" altLang="en-US" sz="1200">
                <a:solidFill>
                  <a:srgbClr val="191919"/>
                </a:solidFill>
                <a:latin typeface="Calibri" panose="020F0502020204030204" pitchFamily="34" charset="0"/>
              </a:rPr>
              <a:t>αποκλειστικός ρυθμιστικός παράγοντας της τάσης του συνόλου των δαπανών υγείας</a:t>
            </a:r>
          </a:p>
        </p:txBody>
      </p:sp>
      <p:graphicFrame>
        <p:nvGraphicFramePr>
          <p:cNvPr id="9" name="Content Placeholder 13">
            <a:extLst>
              <a:ext uri="{FF2B5EF4-FFF2-40B4-BE49-F238E27FC236}">
                <a16:creationId xmlns:a16="http://schemas.microsoft.com/office/drawing/2014/main" xmlns="" id="{6D601526-6721-47AE-B92D-C84B04E23FD5}"/>
              </a:ext>
            </a:extLst>
          </p:cNvPr>
          <p:cNvGraphicFramePr>
            <a:graphicFrameLocks/>
          </p:cNvGraphicFramePr>
          <p:nvPr/>
        </p:nvGraphicFramePr>
        <p:xfrm>
          <a:off x="6134101" y="1438276"/>
          <a:ext cx="5521087" cy="2270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369" name="Content Placeholder 3">
            <a:extLst>
              <a:ext uri="{FF2B5EF4-FFF2-40B4-BE49-F238E27FC236}">
                <a16:creationId xmlns:a16="http://schemas.microsoft.com/office/drawing/2014/main" xmlns="" id="{61194DBD-9733-4146-88F1-43A4A12882A2}"/>
              </a:ext>
            </a:extLst>
          </p:cNvPr>
          <p:cNvGraphicFramePr>
            <a:graphicFrameLocks/>
          </p:cNvGraphicFramePr>
          <p:nvPr/>
        </p:nvGraphicFramePr>
        <p:xfrm>
          <a:off x="6083300" y="3678238"/>
          <a:ext cx="5595938" cy="2533650"/>
        </p:xfrm>
        <a:graphic>
          <a:graphicData uri="http://schemas.openxmlformats.org/presentationml/2006/ole">
            <mc:AlternateContent xmlns:mc="http://schemas.openxmlformats.org/markup-compatibility/2006">
              <mc:Choice xmlns:v="urn:schemas-microsoft-com:vml" Requires="v">
                <p:oleObj spid="_x0000_s15375" r:id="rId4" imgW="5596613" imgH="2536156" progId="Excel.Chart.8">
                  <p:embed/>
                </p:oleObj>
              </mc:Choice>
              <mc:Fallback>
                <p:oleObj r:id="rId4" imgW="5596613" imgH="2536156" progId="Excel.Chart.8">
                  <p:embed/>
                  <p:pic>
                    <p:nvPicPr>
                      <p:cNvPr id="0" name="Content Placeholder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3300" y="3678238"/>
                        <a:ext cx="559593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Content Placeholder 16">
            <a:extLst>
              <a:ext uri="{FF2B5EF4-FFF2-40B4-BE49-F238E27FC236}">
                <a16:creationId xmlns:a16="http://schemas.microsoft.com/office/drawing/2014/main" xmlns="" id="{3374E1C5-585F-4A8C-9D65-02AECCA83F07}"/>
              </a:ext>
            </a:extLst>
          </p:cNvPr>
          <p:cNvGraphicFramePr>
            <a:graphicFrameLocks/>
          </p:cNvGraphicFramePr>
          <p:nvPr/>
        </p:nvGraphicFramePr>
        <p:xfrm>
          <a:off x="518615" y="3729039"/>
          <a:ext cx="5483723" cy="24324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ontent Placeholder 18">
            <a:extLst>
              <a:ext uri="{FF2B5EF4-FFF2-40B4-BE49-F238E27FC236}">
                <a16:creationId xmlns:a16="http://schemas.microsoft.com/office/drawing/2014/main" xmlns="" id="{29BDCDA5-B9E3-4B0B-BFA8-90FE9245D4C9}"/>
              </a:ext>
            </a:extLst>
          </p:cNvPr>
          <p:cNvGraphicFramePr>
            <a:graphicFrameLocks/>
          </p:cNvGraphicFramePr>
          <p:nvPr/>
        </p:nvGraphicFramePr>
        <p:xfrm>
          <a:off x="436729" y="1438276"/>
          <a:ext cx="5567198" cy="2270125"/>
        </p:xfrm>
        <a:graphic>
          <a:graphicData uri="http://schemas.openxmlformats.org/drawingml/2006/chart">
            <c:chart xmlns:c="http://schemas.openxmlformats.org/drawingml/2006/chart" xmlns:r="http://schemas.openxmlformats.org/officeDocument/2006/relationships" r:id="rId7"/>
          </a:graphicData>
        </a:graphic>
      </p:graphicFrame>
      <p:sp>
        <p:nvSpPr>
          <p:cNvPr id="13" name="Google Shape;184;p22">
            <a:extLst>
              <a:ext uri="{FF2B5EF4-FFF2-40B4-BE49-F238E27FC236}">
                <a16:creationId xmlns:a16="http://schemas.microsoft.com/office/drawing/2014/main" xmlns="" id="{F0AB3601-7F3A-40DF-BFD8-9C3F92624BA2}"/>
              </a:ext>
            </a:extLst>
          </p:cNvPr>
          <p:cNvSpPr txBox="1"/>
          <p:nvPr/>
        </p:nvSpPr>
        <p:spPr>
          <a:xfrm>
            <a:off x="0" y="6535738"/>
            <a:ext cx="6332538" cy="344487"/>
          </a:xfrm>
          <a:prstGeom prst="rect">
            <a:avLst/>
          </a:prstGeom>
          <a:noFill/>
          <a:ln>
            <a:noFill/>
          </a:ln>
        </p:spPr>
        <p:txBody>
          <a:bodyPr spcFirstLastPara="1" lIns="91425" tIns="45700" rIns="91425" bIns="45700"/>
          <a:lstStyle/>
          <a:p>
            <a:pPr eaLnBrk="1" fontAlgn="auto" hangingPunct="1">
              <a:spcBef>
                <a:spcPts val="0"/>
              </a:spcBef>
              <a:spcAft>
                <a:spcPts val="0"/>
              </a:spcAft>
              <a:defRPr/>
            </a:pPr>
            <a:r>
              <a:rPr lang="el-GR" sz="900" dirty="0">
                <a:solidFill>
                  <a:schemeClr val="tx1">
                    <a:lumMod val="75000"/>
                  </a:schemeClr>
                </a:solidFill>
                <a:latin typeface="Open Sans"/>
                <a:ea typeface="Open Sans"/>
                <a:cs typeface="Open Sans"/>
                <a:sym typeface="Open Sans"/>
              </a:rPr>
              <a:t>* Πρόβλεψη</a:t>
            </a:r>
          </a:p>
          <a:p>
            <a:pPr eaLnBrk="1" fontAlgn="auto" hangingPunct="1">
              <a:spcBef>
                <a:spcPts val="0"/>
              </a:spcBef>
              <a:spcAft>
                <a:spcPts val="0"/>
              </a:spcAft>
              <a:defRPr/>
            </a:pPr>
            <a:r>
              <a:rPr lang="el-GR" sz="900" dirty="0">
                <a:solidFill>
                  <a:schemeClr val="tx1">
                    <a:lumMod val="75000"/>
                  </a:schemeClr>
                </a:solidFill>
                <a:latin typeface="Open Sans"/>
                <a:ea typeface="Open Sans"/>
                <a:cs typeface="Open Sans"/>
                <a:sym typeface="Open Sans"/>
              </a:rPr>
              <a:t>Πηγές</a:t>
            </a:r>
            <a:r>
              <a:rPr lang="el-GR" sz="900" b="1" dirty="0">
                <a:solidFill>
                  <a:schemeClr val="tx1">
                    <a:lumMod val="75000"/>
                  </a:schemeClr>
                </a:solidFill>
                <a:latin typeface="Open Sans"/>
                <a:ea typeface="Open Sans"/>
                <a:cs typeface="Open Sans"/>
                <a:sym typeface="Open Sans"/>
              </a:rPr>
              <a:t>:</a:t>
            </a:r>
            <a:r>
              <a:rPr lang="el-GR" sz="900" dirty="0">
                <a:solidFill>
                  <a:schemeClr val="tx1">
                    <a:lumMod val="75000"/>
                  </a:schemeClr>
                </a:solidFill>
                <a:latin typeface="Open Sans"/>
                <a:ea typeface="Open Sans"/>
                <a:cs typeface="Open Sans"/>
                <a:sym typeface="Open Sans"/>
              </a:rPr>
              <a:t> </a:t>
            </a:r>
            <a:r>
              <a:rPr lang="en-US" sz="900" dirty="0">
                <a:solidFill>
                  <a:schemeClr val="tx1">
                    <a:lumMod val="75000"/>
                  </a:schemeClr>
                </a:solidFill>
                <a:latin typeface="Open Sans"/>
                <a:ea typeface="Open Sans"/>
                <a:cs typeface="Open Sans"/>
                <a:sym typeface="Open Sans"/>
              </a:rPr>
              <a:t>AMECO database</a:t>
            </a:r>
            <a:r>
              <a:rPr lang="el-GR" sz="900" dirty="0">
                <a:solidFill>
                  <a:schemeClr val="tx1">
                    <a:lumMod val="75000"/>
                  </a:schemeClr>
                </a:solidFill>
                <a:latin typeface="Open Sans"/>
                <a:ea typeface="Open Sans"/>
                <a:cs typeface="Open Sans"/>
                <a:sym typeface="Open Sans"/>
              </a:rPr>
              <a:t> / </a:t>
            </a:r>
            <a:r>
              <a:rPr lang="en-US" sz="900" dirty="0">
                <a:solidFill>
                  <a:schemeClr val="tx1">
                    <a:lumMod val="75000"/>
                  </a:schemeClr>
                </a:solidFill>
                <a:latin typeface="Open Sans"/>
                <a:ea typeface="Open Sans"/>
                <a:cs typeface="Open Sans"/>
                <a:sym typeface="Open Sans"/>
              </a:rPr>
              <a:t>European Economic Forecast, Autumn 2019</a:t>
            </a:r>
            <a:r>
              <a:rPr lang="el-GR" sz="900" dirty="0">
                <a:solidFill>
                  <a:schemeClr val="tx1">
                    <a:lumMod val="75000"/>
                  </a:schemeClr>
                </a:solidFill>
                <a:latin typeface="Open Sans"/>
                <a:ea typeface="Open Sans"/>
                <a:cs typeface="Open Sans"/>
                <a:sym typeface="Open Sans"/>
              </a:rPr>
              <a:t> /</a:t>
            </a:r>
            <a:r>
              <a:rPr lang="en-US" sz="900" dirty="0">
                <a:solidFill>
                  <a:schemeClr val="tx1">
                    <a:lumMod val="75000"/>
                  </a:schemeClr>
                </a:solidFill>
                <a:latin typeface="Open Sans"/>
                <a:ea typeface="Open Sans"/>
                <a:cs typeface="Open Sans"/>
                <a:sym typeface="Open Sans"/>
              </a:rPr>
              <a:t> Eurostat</a:t>
            </a:r>
            <a:r>
              <a:rPr lang="el-GR" sz="900" dirty="0">
                <a:solidFill>
                  <a:schemeClr val="tx1">
                    <a:lumMod val="75000"/>
                  </a:schemeClr>
                </a:solidFill>
                <a:latin typeface="Open Sans"/>
                <a:ea typeface="Open Sans"/>
                <a:cs typeface="Open Sans"/>
                <a:sym typeface="Open Sans"/>
              </a:rPr>
              <a:t> /ΕΛ.ΣΤΑΤ.</a:t>
            </a:r>
            <a:endParaRPr sz="900" dirty="0">
              <a:solidFill>
                <a:schemeClr val="tx1">
                  <a:lumMod val="75000"/>
                </a:schemeClr>
              </a:solidFill>
              <a:latin typeface="Open Sans"/>
              <a:ea typeface="Open Sans"/>
              <a:cs typeface="Open Sans"/>
              <a:sym typeface="Open San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xmlns="" id="{ADE4DEA7-5C33-4A14-AC9F-8B7E1E8C5531}"/>
              </a:ext>
            </a:extLst>
          </p:cNvPr>
          <p:cNvSpPr>
            <a:spLocks noGrp="1"/>
          </p:cNvSpPr>
          <p:nvPr>
            <p:ph type="title"/>
          </p:nvPr>
        </p:nvSpPr>
        <p:spPr>
          <a:xfrm>
            <a:off x="403225" y="579438"/>
            <a:ext cx="11388725" cy="755650"/>
          </a:xfrm>
        </p:spPr>
        <p:txBody>
          <a:bodyPr/>
          <a:lstStyle/>
          <a:p>
            <a:pPr eaLnBrk="1" hangingPunct="1"/>
            <a:r>
              <a:rPr lang="el-GR" altLang="en-US" sz="2300" b="1"/>
              <a:t>Σε ακίνητη περιουσία, εμπόριο, υπηρεσίες εστίασης-διαμονής η μεγαλύτερη συνολική επίδραση σε όρους ΑΠΑ</a:t>
            </a:r>
          </a:p>
        </p:txBody>
      </p:sp>
      <p:graphicFrame>
        <p:nvGraphicFramePr>
          <p:cNvPr id="5" name="Content Placeholder 4">
            <a:extLst>
              <a:ext uri="{FF2B5EF4-FFF2-40B4-BE49-F238E27FC236}">
                <a16:creationId xmlns:a16="http://schemas.microsoft.com/office/drawing/2014/main" xmlns="" id="{6D64EE61-0118-4052-BF58-F609405FA75F}"/>
              </a:ext>
            </a:extLst>
          </p:cNvPr>
          <p:cNvGraphicFramePr>
            <a:graphicFrameLocks noGrp="1"/>
          </p:cNvGraphicFramePr>
          <p:nvPr>
            <p:ph idx="1"/>
          </p:nvPr>
        </p:nvGraphicFramePr>
        <p:xfrm>
          <a:off x="581025" y="1323833"/>
          <a:ext cx="11251584" cy="5295727"/>
        </p:xfrm>
        <a:graphic>
          <a:graphicData uri="http://schemas.openxmlformats.org/drawingml/2006/chart">
            <c:chart xmlns:c="http://schemas.openxmlformats.org/drawingml/2006/chart" xmlns:r="http://schemas.openxmlformats.org/officeDocument/2006/relationships" r:id="rId2"/>
          </a:graphicData>
        </a:graphic>
      </p:graphicFrame>
      <p:sp>
        <p:nvSpPr>
          <p:cNvPr id="108548" name="Slide Number Placeholder 2">
            <a:extLst>
              <a:ext uri="{FF2B5EF4-FFF2-40B4-BE49-F238E27FC236}">
                <a16:creationId xmlns:a16="http://schemas.microsoft.com/office/drawing/2014/main" xmlns="" id="{3C6514EB-0DBC-4EB3-9A46-B573418221F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EE8C5809-1D56-46DB-A297-A9635BF11130}" type="slidenum">
              <a:rPr lang="el-GR" altLang="en-US">
                <a:solidFill>
                  <a:srgbClr val="404040"/>
                </a:solidFill>
                <a:latin typeface="Calibri" panose="020F0502020204030204" pitchFamily="34" charset="0"/>
                <a:cs typeface="Calibri" panose="020F0502020204030204" pitchFamily="34" charset="0"/>
              </a:rPr>
              <a:pPr/>
              <a:t>60</a:t>
            </a:fld>
            <a:endParaRPr lang="el-GR" altLang="en-US">
              <a:solidFill>
                <a:srgbClr val="404040"/>
              </a:solidFill>
              <a:latin typeface="Calibri" panose="020F0502020204030204" pitchFamily="34" charset="0"/>
              <a:cs typeface="Calibri" panose="020F0502020204030204" pitchFamily="34" charset="0"/>
            </a:endParaRPr>
          </a:p>
        </p:txBody>
      </p:sp>
      <p:sp>
        <p:nvSpPr>
          <p:cNvPr id="108549" name="TextBox 5">
            <a:extLst>
              <a:ext uri="{FF2B5EF4-FFF2-40B4-BE49-F238E27FC236}">
                <a16:creationId xmlns:a16="http://schemas.microsoft.com/office/drawing/2014/main" xmlns="" id="{42BAA021-9D03-40AF-9D9B-D48953C32FE7}"/>
              </a:ext>
            </a:extLst>
          </p:cNvPr>
          <p:cNvSpPr txBox="1">
            <a:spLocks noChangeArrowheads="1"/>
          </p:cNvSpPr>
          <p:nvPr/>
        </p:nvSpPr>
        <p:spPr bwMode="auto">
          <a:xfrm>
            <a:off x="0" y="6619875"/>
            <a:ext cx="20875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800" b="1">
                <a:latin typeface="Corbel" panose="020B0503020204020204" pitchFamily="34" charset="0"/>
              </a:rPr>
              <a:t>Πηγή:</a:t>
            </a:r>
            <a:r>
              <a:rPr lang="el-GR" altLang="en-US" sz="800">
                <a:latin typeface="Corbel" panose="020B0503020204020204" pitchFamily="34" charset="0"/>
              </a:rPr>
              <a:t> Εκτιμήσεις ΙΟΒΕ</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xmlns="" id="{949CCACA-1540-44AA-934C-D75212C95038}"/>
              </a:ext>
            </a:extLst>
          </p:cNvPr>
          <p:cNvSpPr>
            <a:spLocks noGrp="1"/>
          </p:cNvSpPr>
          <p:nvPr>
            <p:ph type="title"/>
          </p:nvPr>
        </p:nvSpPr>
        <p:spPr>
          <a:xfrm>
            <a:off x="581025" y="701675"/>
            <a:ext cx="11029950" cy="757238"/>
          </a:xfrm>
        </p:spPr>
        <p:txBody>
          <a:bodyPr/>
          <a:lstStyle/>
          <a:p>
            <a:pPr eaLnBrk="1" hangingPunct="1"/>
            <a:r>
              <a:rPr lang="el-GR" altLang="en-US" sz="2300" b="1"/>
              <a:t>Στους κλάδους της εστίασης και του εμπορίου η μεγαλύτερη συνολική συνεισφορά στην απασχόληση από τον κλάδο φαρμάκου</a:t>
            </a:r>
          </a:p>
        </p:txBody>
      </p:sp>
      <p:graphicFrame>
        <p:nvGraphicFramePr>
          <p:cNvPr id="5" name="Content Placeholder 4">
            <a:extLst>
              <a:ext uri="{FF2B5EF4-FFF2-40B4-BE49-F238E27FC236}">
                <a16:creationId xmlns:a16="http://schemas.microsoft.com/office/drawing/2014/main" xmlns="" id="{E1432497-CCBB-43E8-8D0D-B7ED7070A649}"/>
              </a:ext>
            </a:extLst>
          </p:cNvPr>
          <p:cNvGraphicFramePr>
            <a:graphicFrameLocks noGrp="1"/>
          </p:cNvGraphicFramePr>
          <p:nvPr>
            <p:ph idx="1"/>
          </p:nvPr>
        </p:nvGraphicFramePr>
        <p:xfrm>
          <a:off x="581025" y="1630363"/>
          <a:ext cx="11029950" cy="4727575"/>
        </p:xfrm>
        <a:graphic>
          <a:graphicData uri="http://schemas.openxmlformats.org/drawingml/2006/chart">
            <c:chart xmlns:c="http://schemas.openxmlformats.org/drawingml/2006/chart" xmlns:r="http://schemas.openxmlformats.org/officeDocument/2006/relationships" r:id="rId2"/>
          </a:graphicData>
        </a:graphic>
      </p:graphicFrame>
      <p:sp>
        <p:nvSpPr>
          <p:cNvPr id="109572" name="Slide Number Placeholder 2">
            <a:extLst>
              <a:ext uri="{FF2B5EF4-FFF2-40B4-BE49-F238E27FC236}">
                <a16:creationId xmlns:a16="http://schemas.microsoft.com/office/drawing/2014/main" xmlns="" id="{2051C43E-85AF-49E9-9B44-71520154BF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BB328074-CAF6-4EA4-9941-E4E6F6BC02A6}" type="slidenum">
              <a:rPr lang="el-GR" altLang="en-US">
                <a:solidFill>
                  <a:srgbClr val="404040"/>
                </a:solidFill>
                <a:latin typeface="Calibri" panose="020F0502020204030204" pitchFamily="34" charset="0"/>
                <a:cs typeface="Calibri" panose="020F0502020204030204" pitchFamily="34" charset="0"/>
              </a:rPr>
              <a:pPr/>
              <a:t>61</a:t>
            </a:fld>
            <a:endParaRPr lang="el-GR" altLang="en-US">
              <a:solidFill>
                <a:srgbClr val="404040"/>
              </a:solidFill>
              <a:latin typeface="Calibri" panose="020F0502020204030204" pitchFamily="34" charset="0"/>
              <a:cs typeface="Calibri" panose="020F0502020204030204" pitchFamily="34" charset="0"/>
            </a:endParaRPr>
          </a:p>
        </p:txBody>
      </p:sp>
      <p:sp>
        <p:nvSpPr>
          <p:cNvPr id="109573" name="TextBox 5">
            <a:extLst>
              <a:ext uri="{FF2B5EF4-FFF2-40B4-BE49-F238E27FC236}">
                <a16:creationId xmlns:a16="http://schemas.microsoft.com/office/drawing/2014/main" xmlns="" id="{CE8B56CF-F184-4340-AB77-C8E4DF0E217E}"/>
              </a:ext>
            </a:extLst>
          </p:cNvPr>
          <p:cNvSpPr txBox="1">
            <a:spLocks noChangeArrowheads="1"/>
          </p:cNvSpPr>
          <p:nvPr/>
        </p:nvSpPr>
        <p:spPr bwMode="auto">
          <a:xfrm>
            <a:off x="103188" y="6637338"/>
            <a:ext cx="20875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800" b="1">
                <a:latin typeface="Corbel" panose="020B0503020204020204" pitchFamily="34" charset="0"/>
              </a:rPr>
              <a:t>Πηγή:</a:t>
            </a:r>
            <a:r>
              <a:rPr lang="el-GR" altLang="en-US" sz="800">
                <a:latin typeface="Corbel" panose="020B0503020204020204" pitchFamily="34" charset="0"/>
              </a:rPr>
              <a:t> Εκτιμήσεις ΙΟΒΕ</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6B69B06-97E8-4E9F-BD0E-250F35C867B5}"/>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xmlns="" id="{47FE535A-EEB1-49CE-820C-3B2C8EB3CFD7}"/>
              </a:ext>
            </a:extLst>
          </p:cNvPr>
          <p:cNvSpPr>
            <a:spLocks noGrp="1" noRot="1" noChangeAspect="1" noMove="1" noResize="1" noEditPoints="1" noAdjustHandles="1" noChangeArrowheads="1" noChangeShapeType="1" noTextEdit="1"/>
          </p:cNvSpPr>
          <p:nvPr/>
        </p:nvSpPr>
        <p:spPr>
          <a:xfrm>
            <a:off x="446088" y="457200"/>
            <a:ext cx="3703637" cy="952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3AE589E7-93F9-4CFA-92D7-9E1269E31377}"/>
              </a:ext>
            </a:extLst>
          </p:cNvPr>
          <p:cNvSpPr>
            <a:spLocks noGrp="1" noRot="1" noChangeAspect="1" noMove="1" noResize="1" noEditPoints="1" noAdjustHandles="1" noChangeArrowheads="1" noChangeShapeType="1" noTextEdit="1"/>
          </p:cNvSpPr>
          <p:nvPr/>
        </p:nvSpPr>
        <p:spPr>
          <a:xfrm>
            <a:off x="4241800" y="457200"/>
            <a:ext cx="3703638" cy="9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xmlns="" id="{970716D6-2005-4D94-A8DD-42AEE59B27FB}"/>
              </a:ext>
            </a:extLst>
          </p:cNvPr>
          <p:cNvSpPr>
            <a:spLocks noGrp="1" noRot="1" noChangeAspect="1" noMove="1" noResize="1" noEditPoints="1" noAdjustHandles="1" noChangeArrowheads="1" noChangeShapeType="1" noTextEdit="1"/>
          </p:cNvSpPr>
          <p:nvPr/>
        </p:nvSpPr>
        <p:spPr>
          <a:xfrm>
            <a:off x="8042275" y="454025"/>
            <a:ext cx="3703638" cy="98425"/>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xmlns="" id="{0D48400B-A03C-45FB-9080-F2F64005F9E4}"/>
              </a:ext>
            </a:extLst>
          </p:cNvPr>
          <p:cNvSpPr>
            <a:spLocks noGrp="1" noRot="1" noChangeAspect="1" noMove="1" noResize="1" noEditPoints="1" noAdjustHandles="1" noChangeArrowheads="1" noChangeShapeType="1" noTextEdit="1"/>
          </p:cNvSpPr>
          <p:nvPr/>
        </p:nvSpPr>
        <p:spPr>
          <a:xfrm>
            <a:off x="446088" y="596900"/>
            <a:ext cx="3703637" cy="57943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0599" name="Title 1">
            <a:extLst>
              <a:ext uri="{FF2B5EF4-FFF2-40B4-BE49-F238E27FC236}">
                <a16:creationId xmlns:a16="http://schemas.microsoft.com/office/drawing/2014/main" xmlns="" id="{E11A327A-E3AD-425F-9BB2-071AC3C0EA81}"/>
              </a:ext>
            </a:extLst>
          </p:cNvPr>
          <p:cNvSpPr>
            <a:spLocks noGrp="1"/>
          </p:cNvSpPr>
          <p:nvPr>
            <p:ph type="title"/>
          </p:nvPr>
        </p:nvSpPr>
        <p:spPr>
          <a:xfrm>
            <a:off x="771525" y="1038225"/>
            <a:ext cx="3054350" cy="4708525"/>
          </a:xfrm>
        </p:spPr>
        <p:txBody>
          <a:bodyPr anchor="ctr"/>
          <a:lstStyle/>
          <a:p>
            <a:pPr eaLnBrk="1" hangingPunct="1"/>
            <a:r>
              <a:rPr lang="el-GR" altLang="en-US" b="1" dirty="0">
                <a:solidFill>
                  <a:srgbClr val="FFFEFF"/>
                </a:solidFill>
              </a:rPr>
              <a:t>Κρίσιμα ζητήματα στην εποχή του </a:t>
            </a:r>
            <a:r>
              <a:rPr lang="el-GR" altLang="en-US" b="1" dirty="0" err="1">
                <a:solidFill>
                  <a:srgbClr val="FFFEFF"/>
                </a:solidFill>
              </a:rPr>
              <a:t>κορονοιού</a:t>
            </a:r>
            <a:endParaRPr lang="el-GR" altLang="en-US" b="1" dirty="0">
              <a:solidFill>
                <a:srgbClr val="FFFEFF"/>
              </a:solidFill>
            </a:endParaRPr>
          </a:p>
        </p:txBody>
      </p:sp>
      <p:sp>
        <p:nvSpPr>
          <p:cNvPr id="3" name="Content Placeholder 2">
            <a:extLst>
              <a:ext uri="{FF2B5EF4-FFF2-40B4-BE49-F238E27FC236}">
                <a16:creationId xmlns:a16="http://schemas.microsoft.com/office/drawing/2014/main" xmlns="" id="{CCD25684-F5F2-48E9-9BBD-C44D76990F73}"/>
              </a:ext>
            </a:extLst>
          </p:cNvPr>
          <p:cNvSpPr>
            <a:spLocks noGrp="1"/>
          </p:cNvSpPr>
          <p:nvPr>
            <p:ph idx="1"/>
          </p:nvPr>
        </p:nvSpPr>
        <p:spPr>
          <a:xfrm>
            <a:off x="4535488" y="596900"/>
            <a:ext cx="6724650" cy="5822950"/>
          </a:xfrm>
        </p:spPr>
        <p:txBody>
          <a:bodyPr rtlCol="0">
            <a:normAutofit fontScale="92500" lnSpcReduction="10000"/>
          </a:bodyPr>
          <a:lstStyle/>
          <a:p>
            <a:pPr marL="306000" indent="-306000" eaLnBrk="1" fontAlgn="auto" hangingPunct="1">
              <a:defRPr/>
            </a:pPr>
            <a:r>
              <a:rPr lang="el-GR" sz="2400" dirty="0">
                <a:solidFill>
                  <a:schemeClr val="tx1">
                    <a:lumMod val="75000"/>
                    <a:lumOff val="25000"/>
                  </a:schemeClr>
                </a:solidFill>
              </a:rPr>
              <a:t>Ανάγκη επανεξέτασης προϋπολογισμών υγείας-φαρμάκου</a:t>
            </a:r>
            <a:r>
              <a:rPr lang="en-US" sz="2400" dirty="0">
                <a:solidFill>
                  <a:schemeClr val="tx1">
                    <a:lumMod val="75000"/>
                    <a:lumOff val="25000"/>
                  </a:schemeClr>
                </a:solidFill>
              </a:rPr>
              <a:t>: </a:t>
            </a:r>
            <a:r>
              <a:rPr lang="el-GR" sz="2400" dirty="0">
                <a:solidFill>
                  <a:schemeClr val="tx1">
                    <a:lumMod val="75000"/>
                    <a:lumOff val="25000"/>
                  </a:schemeClr>
                </a:solidFill>
              </a:rPr>
              <a:t>α</a:t>
            </a:r>
            <a:r>
              <a:rPr lang="el-GR" sz="2000" dirty="0">
                <a:solidFill>
                  <a:schemeClr val="tx1">
                    <a:lumMod val="75000"/>
                    <a:lumOff val="25000"/>
                  </a:schemeClr>
                </a:solidFill>
              </a:rPr>
              <a:t>ναθεώρηση μηχανισμού επιστροφών</a:t>
            </a:r>
            <a:endParaRPr lang="en-GB" sz="2000" dirty="0">
              <a:solidFill>
                <a:schemeClr val="tx1">
                  <a:lumMod val="75000"/>
                  <a:lumOff val="25000"/>
                </a:schemeClr>
              </a:solidFill>
            </a:endParaRPr>
          </a:p>
          <a:p>
            <a:pPr marL="306000" indent="-306000" eaLnBrk="1" fontAlgn="auto" hangingPunct="1">
              <a:defRPr/>
            </a:pPr>
            <a:r>
              <a:rPr lang="el-GR" sz="2400" dirty="0">
                <a:solidFill>
                  <a:schemeClr val="tx1">
                    <a:lumMod val="75000"/>
                    <a:lumOff val="25000"/>
                  </a:schemeClr>
                </a:solidFill>
              </a:rPr>
              <a:t>Προσπάθεια για συμψηφισμό μέρους του </a:t>
            </a:r>
            <a:r>
              <a:rPr lang="en-GB" sz="2400" dirty="0">
                <a:solidFill>
                  <a:schemeClr val="tx1">
                    <a:lumMod val="75000"/>
                    <a:lumOff val="25000"/>
                  </a:schemeClr>
                </a:solidFill>
              </a:rPr>
              <a:t>clawback </a:t>
            </a:r>
            <a:r>
              <a:rPr lang="el-GR" sz="2400" dirty="0">
                <a:solidFill>
                  <a:schemeClr val="tx1">
                    <a:lumMod val="75000"/>
                    <a:lumOff val="25000"/>
                  </a:schemeClr>
                </a:solidFill>
              </a:rPr>
              <a:t>με επενδύσεις είτε στην παραγωγή είτε στην Ε&amp;Α</a:t>
            </a:r>
          </a:p>
          <a:p>
            <a:pPr marL="306000" indent="-306000" eaLnBrk="1" fontAlgn="auto" hangingPunct="1">
              <a:defRPr/>
            </a:pPr>
            <a:r>
              <a:rPr lang="el-GR" sz="2400" dirty="0">
                <a:solidFill>
                  <a:schemeClr val="tx1">
                    <a:lumMod val="75000"/>
                    <a:lumOff val="25000"/>
                  </a:schemeClr>
                </a:solidFill>
              </a:rPr>
              <a:t>Το υψηλό </a:t>
            </a:r>
            <a:r>
              <a:rPr lang="el-GR" sz="2400" dirty="0" err="1">
                <a:solidFill>
                  <a:schemeClr val="tx1">
                    <a:lumMod val="75000"/>
                    <a:lumOff val="25000"/>
                  </a:schemeClr>
                </a:solidFill>
              </a:rPr>
              <a:t>clawback</a:t>
            </a:r>
            <a:r>
              <a:rPr lang="el-GR" sz="2400" dirty="0">
                <a:solidFill>
                  <a:schemeClr val="tx1">
                    <a:lumMod val="75000"/>
                    <a:lumOff val="25000"/>
                  </a:schemeClr>
                </a:solidFill>
              </a:rPr>
              <a:t> λειτουργεί αποτρεπτικά, σε επενδύσεις σε κλινικές μελέτες</a:t>
            </a:r>
          </a:p>
          <a:p>
            <a:pPr marL="630000" lvl="1" indent="-306000" eaLnBrk="1" fontAlgn="auto" hangingPunct="1">
              <a:defRPr/>
            </a:pPr>
            <a:r>
              <a:rPr lang="el-GR" sz="2000" dirty="0">
                <a:solidFill>
                  <a:schemeClr val="tx1">
                    <a:lumMod val="75000"/>
                    <a:lumOff val="25000"/>
                  </a:schemeClr>
                </a:solidFill>
              </a:rPr>
              <a:t>άρση γραφειοκρατικών προβλημάτων που καθυστερούν τη διεξαγωγή τους </a:t>
            </a:r>
          </a:p>
          <a:p>
            <a:pPr marL="630000" lvl="1" indent="-306000" eaLnBrk="1" fontAlgn="auto" hangingPunct="1">
              <a:defRPr/>
            </a:pPr>
            <a:r>
              <a:rPr lang="el-GR" sz="2000" dirty="0">
                <a:solidFill>
                  <a:schemeClr val="tx1">
                    <a:lumMod val="75000"/>
                    <a:lumOff val="25000"/>
                  </a:schemeClr>
                </a:solidFill>
              </a:rPr>
              <a:t>Ανάδειξη συγκριτικών πλεονεκτημάτων της Ελλάδας</a:t>
            </a:r>
          </a:p>
          <a:p>
            <a:pPr marL="306000" indent="-306000" eaLnBrk="1" fontAlgn="auto" hangingPunct="1">
              <a:defRPr/>
            </a:pPr>
            <a:r>
              <a:rPr lang="el-GR" sz="2400" dirty="0">
                <a:solidFill>
                  <a:schemeClr val="tx1">
                    <a:lumMod val="75000"/>
                    <a:lumOff val="25000"/>
                  </a:schemeClr>
                </a:solidFill>
              </a:rPr>
              <a:t>Σταθερό νομοθετικό πλαίσιο για ενσωμάτωση της φαρμακευτικής καινοτομίας στη μετά-COVID εποχή</a:t>
            </a:r>
            <a:r>
              <a:rPr lang="en-US" sz="2400" dirty="0">
                <a:solidFill>
                  <a:schemeClr val="tx1">
                    <a:lumMod val="75000"/>
                    <a:lumOff val="25000"/>
                  </a:schemeClr>
                </a:solidFill>
              </a:rPr>
              <a:t> </a:t>
            </a:r>
            <a:r>
              <a:rPr lang="el-GR" sz="2400" dirty="0">
                <a:solidFill>
                  <a:schemeClr val="tx1">
                    <a:lumMod val="75000"/>
                    <a:lumOff val="25000"/>
                  </a:schemeClr>
                </a:solidFill>
              </a:rPr>
              <a:t>και ενίσχυση πρόσβασης σε καινοτόμες θεραπείες</a:t>
            </a:r>
          </a:p>
          <a:p>
            <a:pPr marL="306000" indent="-306000" eaLnBrk="1" fontAlgn="auto" hangingPunct="1">
              <a:defRPr/>
            </a:pPr>
            <a:r>
              <a:rPr lang="en-US" sz="2400" dirty="0">
                <a:solidFill>
                  <a:schemeClr val="tx1">
                    <a:lumMod val="75000"/>
                    <a:lumOff val="25000"/>
                  </a:schemeClr>
                </a:solidFill>
              </a:rPr>
              <a:t>Smart health: </a:t>
            </a:r>
            <a:r>
              <a:rPr lang="el-GR" sz="2400" dirty="0">
                <a:solidFill>
                  <a:schemeClr val="tx1">
                    <a:lumMod val="75000"/>
                    <a:lumOff val="25000"/>
                  </a:schemeClr>
                </a:solidFill>
              </a:rPr>
              <a:t>Κέντρα Αριστείας σε </a:t>
            </a:r>
            <a:r>
              <a:rPr lang="en-US" sz="2400" dirty="0">
                <a:solidFill>
                  <a:schemeClr val="tx1">
                    <a:lumMod val="75000"/>
                    <a:lumOff val="25000"/>
                  </a:schemeClr>
                </a:solidFill>
              </a:rPr>
              <a:t>Real World Evidence Data</a:t>
            </a:r>
            <a:r>
              <a:rPr lang="el-GR" sz="2400" dirty="0">
                <a:solidFill>
                  <a:schemeClr val="tx1">
                    <a:lumMod val="75000"/>
                    <a:lumOff val="25000"/>
                  </a:schemeClr>
                </a:solidFill>
              </a:rPr>
              <a:t>, εφαρμογές Τεχνητής Νοημοσύνης, εξατομικευμένη διαγνωστική</a:t>
            </a:r>
          </a:p>
        </p:txBody>
      </p:sp>
      <p:sp>
        <p:nvSpPr>
          <p:cNvPr id="110601" name="Slide Number Placeholder 3">
            <a:extLst>
              <a:ext uri="{FF2B5EF4-FFF2-40B4-BE49-F238E27FC236}">
                <a16:creationId xmlns:a16="http://schemas.microsoft.com/office/drawing/2014/main" xmlns="" id="{2B336A1B-76F0-45CF-AABE-9174A07778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spcAft>
                <a:spcPts val="600"/>
              </a:spcAft>
            </a:pPr>
            <a:fld id="{6D18B46F-E3E2-443D-909B-AD64FF00BDA4}" type="slidenum">
              <a:rPr lang="en-US" altLang="en-US">
                <a:solidFill>
                  <a:srgbClr val="404040"/>
                </a:solidFill>
                <a:latin typeface="Calibri" panose="020F0502020204030204" pitchFamily="34" charset="0"/>
                <a:cs typeface="Calibri" panose="020F0502020204030204" pitchFamily="34" charset="0"/>
              </a:rPr>
              <a:pPr>
                <a:spcAft>
                  <a:spcPts val="600"/>
                </a:spcAft>
              </a:pPr>
              <a:t>62</a:t>
            </a:fld>
            <a:endParaRPr lang="en-US" altLang="en-US">
              <a:solidFill>
                <a:srgbClr val="404040"/>
              </a:solidFill>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700963-263F-4C31-B23E-A6446A18DFBB}"/>
              </a:ext>
            </a:extLst>
          </p:cNvPr>
          <p:cNvSpPr>
            <a:spLocks noGrp="1"/>
          </p:cNvSpPr>
          <p:nvPr>
            <p:ph type="title"/>
          </p:nvPr>
        </p:nvSpPr>
        <p:spPr>
          <a:xfrm>
            <a:off x="276225" y="490538"/>
            <a:ext cx="11474450" cy="519112"/>
          </a:xfrm>
        </p:spPr>
        <p:txBody>
          <a:bodyPr rtlCol="0">
            <a:normAutofit fontScale="90000"/>
          </a:bodyPr>
          <a:lstStyle/>
          <a:p>
            <a:pPr eaLnBrk="1" fontAlgn="auto" hangingPunct="1">
              <a:spcAft>
                <a:spcPts val="0"/>
              </a:spcAft>
              <a:defRPr/>
            </a:pPr>
            <a:r>
              <a:rPr lang="el-GR" dirty="0">
                <a:solidFill>
                  <a:schemeClr val="tx1">
                    <a:lumMod val="75000"/>
                    <a:lumOff val="25000"/>
                  </a:schemeClr>
                </a:solidFill>
              </a:rPr>
              <a:t>2020 - διεθνής οικονομική δραστηριότητα και παγκόσμιο εμπόριο υπό έντονη πίεση</a:t>
            </a:r>
          </a:p>
        </p:txBody>
      </p:sp>
      <p:sp>
        <p:nvSpPr>
          <p:cNvPr id="16387" name="Slide Number Placeholder 3">
            <a:extLst>
              <a:ext uri="{FF2B5EF4-FFF2-40B4-BE49-F238E27FC236}">
                <a16:creationId xmlns:a16="http://schemas.microsoft.com/office/drawing/2014/main" xmlns="" id="{EBF75EC3-4A46-4D3B-BCE3-1C7BA7118269}"/>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B828E78E-BFAA-4163-87D9-5E9CAFB1CDD7}" type="slidenum">
              <a:rPr lang="en-US" altLang="en-US">
                <a:latin typeface="Calibri" panose="020F0502020204030204" pitchFamily="34" charset="0"/>
                <a:cs typeface="Calibri" panose="020F0502020204030204" pitchFamily="34" charset="0"/>
              </a:rPr>
              <a:pPr/>
              <a:t>7</a:t>
            </a:fld>
            <a:endParaRPr lang="en-US" altLang="en-US">
              <a:latin typeface="Calibri" panose="020F0502020204030204" pitchFamily="34" charset="0"/>
              <a:cs typeface="Calibri" panose="020F0502020204030204" pitchFamily="34" charset="0"/>
            </a:endParaRPr>
          </a:p>
        </p:txBody>
      </p:sp>
      <p:sp>
        <p:nvSpPr>
          <p:cNvPr id="13" name="Content Placeholder 6">
            <a:extLst>
              <a:ext uri="{FF2B5EF4-FFF2-40B4-BE49-F238E27FC236}">
                <a16:creationId xmlns:a16="http://schemas.microsoft.com/office/drawing/2014/main" xmlns="" id="{DF10E42D-3D6C-4156-B04D-6B02E708E1FB}"/>
              </a:ext>
            </a:extLst>
          </p:cNvPr>
          <p:cNvSpPr txBox="1">
            <a:spLocks/>
          </p:cNvSpPr>
          <p:nvPr/>
        </p:nvSpPr>
        <p:spPr>
          <a:xfrm>
            <a:off x="377825" y="1138238"/>
            <a:ext cx="5491163" cy="596900"/>
          </a:xfrm>
          <a:prstGeom prst="rect">
            <a:avLst/>
          </a:prstGeom>
          <a:solidFill>
            <a:schemeClr val="bg1">
              <a:lumMod val="85000"/>
            </a:schemeClr>
          </a:solidFill>
          <a:ln>
            <a:noFill/>
          </a:ln>
        </p:spPr>
        <p:txBody>
          <a:bodyPr>
            <a:normAutofit/>
          </a:bodyPr>
          <a:lstStyle>
            <a:lvl1pPr marL="0" indent="0" algn="ctr" defTabSz="457200" rtl="0" eaLnBrk="1" latinLnBrk="0" hangingPunct="1">
              <a:spcBef>
                <a:spcPct val="20000"/>
              </a:spcBef>
              <a:buFont typeface="Arial"/>
              <a:buNone/>
              <a:defRPr sz="16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l-GR" dirty="0">
                <a:solidFill>
                  <a:sysClr val="windowText" lastClr="000000"/>
                </a:solidFill>
                <a:latin typeface="Calibri"/>
              </a:rPr>
              <a:t>Σημαντική κάμψη του </a:t>
            </a:r>
            <a:r>
              <a:rPr lang="en-US" dirty="0">
                <a:solidFill>
                  <a:sysClr val="windowText" lastClr="000000"/>
                </a:solidFill>
                <a:latin typeface="Calibri"/>
              </a:rPr>
              <a:t>CLI </a:t>
            </a:r>
            <a:r>
              <a:rPr lang="el-GR" dirty="0">
                <a:solidFill>
                  <a:sysClr val="windowText" lastClr="000000"/>
                </a:solidFill>
                <a:latin typeface="Calibri"/>
              </a:rPr>
              <a:t>και</a:t>
            </a:r>
            <a:r>
              <a:rPr lang="en-US" dirty="0">
                <a:solidFill>
                  <a:sysClr val="windowText" lastClr="000000"/>
                </a:solidFill>
                <a:latin typeface="Calibri"/>
              </a:rPr>
              <a:t> </a:t>
            </a:r>
            <a:r>
              <a:rPr lang="el-GR" dirty="0">
                <a:solidFill>
                  <a:sysClr val="windowText" lastClr="000000"/>
                </a:solidFill>
                <a:latin typeface="Calibri"/>
              </a:rPr>
              <a:t>τον Απρίλιο κατά 2,3%, στις 95,75 μονάδες</a:t>
            </a:r>
          </a:p>
        </p:txBody>
      </p:sp>
      <p:sp>
        <p:nvSpPr>
          <p:cNvPr id="15" name="Content Placeholder 9">
            <a:extLst>
              <a:ext uri="{FF2B5EF4-FFF2-40B4-BE49-F238E27FC236}">
                <a16:creationId xmlns:a16="http://schemas.microsoft.com/office/drawing/2014/main" xmlns="" id="{D32150A4-1A1B-4936-AE43-7C1C623570EB}"/>
              </a:ext>
            </a:extLst>
          </p:cNvPr>
          <p:cNvSpPr txBox="1">
            <a:spLocks/>
          </p:cNvSpPr>
          <p:nvPr/>
        </p:nvSpPr>
        <p:spPr>
          <a:xfrm>
            <a:off x="6132513" y="1138238"/>
            <a:ext cx="5549900" cy="596900"/>
          </a:xfrm>
          <a:prstGeom prst="rect">
            <a:avLst/>
          </a:prstGeom>
          <a:solidFill>
            <a:schemeClr val="bg1">
              <a:lumMod val="85000"/>
            </a:schemeClr>
          </a:solidFill>
          <a:ln>
            <a:noFill/>
          </a:ln>
        </p:spPr>
        <p:txBody>
          <a:bodyPr>
            <a:normAutofit/>
          </a:bodyPr>
          <a:lstStyle>
            <a:lvl1pPr marL="0" indent="0" algn="ctr" defTabSz="457200" rtl="0" eaLnBrk="1" latinLnBrk="0" hangingPunct="1">
              <a:spcBef>
                <a:spcPct val="20000"/>
              </a:spcBef>
              <a:buFont typeface="Arial"/>
              <a:buNone/>
              <a:defRPr sz="16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l-GR" dirty="0">
                <a:solidFill>
                  <a:sysClr val="windowText" lastClr="000000"/>
                </a:solidFill>
                <a:latin typeface="Calibri"/>
              </a:rPr>
              <a:t>Πτώση 1,4% του διεθνούς όγκου εμπορίου τον Μάρτιο</a:t>
            </a:r>
          </a:p>
        </p:txBody>
      </p:sp>
      <p:sp>
        <p:nvSpPr>
          <p:cNvPr id="16390" name="Text Placeholder 9">
            <a:extLst>
              <a:ext uri="{FF2B5EF4-FFF2-40B4-BE49-F238E27FC236}">
                <a16:creationId xmlns:a16="http://schemas.microsoft.com/office/drawing/2014/main" xmlns="" id="{02649A87-D8D2-469C-B124-015FE4F7D4F1}"/>
              </a:ext>
            </a:extLst>
          </p:cNvPr>
          <p:cNvSpPr txBox="1">
            <a:spLocks/>
          </p:cNvSpPr>
          <p:nvPr/>
        </p:nvSpPr>
        <p:spPr bwMode="auto">
          <a:xfrm>
            <a:off x="377825" y="1735138"/>
            <a:ext cx="5367338"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84213" indent="-227013" defTabSz="912813">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1141413" indent="-227013" defTabSz="912813">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598613" indent="-22701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2055813" indent="-22701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5130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9702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34274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8846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gn="ctr" eaLnBrk="1" hangingPunct="1">
              <a:lnSpc>
                <a:spcPct val="90000"/>
              </a:lnSpc>
              <a:spcBef>
                <a:spcPts val="1000"/>
              </a:spcBef>
              <a:spcAft>
                <a:spcPct val="0"/>
              </a:spcAft>
              <a:buClrTx/>
              <a:buSzTx/>
              <a:buFont typeface="Arial" panose="020B0604020202020204" pitchFamily="34" charset="0"/>
              <a:buNone/>
            </a:pPr>
            <a:r>
              <a:rPr lang="el-GR" altLang="en-US" sz="1400">
                <a:solidFill>
                  <a:srgbClr val="000000"/>
                </a:solidFill>
                <a:latin typeface="Calibri" panose="020F0502020204030204" pitchFamily="34" charset="0"/>
              </a:rPr>
              <a:t>Σύνθετος πρόδρομος δείκτης ΟΟΣΑ </a:t>
            </a:r>
            <a:r>
              <a:rPr lang="en-US" altLang="en-US" sz="1400">
                <a:solidFill>
                  <a:srgbClr val="000000"/>
                </a:solidFill>
                <a:latin typeface="Calibri" panose="020F0502020204030204" pitchFamily="34" charset="0"/>
              </a:rPr>
              <a:t>(CLI)</a:t>
            </a:r>
            <a:r>
              <a:rPr lang="el-GR" altLang="en-US" sz="1400">
                <a:solidFill>
                  <a:srgbClr val="000000"/>
                </a:solidFill>
                <a:latin typeface="Calibri" panose="020F0502020204030204" pitchFamily="34" charset="0"/>
              </a:rPr>
              <a:t/>
            </a:r>
            <a:br>
              <a:rPr lang="el-GR" altLang="en-US" sz="1400">
                <a:solidFill>
                  <a:srgbClr val="000000"/>
                </a:solidFill>
                <a:latin typeface="Calibri" panose="020F0502020204030204" pitchFamily="34" charset="0"/>
              </a:rPr>
            </a:br>
            <a:r>
              <a:rPr lang="el-GR" altLang="en-US" sz="1400">
                <a:solidFill>
                  <a:srgbClr val="000000"/>
                </a:solidFill>
                <a:latin typeface="Calibri" panose="020F0502020204030204" pitchFamily="34" charset="0"/>
              </a:rPr>
              <a:t>(Μακροχρόνιος μέσος όρος = 100)</a:t>
            </a:r>
            <a:endParaRPr lang="en-US" altLang="en-US" sz="1400">
              <a:solidFill>
                <a:srgbClr val="000000"/>
              </a:solidFill>
              <a:latin typeface="Calibri" panose="020F0502020204030204" pitchFamily="34" charset="0"/>
            </a:endParaRPr>
          </a:p>
        </p:txBody>
      </p:sp>
      <p:sp>
        <p:nvSpPr>
          <p:cNvPr id="16391" name="Text Placeholder 9">
            <a:extLst>
              <a:ext uri="{FF2B5EF4-FFF2-40B4-BE49-F238E27FC236}">
                <a16:creationId xmlns:a16="http://schemas.microsoft.com/office/drawing/2014/main" xmlns="" id="{CD49CB9A-8F17-41E6-A336-C9FD87DD6C4C}"/>
              </a:ext>
            </a:extLst>
          </p:cNvPr>
          <p:cNvSpPr txBox="1">
            <a:spLocks/>
          </p:cNvSpPr>
          <p:nvPr/>
        </p:nvSpPr>
        <p:spPr bwMode="auto">
          <a:xfrm>
            <a:off x="6132513" y="1735138"/>
            <a:ext cx="5181600" cy="514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84213" indent="-227013" defTabSz="912813">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1141413" indent="-227013" defTabSz="912813">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598613" indent="-22701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2055813" indent="-22701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5130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9702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34274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8846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gn="ctr" eaLnBrk="1" hangingPunct="1">
              <a:lnSpc>
                <a:spcPct val="90000"/>
              </a:lnSpc>
              <a:spcBef>
                <a:spcPts val="1000"/>
              </a:spcBef>
              <a:spcAft>
                <a:spcPct val="0"/>
              </a:spcAft>
              <a:buClrTx/>
              <a:buSzTx/>
              <a:buFont typeface="Arial" panose="020B0604020202020204" pitchFamily="34" charset="0"/>
              <a:buNone/>
            </a:pPr>
            <a:r>
              <a:rPr lang="el-GR" altLang="en-US" sz="1400">
                <a:solidFill>
                  <a:srgbClr val="000000"/>
                </a:solidFill>
                <a:latin typeface="Calibri" panose="020F0502020204030204" pitchFamily="34" charset="0"/>
              </a:rPr>
              <a:t>Παγκόσμιος Δείκτης Όγκου Εμπορίου </a:t>
            </a:r>
            <a:r>
              <a:rPr lang="en-US" altLang="en-US" sz="1400">
                <a:solidFill>
                  <a:srgbClr val="000000"/>
                </a:solidFill>
                <a:latin typeface="Calibri" panose="020F0502020204030204" pitchFamily="34" charset="0"/>
              </a:rPr>
              <a:t>(CPB)</a:t>
            </a:r>
            <a:r>
              <a:rPr lang="el-GR" altLang="en-US" sz="1400">
                <a:solidFill>
                  <a:srgbClr val="000000"/>
                </a:solidFill>
                <a:latin typeface="Calibri" panose="020F0502020204030204" pitchFamily="34" charset="0"/>
              </a:rPr>
              <a:t/>
            </a:r>
            <a:br>
              <a:rPr lang="el-GR" altLang="en-US" sz="1400">
                <a:solidFill>
                  <a:srgbClr val="000000"/>
                </a:solidFill>
                <a:latin typeface="Calibri" panose="020F0502020204030204" pitchFamily="34" charset="0"/>
              </a:rPr>
            </a:br>
            <a:r>
              <a:rPr lang="el-GR" altLang="en-US" sz="1400">
                <a:solidFill>
                  <a:srgbClr val="000000"/>
                </a:solidFill>
                <a:latin typeface="Calibri" panose="020F0502020204030204" pitchFamily="34" charset="0"/>
              </a:rPr>
              <a:t>(εποχικά διορθωμένα στοιχεία, 2010=100)</a:t>
            </a:r>
            <a:endParaRPr lang="en-US" altLang="en-US" sz="1400">
              <a:solidFill>
                <a:srgbClr val="000000"/>
              </a:solidFill>
              <a:latin typeface="Calibri" panose="020F0502020204030204" pitchFamily="34" charset="0"/>
            </a:endParaRPr>
          </a:p>
        </p:txBody>
      </p:sp>
      <p:graphicFrame>
        <p:nvGraphicFramePr>
          <p:cNvPr id="16392" name="Chart Placeholder 14">
            <a:extLst>
              <a:ext uri="{FF2B5EF4-FFF2-40B4-BE49-F238E27FC236}">
                <a16:creationId xmlns:a16="http://schemas.microsoft.com/office/drawing/2014/main" xmlns="" id="{F98F29E8-28E3-4724-B60F-9827A7ADF05D}"/>
              </a:ext>
            </a:extLst>
          </p:cNvPr>
          <p:cNvGraphicFramePr>
            <a:graphicFrameLocks/>
          </p:cNvGraphicFramePr>
          <p:nvPr/>
        </p:nvGraphicFramePr>
        <p:xfrm>
          <a:off x="327025" y="2198688"/>
          <a:ext cx="5468938" cy="4321175"/>
        </p:xfrm>
        <a:graphic>
          <a:graphicData uri="http://schemas.openxmlformats.org/presentationml/2006/ole">
            <mc:AlternateContent xmlns:mc="http://schemas.openxmlformats.org/markup-compatibility/2006">
              <mc:Choice xmlns:v="urn:schemas-microsoft-com:vml" Requires="v">
                <p:oleObj spid="_x0000_s16400" r:id="rId3" imgW="5468586" imgH="4322439" progId="Excel.Chart.8">
                  <p:embed/>
                </p:oleObj>
              </mc:Choice>
              <mc:Fallback>
                <p:oleObj r:id="rId3" imgW="5468586" imgH="4322439" progId="Excel.Chart.8">
                  <p:embed/>
                  <p:pic>
                    <p:nvPicPr>
                      <p:cNvPr id="0" name="Chart Placeholder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5" y="2198688"/>
                        <a:ext cx="546893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3" name="Chart Placeholder 16">
            <a:extLst>
              <a:ext uri="{FF2B5EF4-FFF2-40B4-BE49-F238E27FC236}">
                <a16:creationId xmlns:a16="http://schemas.microsoft.com/office/drawing/2014/main" xmlns="" id="{E4849B7D-0ACD-41E0-944A-D73F06EEF762}"/>
              </a:ext>
            </a:extLst>
          </p:cNvPr>
          <p:cNvGraphicFramePr>
            <a:graphicFrameLocks/>
          </p:cNvGraphicFramePr>
          <p:nvPr/>
        </p:nvGraphicFramePr>
        <p:xfrm>
          <a:off x="6269038" y="2198688"/>
          <a:ext cx="5327650" cy="4157662"/>
        </p:xfrm>
        <a:graphic>
          <a:graphicData uri="http://schemas.openxmlformats.org/presentationml/2006/ole">
            <mc:AlternateContent xmlns:mc="http://schemas.openxmlformats.org/markup-compatibility/2006">
              <mc:Choice xmlns:v="urn:schemas-microsoft-com:vml" Requires="v">
                <p:oleObj spid="_x0000_s16401" r:id="rId5" imgW="5328366" imgH="4157832" progId="Excel.Chart.8">
                  <p:embed/>
                </p:oleObj>
              </mc:Choice>
              <mc:Fallback>
                <p:oleObj r:id="rId5" imgW="5328366" imgH="4157832" progId="Excel.Chart.8">
                  <p:embed/>
                  <p:pic>
                    <p:nvPicPr>
                      <p:cNvPr id="0" name="Chart Placeholder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9038" y="2198688"/>
                        <a:ext cx="5327650"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4" name="Text Placeholder 11">
            <a:extLst>
              <a:ext uri="{FF2B5EF4-FFF2-40B4-BE49-F238E27FC236}">
                <a16:creationId xmlns:a16="http://schemas.microsoft.com/office/drawing/2014/main" xmlns="" id="{1EFCF2F6-A9A1-4F33-B176-EFEEF2C8F9CD}"/>
              </a:ext>
            </a:extLst>
          </p:cNvPr>
          <p:cNvSpPr txBox="1">
            <a:spLocks/>
          </p:cNvSpPr>
          <p:nvPr/>
        </p:nvSpPr>
        <p:spPr bwMode="auto">
          <a:xfrm>
            <a:off x="0" y="6569075"/>
            <a:ext cx="32877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455613" indent="-304800" defTabSz="912813">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912813" indent="-269875" defTabSz="912813">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370013" indent="-23336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827213" indent="-23336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2844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7416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31988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6560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90000"/>
              </a:lnSpc>
              <a:spcBef>
                <a:spcPts val="1000"/>
              </a:spcBef>
              <a:spcAft>
                <a:spcPct val="0"/>
              </a:spcAft>
              <a:buClrTx/>
              <a:buSzTx/>
              <a:buFont typeface="Arial" panose="020B0604020202020204" pitchFamily="34" charset="0"/>
              <a:buNone/>
            </a:pPr>
            <a:r>
              <a:rPr lang="el-GR" altLang="en-US" sz="1000" b="1">
                <a:solidFill>
                  <a:srgbClr val="000000"/>
                </a:solidFill>
                <a:latin typeface="Calibri" panose="020F0502020204030204" pitchFamily="34" charset="0"/>
              </a:rPr>
              <a:t>Πηγή: </a:t>
            </a:r>
            <a:r>
              <a:rPr lang="el-GR" altLang="en-US" sz="1000">
                <a:solidFill>
                  <a:srgbClr val="000000"/>
                </a:solidFill>
                <a:latin typeface="Calibri" panose="020F0502020204030204" pitchFamily="34" charset="0"/>
              </a:rPr>
              <a:t>ΟΟΣΑ</a:t>
            </a:r>
            <a:endParaRPr lang="en-US" altLang="en-US" sz="1000">
              <a:solidFill>
                <a:srgbClr val="000000"/>
              </a:solidFill>
              <a:latin typeface="Calibri" panose="020F0502020204030204" pitchFamily="34" charset="0"/>
            </a:endParaRPr>
          </a:p>
        </p:txBody>
      </p:sp>
      <p:sp>
        <p:nvSpPr>
          <p:cNvPr id="16395" name="Text Placeholder 11">
            <a:extLst>
              <a:ext uri="{FF2B5EF4-FFF2-40B4-BE49-F238E27FC236}">
                <a16:creationId xmlns:a16="http://schemas.microsoft.com/office/drawing/2014/main" xmlns="" id="{E549784E-0C2B-413E-B910-C7ED87F95402}"/>
              </a:ext>
            </a:extLst>
          </p:cNvPr>
          <p:cNvSpPr txBox="1">
            <a:spLocks/>
          </p:cNvSpPr>
          <p:nvPr/>
        </p:nvSpPr>
        <p:spPr bwMode="auto">
          <a:xfrm>
            <a:off x="6251575" y="6569075"/>
            <a:ext cx="408146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455613" indent="-304800" defTabSz="912813">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912813" indent="-269875" defTabSz="912813">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370013" indent="-23336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827213" indent="-23336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2844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7416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31988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6560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90000"/>
              </a:lnSpc>
              <a:spcBef>
                <a:spcPts val="1000"/>
              </a:spcBef>
              <a:spcAft>
                <a:spcPct val="0"/>
              </a:spcAft>
              <a:buClrTx/>
              <a:buSzTx/>
              <a:buFont typeface="Arial" panose="020B0604020202020204" pitchFamily="34" charset="0"/>
              <a:buNone/>
            </a:pPr>
            <a:r>
              <a:rPr lang="el-GR" altLang="en-US" sz="1000" b="1">
                <a:solidFill>
                  <a:srgbClr val="000000"/>
                </a:solidFill>
                <a:latin typeface="Calibri" panose="020F0502020204030204" pitchFamily="34" charset="0"/>
              </a:rPr>
              <a:t>Πηγή:</a:t>
            </a:r>
            <a:r>
              <a:rPr lang="el-GR" altLang="en-US" sz="1000">
                <a:solidFill>
                  <a:srgbClr val="000000"/>
                </a:solidFill>
                <a:latin typeface="Calibri" panose="020F0502020204030204" pitchFamily="34" charset="0"/>
              </a:rPr>
              <a:t> </a:t>
            </a:r>
            <a:r>
              <a:rPr lang="en-US" altLang="en-US" sz="1000">
                <a:solidFill>
                  <a:srgbClr val="000000"/>
                </a:solidFill>
                <a:latin typeface="Calibri" panose="020F0502020204030204" pitchFamily="34" charset="0"/>
              </a:rPr>
              <a:t>CPB Netherlands Bureau for</a:t>
            </a:r>
            <a:r>
              <a:rPr lang="el-GR" altLang="en-US" sz="1000">
                <a:solidFill>
                  <a:srgbClr val="000000"/>
                </a:solidFill>
                <a:latin typeface="Calibri" panose="020F0502020204030204" pitchFamily="34" charset="0"/>
              </a:rPr>
              <a:t> </a:t>
            </a:r>
            <a:r>
              <a:rPr lang="en-US" altLang="en-US" sz="1000">
                <a:solidFill>
                  <a:srgbClr val="000000"/>
                </a:solidFill>
                <a:latin typeface="Calibri" panose="020F0502020204030204" pitchFamily="34" charset="0"/>
              </a:rPr>
              <a:t>Economic Policy Analysis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80762E-C4F7-4749-949C-F592A022889B}"/>
              </a:ext>
            </a:extLst>
          </p:cNvPr>
          <p:cNvSpPr>
            <a:spLocks noGrp="1"/>
          </p:cNvSpPr>
          <p:nvPr>
            <p:ph type="title"/>
          </p:nvPr>
        </p:nvSpPr>
        <p:spPr>
          <a:xfrm>
            <a:off x="450850" y="558800"/>
            <a:ext cx="11341100" cy="355600"/>
          </a:xfrm>
        </p:spPr>
        <p:txBody>
          <a:bodyPr rtlCol="0">
            <a:noAutofit/>
          </a:bodyPr>
          <a:lstStyle/>
          <a:p>
            <a:pPr eaLnBrk="1" fontAlgn="auto" hangingPunct="1">
              <a:spcAft>
                <a:spcPts val="0"/>
              </a:spcAft>
              <a:defRPr/>
            </a:pPr>
            <a:r>
              <a:rPr lang="en-GB" sz="2000" b="1" dirty="0">
                <a:solidFill>
                  <a:schemeClr val="tx1">
                    <a:lumMod val="75000"/>
                    <a:lumOff val="25000"/>
                  </a:schemeClr>
                </a:solidFill>
              </a:rPr>
              <a:t/>
            </a:r>
            <a:br>
              <a:rPr lang="en-GB" sz="2000" b="1" dirty="0">
                <a:solidFill>
                  <a:schemeClr val="tx1">
                    <a:lumMod val="75000"/>
                    <a:lumOff val="25000"/>
                  </a:schemeClr>
                </a:solidFill>
              </a:rPr>
            </a:br>
            <a:r>
              <a:rPr lang="en-GB" sz="2000" b="1" dirty="0">
                <a:solidFill>
                  <a:schemeClr val="tx1">
                    <a:lumMod val="75000"/>
                    <a:lumOff val="25000"/>
                  </a:schemeClr>
                </a:solidFill>
              </a:rPr>
              <a:t/>
            </a:r>
            <a:br>
              <a:rPr lang="en-GB" sz="2000" b="1" dirty="0">
                <a:solidFill>
                  <a:schemeClr val="tx1">
                    <a:lumMod val="75000"/>
                    <a:lumOff val="25000"/>
                  </a:schemeClr>
                </a:solidFill>
              </a:rPr>
            </a:br>
            <a:r>
              <a:rPr lang="el-GR" sz="1850" b="1" dirty="0">
                <a:solidFill>
                  <a:schemeClr val="tx1">
                    <a:lumMod val="75000"/>
                    <a:lumOff val="25000"/>
                  </a:schemeClr>
                </a:solidFill>
              </a:rPr>
              <a:t>Βελτίωση προσδοκιών το 2019 και αρχές 2020. Επιδείνωση από Μάρτιο σε όλους τους κλάδους (εκτός Τροφίμων)</a:t>
            </a:r>
          </a:p>
        </p:txBody>
      </p:sp>
      <p:sp>
        <p:nvSpPr>
          <p:cNvPr id="17411" name="Slide Number Placeholder 3">
            <a:extLst>
              <a:ext uri="{FF2B5EF4-FFF2-40B4-BE49-F238E27FC236}">
                <a16:creationId xmlns:a16="http://schemas.microsoft.com/office/drawing/2014/main" xmlns="" id="{F5E3E855-141D-43FA-9884-A96C730FC933}"/>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36D0B7EB-D5C9-4D16-9383-E2CC5708F0B9}" type="slidenum">
              <a:rPr lang="en-US" altLang="en-US">
                <a:latin typeface="Calibri" panose="020F0502020204030204" pitchFamily="34" charset="0"/>
                <a:cs typeface="Calibri" panose="020F0502020204030204" pitchFamily="34" charset="0"/>
              </a:rPr>
              <a:pPr/>
              <a:t>8</a:t>
            </a:fld>
            <a:endParaRPr lang="en-US" altLang="en-US">
              <a:latin typeface="Calibri" panose="020F0502020204030204" pitchFamily="34" charset="0"/>
              <a:cs typeface="Calibri" panose="020F0502020204030204" pitchFamily="34" charset="0"/>
            </a:endParaRPr>
          </a:p>
        </p:txBody>
      </p:sp>
      <p:sp>
        <p:nvSpPr>
          <p:cNvPr id="13" name="Text Placeholder 8">
            <a:extLst>
              <a:ext uri="{FF2B5EF4-FFF2-40B4-BE49-F238E27FC236}">
                <a16:creationId xmlns:a16="http://schemas.microsoft.com/office/drawing/2014/main" xmlns="" id="{0D8D67CD-7D7F-4DE2-815D-2825BE7AD76F}"/>
              </a:ext>
            </a:extLst>
          </p:cNvPr>
          <p:cNvSpPr txBox="1">
            <a:spLocks/>
          </p:cNvSpPr>
          <p:nvPr/>
        </p:nvSpPr>
        <p:spPr>
          <a:xfrm>
            <a:off x="566738" y="914400"/>
            <a:ext cx="5370512" cy="482600"/>
          </a:xfrm>
          <a:prstGeom prst="rect">
            <a:avLst/>
          </a:prstGeom>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Calibri" pitchFamily="34" charset="0"/>
                <a:ea typeface="+mn-ea"/>
                <a:cs typeface="Arial" pitchFamily="34"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Calibri" pitchFamily="34" charset="0"/>
                <a:ea typeface="+mn-ea"/>
                <a:cs typeface="Arial"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Calibri" pitchFamily="34" charset="0"/>
                <a:ea typeface="+mn-ea"/>
                <a:cs typeface="Arial"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Calibri" pitchFamily="34" charset="0"/>
                <a:ea typeface="+mn-ea"/>
                <a:cs typeface="Arial"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Calibri" pitchFamily="34" charset="0"/>
                <a:ea typeface="+mn-ea"/>
                <a:cs typeface="Arial" pitchFamily="34"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Font typeface="Wingdings" pitchFamily="2" charset="2"/>
              <a:buNone/>
              <a:defRPr/>
            </a:pPr>
            <a:r>
              <a:rPr lang="el-GR" sz="1400" dirty="0"/>
              <a:t>Ισχυρή υποχώρηση </a:t>
            </a:r>
            <a:r>
              <a:rPr lang="el-GR" sz="1400" b="1" dirty="0"/>
              <a:t>δείκτη Οικονομικού Κλίματος </a:t>
            </a:r>
            <a:r>
              <a:rPr lang="el-GR" sz="1400" dirty="0"/>
              <a:t>κατά 24,7 μονάδες στο τρίμηνο Μαρτίου – Μαΐου… </a:t>
            </a:r>
          </a:p>
          <a:p>
            <a:pPr>
              <a:defRPr/>
            </a:pPr>
            <a:endParaRPr lang="en-US" sz="1400" dirty="0"/>
          </a:p>
        </p:txBody>
      </p:sp>
      <p:sp>
        <p:nvSpPr>
          <p:cNvPr id="17413" name="Text Placeholder 10">
            <a:extLst>
              <a:ext uri="{FF2B5EF4-FFF2-40B4-BE49-F238E27FC236}">
                <a16:creationId xmlns:a16="http://schemas.microsoft.com/office/drawing/2014/main" xmlns="" id="{73CBA701-0249-4B2F-8C53-70C0908A1D1F}"/>
              </a:ext>
            </a:extLst>
          </p:cNvPr>
          <p:cNvSpPr txBox="1">
            <a:spLocks/>
          </p:cNvSpPr>
          <p:nvPr/>
        </p:nvSpPr>
        <p:spPr bwMode="auto">
          <a:xfrm>
            <a:off x="6229350" y="971550"/>
            <a:ext cx="5411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39763" indent="-27305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898525" indent="-228600">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241425" indent="-2286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601788" indent="-2286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0589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5161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9733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4305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nSpc>
                <a:spcPct val="80000"/>
              </a:lnSpc>
              <a:spcBef>
                <a:spcPts val="700"/>
              </a:spcBef>
              <a:spcAft>
                <a:spcPct val="0"/>
              </a:spcAft>
              <a:buClr>
                <a:schemeClr val="accent2"/>
              </a:buClr>
              <a:buSzPct val="60000"/>
              <a:buFont typeface="Wingdings" panose="05000000000000000000" pitchFamily="2" charset="2"/>
              <a:buNone/>
            </a:pPr>
            <a:r>
              <a:rPr lang="el-GR" altLang="en-US" sz="1400">
                <a:solidFill>
                  <a:schemeClr val="tx1"/>
                </a:solidFill>
                <a:latin typeface="Calibri" panose="020F0502020204030204" pitchFamily="34" charset="0"/>
              </a:rPr>
              <a:t>Και </a:t>
            </a:r>
            <a:r>
              <a:rPr lang="el-GR" altLang="en-US" sz="1400" b="1">
                <a:solidFill>
                  <a:schemeClr val="tx1"/>
                </a:solidFill>
                <a:latin typeface="Calibri" panose="020F0502020204030204" pitchFamily="34" charset="0"/>
              </a:rPr>
              <a:t>Καταναλωτικής Εμπιστοσύνης </a:t>
            </a:r>
            <a:r>
              <a:rPr lang="el-GR" altLang="en-US" sz="1400">
                <a:solidFill>
                  <a:schemeClr val="tx1"/>
                </a:solidFill>
                <a:latin typeface="Calibri" panose="020F0502020204030204" pitchFamily="34" charset="0"/>
              </a:rPr>
              <a:t>κατά 28,2 μονάδες (…από μέγιστα επίπεδα 19 ετών σε αμφότερους τον Φεβρουάριο)</a:t>
            </a:r>
            <a:r>
              <a:rPr lang="en-US" altLang="en-US" sz="1400">
                <a:solidFill>
                  <a:schemeClr val="tx1"/>
                </a:solidFill>
                <a:latin typeface="Calibri" panose="020F0502020204030204" pitchFamily="34" charset="0"/>
              </a:rPr>
              <a:t>     </a:t>
            </a:r>
          </a:p>
        </p:txBody>
      </p:sp>
      <p:sp>
        <p:nvSpPr>
          <p:cNvPr id="17414" name="Text Placeholder 12">
            <a:extLst>
              <a:ext uri="{FF2B5EF4-FFF2-40B4-BE49-F238E27FC236}">
                <a16:creationId xmlns:a16="http://schemas.microsoft.com/office/drawing/2014/main" xmlns="" id="{05DE61D5-8837-4476-9302-0807866ECA9D}"/>
              </a:ext>
            </a:extLst>
          </p:cNvPr>
          <p:cNvSpPr txBox="1">
            <a:spLocks/>
          </p:cNvSpPr>
          <p:nvPr/>
        </p:nvSpPr>
        <p:spPr bwMode="auto">
          <a:xfrm>
            <a:off x="9621838" y="4391025"/>
            <a:ext cx="168275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28650" indent="-30480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898525" indent="-269875">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241425"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601788"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058988"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516188"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973388"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430588"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gn="just">
              <a:lnSpc>
                <a:spcPct val="80000"/>
              </a:lnSpc>
              <a:spcBef>
                <a:spcPts val="700"/>
              </a:spcBef>
              <a:spcAft>
                <a:spcPct val="0"/>
              </a:spcAft>
              <a:buClr>
                <a:schemeClr val="accent2"/>
              </a:buClr>
              <a:buSzPct val="60000"/>
              <a:buFontTx/>
              <a:buNone/>
            </a:pPr>
            <a:r>
              <a:rPr lang="el-GR" altLang="en-US" sz="1400" b="1">
                <a:solidFill>
                  <a:schemeClr val="tx1"/>
                </a:solidFill>
                <a:latin typeface="Calibri" panose="020F0502020204030204" pitchFamily="34" charset="0"/>
              </a:rPr>
              <a:t>Έντονη επιδείνωση προσδοκιών </a:t>
            </a:r>
            <a:r>
              <a:rPr lang="el-GR" altLang="en-US" sz="1400">
                <a:solidFill>
                  <a:schemeClr val="tx1"/>
                </a:solidFill>
                <a:latin typeface="Calibri" panose="020F0502020204030204" pitchFamily="34" charset="0"/>
              </a:rPr>
              <a:t>σε όλους τους βασικούς τομείς και κλάδους το τρίμηνο Μαρτίου-Μαϊου, με εξαιρέσεις την Ένδυση-Υπόδηση (ήπια πτώση) και το Εμπόριο Τροφίμων-Ποτών (άνοδος)</a:t>
            </a:r>
            <a:endParaRPr lang="en-US" altLang="en-US" sz="1400">
              <a:solidFill>
                <a:schemeClr val="tx1"/>
              </a:solidFill>
              <a:latin typeface="Calibri" panose="020F0502020204030204" pitchFamily="34" charset="0"/>
            </a:endParaRPr>
          </a:p>
        </p:txBody>
      </p:sp>
      <p:sp>
        <p:nvSpPr>
          <p:cNvPr id="19" name="Google Shape;184;p22">
            <a:extLst>
              <a:ext uri="{FF2B5EF4-FFF2-40B4-BE49-F238E27FC236}">
                <a16:creationId xmlns:a16="http://schemas.microsoft.com/office/drawing/2014/main" xmlns="" id="{3BD9138A-58BF-4125-B22D-458B0E7AE201}"/>
              </a:ext>
            </a:extLst>
          </p:cNvPr>
          <p:cNvSpPr txBox="1"/>
          <p:nvPr/>
        </p:nvSpPr>
        <p:spPr>
          <a:xfrm>
            <a:off x="0" y="6592888"/>
            <a:ext cx="2379663" cy="247650"/>
          </a:xfrm>
          <a:prstGeom prst="rect">
            <a:avLst/>
          </a:prstGeom>
          <a:noFill/>
          <a:ln>
            <a:noFill/>
          </a:ln>
        </p:spPr>
        <p:txBody>
          <a:bodyPr spcFirstLastPara="1" lIns="91425" tIns="45700" rIns="91425" bIns="45700"/>
          <a:lstStyle/>
          <a:p>
            <a:pPr eaLnBrk="1" fontAlgn="auto" hangingPunct="1">
              <a:spcBef>
                <a:spcPts val="0"/>
              </a:spcBef>
              <a:spcAft>
                <a:spcPts val="0"/>
              </a:spcAft>
              <a:defRPr/>
            </a:pPr>
            <a:r>
              <a:rPr lang="el-GR" sz="900" dirty="0">
                <a:solidFill>
                  <a:schemeClr val="bg1">
                    <a:lumMod val="10000"/>
                  </a:schemeClr>
                </a:solidFill>
                <a:latin typeface="Open Sans"/>
                <a:ea typeface="Open Sans"/>
                <a:cs typeface="Open Sans"/>
                <a:sym typeface="Open Sans"/>
              </a:rPr>
              <a:t>Πηγές</a:t>
            </a:r>
            <a:r>
              <a:rPr lang="el-GR" sz="900" b="1" dirty="0">
                <a:solidFill>
                  <a:schemeClr val="bg1">
                    <a:lumMod val="10000"/>
                  </a:schemeClr>
                </a:solidFill>
                <a:latin typeface="Open Sans"/>
                <a:ea typeface="Open Sans"/>
                <a:cs typeface="Open Sans"/>
                <a:sym typeface="Open Sans"/>
              </a:rPr>
              <a:t>:</a:t>
            </a:r>
            <a:r>
              <a:rPr lang="el-GR" sz="900" dirty="0">
                <a:solidFill>
                  <a:schemeClr val="bg1">
                    <a:lumMod val="10000"/>
                  </a:schemeClr>
                </a:solidFill>
                <a:latin typeface="Open Sans"/>
                <a:ea typeface="Open Sans"/>
                <a:cs typeface="Open Sans"/>
                <a:sym typeface="Open Sans"/>
              </a:rPr>
              <a:t> ΙΟΒΕ, Ευρωπαϊκή Επιτροπή</a:t>
            </a:r>
            <a:endParaRPr sz="900" dirty="0">
              <a:solidFill>
                <a:schemeClr val="bg1">
                  <a:lumMod val="10000"/>
                </a:schemeClr>
              </a:solidFill>
              <a:latin typeface="Open Sans"/>
              <a:ea typeface="Open Sans"/>
              <a:cs typeface="Open Sans"/>
              <a:sym typeface="Open Sans"/>
            </a:endParaRPr>
          </a:p>
        </p:txBody>
      </p:sp>
      <p:graphicFrame>
        <p:nvGraphicFramePr>
          <p:cNvPr id="29" name="Chart 28">
            <a:extLst>
              <a:ext uri="{FF2B5EF4-FFF2-40B4-BE49-F238E27FC236}">
                <a16:creationId xmlns:a16="http://schemas.microsoft.com/office/drawing/2014/main" xmlns="" id="{0D426F6B-C5EC-4A93-B274-8AA839AA932D}"/>
              </a:ext>
            </a:extLst>
          </p:cNvPr>
          <p:cNvGraphicFramePr>
            <a:graphicFrameLocks/>
          </p:cNvGraphicFramePr>
          <p:nvPr/>
        </p:nvGraphicFramePr>
        <p:xfrm>
          <a:off x="567291" y="1423158"/>
          <a:ext cx="5312686" cy="25892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Chart Placeholder 18">
            <a:extLst>
              <a:ext uri="{FF2B5EF4-FFF2-40B4-BE49-F238E27FC236}">
                <a16:creationId xmlns:a16="http://schemas.microsoft.com/office/drawing/2014/main" xmlns="" id="{02609222-4535-46FB-89D4-E5CA26853E84}"/>
              </a:ext>
            </a:extLst>
          </p:cNvPr>
          <p:cNvGraphicFramePr>
            <a:graphicFrameLocks/>
          </p:cNvGraphicFramePr>
          <p:nvPr/>
        </p:nvGraphicFramePr>
        <p:xfrm>
          <a:off x="6229635" y="1413302"/>
          <a:ext cx="5661237" cy="24246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a:extLst>
              <a:ext uri="{FF2B5EF4-FFF2-40B4-BE49-F238E27FC236}">
                <a16:creationId xmlns:a16="http://schemas.microsoft.com/office/drawing/2014/main" xmlns="" id="{39C073B5-7C00-4D57-87A2-B6B2193A8DC3}"/>
              </a:ext>
            </a:extLst>
          </p:cNvPr>
          <p:cNvGraphicFramePr>
            <a:graphicFrameLocks/>
          </p:cNvGraphicFramePr>
          <p:nvPr/>
        </p:nvGraphicFramePr>
        <p:xfrm>
          <a:off x="2074460" y="3998794"/>
          <a:ext cx="7192370" cy="271786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A0E8D1F7-8211-457C-99C6-F8E51B4E5EB3}"/>
              </a:ext>
            </a:extLst>
          </p:cNvPr>
          <p:cNvSpPr>
            <a:spLocks noGrp="1"/>
          </p:cNvSpPr>
          <p:nvPr>
            <p:ph type="title"/>
          </p:nvPr>
        </p:nvSpPr>
        <p:spPr>
          <a:xfrm>
            <a:off x="395288" y="558800"/>
            <a:ext cx="11341100" cy="477838"/>
          </a:xfrm>
        </p:spPr>
        <p:txBody>
          <a:bodyPr/>
          <a:lstStyle/>
          <a:p>
            <a:pPr eaLnBrk="1" hangingPunct="1"/>
            <a:r>
              <a:rPr lang="el-GR" altLang="en-US" sz="2400" b="1"/>
              <a:t>Επιστροφή σε ύφεση το α’ τριμ. 2020</a:t>
            </a:r>
          </a:p>
        </p:txBody>
      </p:sp>
      <p:sp>
        <p:nvSpPr>
          <p:cNvPr id="18435" name="Slide Number Placeholder 3">
            <a:extLst>
              <a:ext uri="{FF2B5EF4-FFF2-40B4-BE49-F238E27FC236}">
                <a16:creationId xmlns:a16="http://schemas.microsoft.com/office/drawing/2014/main" xmlns="" id="{D3F65E64-C5E5-44C2-B42A-5FBE5C07A178}"/>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4D30751A-5F7E-49D1-8A26-2629DDA7BF68}" type="slidenum">
              <a:rPr lang="en-US" altLang="en-US">
                <a:latin typeface="Calibri" panose="020F0502020204030204" pitchFamily="34" charset="0"/>
                <a:cs typeface="Calibri" panose="020F0502020204030204" pitchFamily="34" charset="0"/>
              </a:rPr>
              <a:pPr/>
              <a:t>9</a:t>
            </a:fld>
            <a:endParaRPr lang="en-US" altLang="en-US">
              <a:latin typeface="Calibri" panose="020F0502020204030204" pitchFamily="34" charset="0"/>
              <a:cs typeface="Calibri" panose="020F0502020204030204" pitchFamily="34" charset="0"/>
            </a:endParaRPr>
          </a:p>
        </p:txBody>
      </p:sp>
      <p:sp>
        <p:nvSpPr>
          <p:cNvPr id="5" name="Text Placeholder 9">
            <a:extLst>
              <a:ext uri="{FF2B5EF4-FFF2-40B4-BE49-F238E27FC236}">
                <a16:creationId xmlns:a16="http://schemas.microsoft.com/office/drawing/2014/main" xmlns="" id="{67AA3573-22F8-4004-8B6C-E71ABCD49C95}"/>
              </a:ext>
            </a:extLst>
          </p:cNvPr>
          <p:cNvSpPr txBox="1">
            <a:spLocks/>
          </p:cNvSpPr>
          <p:nvPr/>
        </p:nvSpPr>
        <p:spPr>
          <a:xfrm>
            <a:off x="6145213" y="1028700"/>
            <a:ext cx="5783262" cy="1009650"/>
          </a:xfrm>
          <a:prstGeom prst="rect">
            <a:avLst/>
          </a:prstGeom>
          <a:solidFill>
            <a:schemeClr val="bg1">
              <a:lumMod val="85000"/>
            </a:schemeClr>
          </a:solidFill>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10000"/>
              </a:lnSpc>
              <a:spcBef>
                <a:spcPts val="0"/>
              </a:spcBef>
              <a:spcAft>
                <a:spcPts val="0"/>
              </a:spcAft>
              <a:buFont typeface="Arial" panose="020B0604020202020204" pitchFamily="34" charset="0"/>
              <a:buNone/>
              <a:defRPr/>
            </a:pPr>
            <a:r>
              <a:rPr lang="el-GR" sz="1400" dirty="0">
                <a:solidFill>
                  <a:prstClr val="black"/>
                </a:solidFill>
                <a:latin typeface="Calibri" panose="020F0502020204030204"/>
              </a:rPr>
              <a:t>Πτώση πάγιων επενδύσεων 6,4% το α’ τρίμηνο, έναντι ανόδου 8,8% πριν ένα χρόνο. Ισχυρότερη υποχώρηση στις επενδύσεις σε ΤΠΕ (-9,4%) και σε Μηχανολογικό εξοπλισμό (-6,2% από +4,9%). Αύξηση μόνο στις Κατασκευές κατοικιών (+22,4%).</a:t>
            </a:r>
            <a:endParaRPr lang="en-US" sz="1400" dirty="0">
              <a:solidFill>
                <a:prstClr val="black"/>
              </a:solidFill>
              <a:latin typeface="Calibri" panose="020F0502020204030204"/>
            </a:endParaRPr>
          </a:p>
        </p:txBody>
      </p:sp>
      <p:sp>
        <p:nvSpPr>
          <p:cNvPr id="18437" name="Text Placeholder 9">
            <a:extLst>
              <a:ext uri="{FF2B5EF4-FFF2-40B4-BE49-F238E27FC236}">
                <a16:creationId xmlns:a16="http://schemas.microsoft.com/office/drawing/2014/main" xmlns="" id="{DAAAE8C4-3269-48DB-A136-ECC84F51DB46}"/>
              </a:ext>
            </a:extLst>
          </p:cNvPr>
          <p:cNvSpPr txBox="1">
            <a:spLocks/>
          </p:cNvSpPr>
          <p:nvPr/>
        </p:nvSpPr>
        <p:spPr bwMode="auto">
          <a:xfrm>
            <a:off x="0" y="6311900"/>
            <a:ext cx="119284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defTabSz="1217613">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84213" indent="-227013" defTabSz="1217613">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1141413" indent="-227013" defTabSz="1217613">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598613" indent="-227013" defTabSz="12176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2055813" indent="-227013" defTabSz="12176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513013" indent="-227013" defTabSz="12176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970213" indent="-227013" defTabSz="12176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3427413" indent="-227013" defTabSz="12176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884613" indent="-227013" defTabSz="12176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90000"/>
              </a:lnSpc>
              <a:spcBef>
                <a:spcPct val="0"/>
              </a:spcBef>
              <a:spcAft>
                <a:spcPct val="0"/>
              </a:spcAft>
              <a:buClrTx/>
              <a:buSzTx/>
              <a:buFont typeface="Arial" panose="020B0604020202020204" pitchFamily="34" charset="0"/>
              <a:buNone/>
            </a:pPr>
            <a:r>
              <a:rPr lang="el-GR" altLang="en-US" sz="1200" b="1">
                <a:solidFill>
                  <a:srgbClr val="000000"/>
                </a:solidFill>
                <a:latin typeface="Calibri" panose="020F0502020204030204" pitchFamily="34" charset="0"/>
              </a:rPr>
              <a:t>Πηγή</a:t>
            </a:r>
            <a:r>
              <a:rPr lang="en-US" altLang="en-US" sz="1200" b="1">
                <a:solidFill>
                  <a:srgbClr val="000000"/>
                </a:solidFill>
                <a:latin typeface="Calibri" panose="020F0502020204030204" pitchFamily="34" charset="0"/>
              </a:rPr>
              <a:t>:</a:t>
            </a:r>
            <a:r>
              <a:rPr lang="en-US" altLang="en-US" sz="1200">
                <a:solidFill>
                  <a:srgbClr val="000000"/>
                </a:solidFill>
                <a:latin typeface="Calibri" panose="020F0502020204030204" pitchFamily="34" charset="0"/>
              </a:rPr>
              <a:t> </a:t>
            </a:r>
            <a:r>
              <a:rPr lang="el-GR" altLang="en-US" sz="1200">
                <a:solidFill>
                  <a:srgbClr val="000000"/>
                </a:solidFill>
                <a:latin typeface="Calibri" panose="020F0502020204030204" pitchFamily="34" charset="0"/>
              </a:rPr>
              <a:t>Τριμηνιαίοι Εθνικοί Λογαριασμοί, σε σταθερές τιμές 2010, ΕΛ.ΣΤΑΤ. Ιούνιος 2020</a:t>
            </a:r>
          </a:p>
          <a:p>
            <a:pPr eaLnBrk="1" hangingPunct="1">
              <a:lnSpc>
                <a:spcPct val="90000"/>
              </a:lnSpc>
              <a:spcBef>
                <a:spcPct val="0"/>
              </a:spcBef>
              <a:spcAft>
                <a:spcPct val="0"/>
              </a:spcAft>
              <a:buClrTx/>
              <a:buSzTx/>
              <a:buFont typeface="Arial" panose="020B0604020202020204" pitchFamily="34" charset="0"/>
              <a:buNone/>
            </a:pPr>
            <a:r>
              <a:rPr lang="el-GR" altLang="en-US" sz="1200">
                <a:solidFill>
                  <a:srgbClr val="000000"/>
                </a:solidFill>
                <a:latin typeface="Calibri" panose="020F0502020204030204" pitchFamily="34" charset="0"/>
              </a:rPr>
              <a:t>* Οι Κατασκευές περιλαμβάνουν τις Κατοικίες και τις Λοιπές Κατασκευές. Οι Λοιπές Κατασκευές περιλαμβάνουν τα δημόσια έργα, τα βιομηχανικά και εμπορικά κτίρια, τα ξενοδοχεία, τα κτίρια γραφείων και λοιπά μη οικιστικά κτίρια ** Οι Λοιπές επενδύσεις περιλαμβάνουν τις επενδύσεις σε Μεταφορικό εξοπλισμό, αγροτικά μηχανήματα, πνευματικά δικαιώματα κ.ά. </a:t>
            </a:r>
          </a:p>
        </p:txBody>
      </p:sp>
      <p:graphicFrame>
        <p:nvGraphicFramePr>
          <p:cNvPr id="7" name="Chart 6">
            <a:extLst>
              <a:ext uri="{FF2B5EF4-FFF2-40B4-BE49-F238E27FC236}">
                <a16:creationId xmlns:a16="http://schemas.microsoft.com/office/drawing/2014/main" xmlns="" id="{5E9358FA-061D-42EF-BF8B-4CF5EAF918C4}"/>
              </a:ext>
            </a:extLst>
          </p:cNvPr>
          <p:cNvGraphicFramePr>
            <a:graphicFrameLocks/>
          </p:cNvGraphicFramePr>
          <p:nvPr/>
        </p:nvGraphicFramePr>
        <p:xfrm>
          <a:off x="6145737" y="2037650"/>
          <a:ext cx="5782407" cy="422667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9">
            <a:extLst>
              <a:ext uri="{FF2B5EF4-FFF2-40B4-BE49-F238E27FC236}">
                <a16:creationId xmlns:a16="http://schemas.microsoft.com/office/drawing/2014/main" xmlns="" id="{E4F2EEDC-6C7B-44B0-B041-4B99B621F60F}"/>
              </a:ext>
            </a:extLst>
          </p:cNvPr>
          <p:cNvSpPr txBox="1">
            <a:spLocks/>
          </p:cNvSpPr>
          <p:nvPr/>
        </p:nvSpPr>
        <p:spPr>
          <a:xfrm>
            <a:off x="504825" y="1046163"/>
            <a:ext cx="5389563" cy="973137"/>
          </a:xfrm>
          <a:prstGeom prst="rect">
            <a:avLst/>
          </a:prstGeom>
          <a:solidFill>
            <a:schemeClr val="bg1">
              <a:lumMod val="85000"/>
            </a:schemeClr>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10000"/>
              </a:lnSpc>
              <a:spcAft>
                <a:spcPts val="0"/>
              </a:spcAft>
              <a:buFont typeface="Arial" panose="020B0604020202020204" pitchFamily="34" charset="0"/>
              <a:buNone/>
              <a:defRPr/>
            </a:pPr>
            <a:r>
              <a:rPr lang="el-GR" sz="1400" dirty="0">
                <a:solidFill>
                  <a:prstClr val="black"/>
                </a:solidFill>
                <a:latin typeface="Calibri" panose="020F0502020204030204"/>
              </a:rPr>
              <a:t>Ύφεση 0,9% το α’ </a:t>
            </a:r>
            <a:r>
              <a:rPr lang="el-GR" sz="1400" dirty="0" err="1">
                <a:solidFill>
                  <a:prstClr val="black"/>
                </a:solidFill>
                <a:latin typeface="Calibri" panose="020F0502020204030204"/>
              </a:rPr>
              <a:t>τρίμ</a:t>
            </a:r>
            <a:r>
              <a:rPr lang="el-GR" sz="1400" dirty="0">
                <a:solidFill>
                  <a:prstClr val="black"/>
                </a:solidFill>
                <a:latin typeface="Calibri" panose="020F0502020204030204"/>
              </a:rPr>
              <a:t>. 2020, για πρώτη φορά από το πρώτο τρίμηνο του 2017, έναντι ανάπτυξης με ρυθμό 1% το προηγούμενο τρίμηνο και 1,6% στο πρώτο τρίμηνο του 2019</a:t>
            </a:r>
            <a:endParaRPr lang="en-US" sz="1400" dirty="0">
              <a:solidFill>
                <a:prstClr val="black"/>
              </a:solidFill>
              <a:latin typeface="Calibri" panose="020F0502020204030204"/>
            </a:endParaRPr>
          </a:p>
          <a:p>
            <a:pPr marL="0" indent="0" algn="ctr" fontAlgn="auto">
              <a:lnSpc>
                <a:spcPct val="110000"/>
              </a:lnSpc>
              <a:spcAft>
                <a:spcPts val="0"/>
              </a:spcAft>
              <a:buFont typeface="Arial" panose="020B0604020202020204" pitchFamily="34" charset="0"/>
              <a:buNone/>
              <a:defRPr/>
            </a:pPr>
            <a:endParaRPr lang="en-US" sz="1800" b="1" dirty="0">
              <a:solidFill>
                <a:prstClr val="black"/>
              </a:solidFill>
              <a:latin typeface="Calibri" panose="020F0502020204030204"/>
            </a:endParaRPr>
          </a:p>
        </p:txBody>
      </p:sp>
      <p:graphicFrame>
        <p:nvGraphicFramePr>
          <p:cNvPr id="9" name="Γράφημα 1">
            <a:extLst>
              <a:ext uri="{FF2B5EF4-FFF2-40B4-BE49-F238E27FC236}">
                <a16:creationId xmlns:a16="http://schemas.microsoft.com/office/drawing/2014/main" xmlns="" id="{EC1FDC2A-BEC7-43A4-8163-E81573CF4FE6}"/>
              </a:ext>
            </a:extLst>
          </p:cNvPr>
          <p:cNvGraphicFramePr>
            <a:graphicFrameLocks/>
          </p:cNvGraphicFramePr>
          <p:nvPr/>
        </p:nvGraphicFramePr>
        <p:xfrm>
          <a:off x="504967" y="2183642"/>
          <a:ext cx="5366187" cy="37804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10.xml><?xml version="1.0" encoding="utf-8"?>
<a:themeOverride xmlns:a="http://schemas.openxmlformats.org/drawingml/2006/main">
  <a:clrScheme name="QPowerpoint">
    <a:dk1>
      <a:srgbClr val="4F4917"/>
    </a:dk1>
    <a:lt1>
      <a:srgbClr val="F8F8F8"/>
    </a:lt1>
    <a:dk2>
      <a:srgbClr val="766E23"/>
    </a:dk2>
    <a:lt2>
      <a:srgbClr val="F8F8F8"/>
    </a:lt2>
    <a:accent1>
      <a:srgbClr val="9E9330"/>
    </a:accent1>
    <a:accent2>
      <a:srgbClr val="B6AE64"/>
    </a:accent2>
    <a:accent3>
      <a:srgbClr val="CEC998"/>
    </a:accent3>
    <a:accent4>
      <a:srgbClr val="E2DFC1"/>
    </a:accent4>
    <a:accent5>
      <a:srgbClr val="F5F4EA"/>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Chapter 2">
    <a:dk1>
      <a:sysClr val="windowText" lastClr="000000"/>
    </a:dk1>
    <a:lt1>
      <a:sysClr val="window" lastClr="FFFFFF"/>
    </a:lt1>
    <a:dk2>
      <a:srgbClr val="44546A"/>
    </a:dk2>
    <a:lt2>
      <a:srgbClr val="E7E6E6"/>
    </a:lt2>
    <a:accent1>
      <a:srgbClr val="683B65"/>
    </a:accent1>
    <a:accent2>
      <a:srgbClr val="8E6C8B"/>
    </a:accent2>
    <a:accent3>
      <a:srgbClr val="B39DB2"/>
    </a:accent3>
    <a:accent4>
      <a:srgbClr val="D2C4D1"/>
    </a:accent4>
    <a:accent5>
      <a:srgbClr val="F0EBF0"/>
    </a:accent5>
    <a:accent6>
      <a:srgbClr val="0070C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1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17.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18.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19.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0.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1.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2.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3.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4.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5.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6.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7.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8.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9.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0.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1.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2.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3.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4.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5.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6.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7.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8.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9.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0.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1.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2.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3.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4.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5.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6.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7.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8.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9.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0.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1.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4.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5.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6.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9.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6.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60.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61.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62.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63.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8.xml><?xml version="1.0" encoding="utf-8"?>
<a:themeOverride xmlns:a="http://schemas.openxmlformats.org/drawingml/2006/main">
  <a:clrScheme name="QPowerpoint">
    <a:dk1>
      <a:srgbClr val="4F4917"/>
    </a:dk1>
    <a:lt1>
      <a:srgbClr val="F8F8F8"/>
    </a:lt1>
    <a:dk2>
      <a:srgbClr val="766E23"/>
    </a:dk2>
    <a:lt2>
      <a:srgbClr val="F8F8F8"/>
    </a:lt2>
    <a:accent1>
      <a:srgbClr val="9E9330"/>
    </a:accent1>
    <a:accent2>
      <a:srgbClr val="B6AE64"/>
    </a:accent2>
    <a:accent3>
      <a:srgbClr val="CEC998"/>
    </a:accent3>
    <a:accent4>
      <a:srgbClr val="E2DFC1"/>
    </a:accent4>
    <a:accent5>
      <a:srgbClr val="F5F4EA"/>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QPowerpoint">
    <a:dk1>
      <a:srgbClr val="4F4917"/>
    </a:dk1>
    <a:lt1>
      <a:srgbClr val="F8F8F8"/>
    </a:lt1>
    <a:dk2>
      <a:srgbClr val="766E23"/>
    </a:dk2>
    <a:lt2>
      <a:srgbClr val="F8F8F8"/>
    </a:lt2>
    <a:accent1>
      <a:srgbClr val="9E9330"/>
    </a:accent1>
    <a:accent2>
      <a:srgbClr val="B6AE64"/>
    </a:accent2>
    <a:accent3>
      <a:srgbClr val="CEC998"/>
    </a:accent3>
    <a:accent4>
      <a:srgbClr val="E2DFC1"/>
    </a:accent4>
    <a:accent5>
      <a:srgbClr val="F5F4EA"/>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2.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6494</Words>
  <Application>Microsoft Office PowerPoint</Application>
  <PresentationFormat>Widescreen</PresentationFormat>
  <Paragraphs>503</Paragraphs>
  <Slides>62</Slides>
  <Notes>37</Notes>
  <HiddenSlides>14</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6" baseType="lpstr">
      <vt:lpstr>MS Gothic</vt:lpstr>
      <vt:lpstr>Arial</vt:lpstr>
      <vt:lpstr>Arial Narrow</vt:lpstr>
      <vt:lpstr>Calibri</vt:lpstr>
      <vt:lpstr>Candara</vt:lpstr>
      <vt:lpstr>Corbel</vt:lpstr>
      <vt:lpstr>Franklin Gothic Book</vt:lpstr>
      <vt:lpstr>Gill Sans MT</vt:lpstr>
      <vt:lpstr>Open Sans</vt:lpstr>
      <vt:lpstr>Times New Roman</vt:lpstr>
      <vt:lpstr>Wingdings</vt:lpstr>
      <vt:lpstr>Wingdings 2</vt:lpstr>
      <vt:lpstr>DividendVTI</vt:lpstr>
      <vt:lpstr>Microsoft Excel Chart</vt:lpstr>
      <vt:lpstr>Φαρμακευτική αγορά στην Ελλάδα:  Γεγονότα και Στοιχεία 2019 &amp;  Η συμβολή του κλάδου φαρμάκου στην οικονομία</vt:lpstr>
      <vt:lpstr>Δομή παρουσίασης</vt:lpstr>
      <vt:lpstr>Προκλήσεις αλλά και πρόοδος σε βασικές συνιστώσες του ΑΕΠ από το 2001 έως το 2019</vt:lpstr>
      <vt:lpstr>Σε πτωτική τροχιά η ανεργία έως τον Μάρτιο – αναμένεται ισχυρή επιδείνωση</vt:lpstr>
      <vt:lpstr>2019: έτος σταθεροποίησης τραπεζών και ανάκαμψης δραστηριότητας σε κατασκευές</vt:lpstr>
      <vt:lpstr>Σύγκλιση στον «πυρήνα» της Ευρωζώνης ως προς το δημοσιονομικό ισοζύγιο.  Διαχρονικά υψηλές δαπάνες συντάξεων, χαμηλές δαπάνες υγείας.</vt:lpstr>
      <vt:lpstr>2020 - διεθνής οικονομική δραστηριότητα και παγκόσμιο εμπόριο υπό έντονη πίεση</vt:lpstr>
      <vt:lpstr>  Βελτίωση προσδοκιών το 2019 και αρχές 2020. Επιδείνωση από Μάρτιο σε όλους τους κλάδους (εκτός Τροφίμων)</vt:lpstr>
      <vt:lpstr>Επιστροφή σε ύφεση το α’ τριμ. 2020</vt:lpstr>
      <vt:lpstr>Σημαντική μείωση εσόδων και αύξηση εξόδων σε σχέση με το α’ τρίμηνο 2019 </vt:lpstr>
      <vt:lpstr>Μακροοικονομικά σενάρια για το 2020</vt:lpstr>
      <vt:lpstr>Μεταβαλόμενο περιβάλλον - Πανδημία 2020 </vt:lpstr>
      <vt:lpstr>ΕΕ: €546,5 εκατ. για ανάπτυξη εμβολίων, νέων θεραπειών, διαγνωστικών εξετάσεων (αντιμετώπιση κορονωϊού)</vt:lpstr>
      <vt:lpstr>Προκλήσεις κλάδου φαρμάκου στην Ελλάδα</vt:lpstr>
      <vt:lpstr>Μείωση γεννήσεων αλλά και θανάτων το 2018: Αύξηση προσδόκιμου επιβίωσης 9,4 χρόνια την περίοδο 1960-2017</vt:lpstr>
      <vt:lpstr>Εκτίμηση για μείωση πληθυσμού και 1/3 των πολιτών άνω των 65 ετών το 2060 </vt:lpstr>
      <vt:lpstr>Δείκτης εξάρτησης 56%: για κάθε 2 άτομα ενεργού πληθυσμού αντιστοιχεί λίγο παραπάνω από 1 άτομο ανενεργού πληθυσμού, με σαφείς τάσεις επιδείνωσης</vt:lpstr>
      <vt:lpstr>Νοσήματα του κυκλοφορικού συστήματος και νεοπλασίες πάνω από το 60% των συνολικών θανάτων</vt:lpstr>
      <vt:lpstr>Συνολική, δημόσια και ιδιωτική, χρηματοδότηση για δαπάνες υγείας (δισεκ. €)</vt:lpstr>
      <vt:lpstr>Σημαντική υποχώρηση στη χρηματοδότηση για δαπάνες υγείας (%) στην Ελλάδα-αύξηση στην ΕΕ</vt:lpstr>
      <vt:lpstr>Από το 9,5% (2009) στο 7,7% του ΑΕΠ (2018) η συνολική χρηματοδότηση δαπανών υγείας</vt:lpstr>
      <vt:lpstr>Δημόσια Χρηματοδότηση δαπανών υγείας Ελλάδας 2000-2018 (% του συνόλου της χρηματοδότησης)</vt:lpstr>
      <vt:lpstr>Υποχώρηση της κατά κεφαλή δαπάνη υγείας στην Ελλάδα έναντι αύξησης σε ΕΕ23 και Νότιες Χώρες (2009-2018)</vt:lpstr>
      <vt:lpstr> 2008-2013: η μεγαλύτερη μείωση σε κατά κεφαλήν δαπάνη υγείας (-9,4%) μεταξύ των χωρών του ΟΟΣΑ</vt:lpstr>
      <vt:lpstr>Εξέλιξη - Σύνθεση μηνιαίων δαπανών υγείας νοικοκυριών</vt:lpstr>
      <vt:lpstr>Στα €108 η μηνιαία δαπάνη υγείας νοικοκυριών: 32,8% φαρμακευτική περίθαλψη και 33,2% σε κάλυψη νοσοκομειακών αναγκών</vt:lpstr>
      <vt:lpstr>Συνολική δαπάνη για φαρμακευτικά και άλλα υγειονομικά αναλώσιμα (δισεκ. €) - Ελλάδα</vt:lpstr>
      <vt:lpstr>Από €430 (2009) στα €198  (2017) η δημόσια κατά κεφαλή δαπάνη για φαρμακευτικά και άλλα υγειονομικά αναλώσιμα: χαμηλότερα των ευρωπαϊκών μέσων όρων</vt:lpstr>
      <vt:lpstr>Χαμηλότερη του ευρωπαϊκού μέσου όρου η δημόσια κατά κεφαλή δαπάνη για φαρμακευτικά και άλλα υγειονομικά αναλώσιμα (2017): υψηλότερα η ιδιωτική</vt:lpstr>
      <vt:lpstr>Δημόσια δαπάνη για φαρμακευτικά και άλλα υγειονομικά αναλώσιμα (% ΑΕΠ) Ελλάδα-ΕΕ22-Νότιες Χώρες </vt:lpstr>
      <vt:lpstr>Μείωση -61,9% στην («κλειδωμένη» πλέον) δημόσια εξωνοσοκομειακή φαρμακευτική δαπάνη (εξαιρ. συμμετοχής ασθενών) από 2009: αύξηση συμμετοχής βιομηχανίας</vt:lpstr>
      <vt:lpstr>Έφθασε στα €3,9 δισεκ. η εξωνοσοκομειακή φαρμακευτική δαπάνη (2019), με  264% αύξηση συμμετοχής της βιομηχανίας από το 2009</vt:lpstr>
      <vt:lpstr>Mειωμένη κατά -44% το 2019 σε σχέση με το 2015  η δημόσια νοσοκομειακή φαρμακευτική δαπάνη με αύξηση συμμετοχής βιομηχανίας</vt:lpstr>
      <vt:lpstr>Στα 636 εκατ. € η συμμετοχή ασθενών στην αποζημιούμενη αγορά (2019)</vt:lpstr>
      <vt:lpstr>Συνολική Ιδιωτική Φαρμακευτική Δαπάνη (2018)</vt:lpstr>
      <vt:lpstr>Εξαιρετικά χαμηλός αριθμός κλινικών μελετών στην Ελλάδα: μεγάλο περιθώριο βελτίωσης</vt:lpstr>
      <vt:lpstr>Σημαντική δραστηριότητα Ε&amp;Α σε σχέση με άλλους κλάδους φαρμάκων στην Ευρώπη</vt:lpstr>
      <vt:lpstr>Σημαντική αύξηση παραγωγής τα τελευταία χρόνια</vt:lpstr>
      <vt:lpstr>Προσέγγισε το €1,0 δισεκ. το 2018, αυξημένη κατά 40% σε σύγκριση με το 2006 η παραγωγή φαρμάκου (σε εκατ. €)- Ελλάδα</vt:lpstr>
      <vt:lpstr>Δείκτης κύκλου εργασιών παραγωγής φαρμάκου (2015=100)</vt:lpstr>
      <vt:lpstr>Αύξηση της προστιθέμενης αξίας παραγωγής φαρμάκου κατά 9,7% σε σχέση με το 2016: 3,0% της συνολικής προστιθέμενης αξίας της μεταποίησης</vt:lpstr>
      <vt:lpstr>Το 21% των φαρμάκων παράγεται σε εγχώρια εργοστάσια: μεγάλο περιθώριο για προσέλκυση νέας παραγωγικής δυναμικότητας </vt:lpstr>
      <vt:lpstr>Περίπου 21 χιλιάδες άτομα εργάζονται στην παραγωγή φαρμάκου (χιλ. άτομα)</vt:lpstr>
      <vt:lpstr>Υψηλή εκπαιδευτικό επίπεδο εργαζομένων στην παραγωγή φαρμακευτικών προϊόντων</vt:lpstr>
      <vt:lpstr>0,4% της συνολικής απασχόλησης στην ελληνική οικονομία  4,8% της συνολικής απασχόλησης στον κλάδο της μεταποίησης</vt:lpstr>
      <vt:lpstr>Αυξημένες πωλήσεις φαρμάκων σε αξία (σε δισεκ.€ ) και σε όγκο (εκατ. συσκευασίες) - Ελλάδα το 2018</vt:lpstr>
      <vt:lpstr>Διείσδυση φαρμάκων με βάση καθεστώς προστασίας ΕΕ18, 2019 (σε όγκο): 1 στα 3 γενόσημο </vt:lpstr>
      <vt:lpstr>Τιμολόγηση φαρμάκων με βάση το καθεστώς προστασίας ΕΕ18, 2019 (€ ανά μονάδα) </vt:lpstr>
      <vt:lpstr>Ανοδικά κινείται η αγορά των ΜΗ.ΣΥ.ΦΑ. από το 2013 και μετά σε αξία (σε εκατ. €) </vt:lpstr>
      <vt:lpstr>Θεαματική άνοδος των εξαγωγών κατά 32,5% σε σχέση με το 2018 στα €1,9 δισεκ., υποχώρηση ελλείμματος στα €554 εκατ. </vt:lpstr>
      <vt:lpstr>Στο σκέλος των εξαγωγών πρώτη χώρα προορισμός των προϊόντων βρίσκεται η Γαλλία (21,3%), η Γερμανία (15,3%) και το Ηνωμένο Βασίλειο (9,0%)</vt:lpstr>
      <vt:lpstr>  Στο 10μηνο Ιαν-Οκτ του 2019 οι τιμές των φαρμάκων είναι αυξημένες κατά 3,8%, έναντι 1,2% στον τομέα της υγείας</vt:lpstr>
      <vt:lpstr> Η συμβολή του κλάδου φαρμάκου στην ελληνική οικονομία  </vt:lpstr>
      <vt:lpstr>Σκοπός και αντικείμενο της μελέτης</vt:lpstr>
      <vt:lpstr>Η εκτίμηση της συνολικής συνεισφοράς μιας δραστηριότητας λαμβάνει υπόψη τις αλληλεπιδράσεις σε μια οικονομία</vt:lpstr>
      <vt:lpstr>Η συνολική συμβολή του κλάδου του φαρμάκου σε όρους ΑΕΠ εκτιμάται σε περίπου €6,9 δισεκ. (3,7% του ΑΕΠ) το 2018 </vt:lpstr>
      <vt:lpstr>Σε όρους απασχόλησης, η συνολική συνεισφορά εκτιμάται σε 136 χιλ. θέσεις εργασίας (ή 3,6% της συνολικής απασχόλησης)</vt:lpstr>
      <vt:lpstr>Η επίδραση στα φορολογικά έσοδα από τη δραστηριότητα του κλάδου φαρμάκου ξεπερνά το 1,9 δισεκ. </vt:lpstr>
      <vt:lpstr>Σημαντικές οι πολλαπλασιαστικές επιδράσεις στην οικονομία από τη λειτουργία του κλάδου φαρμάκου</vt:lpstr>
      <vt:lpstr>Σε ακίνητη περιουσία, εμπόριο, υπηρεσίες εστίασης-διαμονής η μεγαλύτερη συνολική επίδραση σε όρους ΑΠΑ</vt:lpstr>
      <vt:lpstr>Στους κλάδους της εστίασης και του εμπορίου η μεγαλύτερη συνολική συνεισφορά στην απασχόληση από τον κλάδο φαρμάκου</vt:lpstr>
      <vt:lpstr>Κρίσιμα ζητήματα στην εποχή του κορονοιού</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2020-06-19T11:07:28Z</dcterms:created>
  <dcterms:modified xsi:type="dcterms:W3CDTF">2020-06-22T12:52:42Z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tatus">
    <vt:lpwstr>Not started</vt:lpwstr>
  </property>
  <property fmtid="{D5CDD505-2E9C-101B-9397-08002B2CF9AE}" pid="3" name="MediaServiceKeyPoints">
    <vt:lpwstr/>
  </property>
</Properties>
</file>